
<file path=[Content_Types].xml><?xml version="1.0" encoding="utf-8"?>
<Types xmlns="http://schemas.openxmlformats.org/package/2006/content-types">
  <Default Extension="jpeg" ContentType="image/jpeg"/>
  <Default Extension="jpg" ContentType="image/jpeg"/>
  <Default Extension="m4v" ContentType="video/unknown"/>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743" r:id="rId2"/>
    <p:sldId id="258" r:id="rId3"/>
    <p:sldId id="744" r:id="rId4"/>
    <p:sldId id="745" r:id="rId5"/>
    <p:sldId id="746" r:id="rId6"/>
    <p:sldId id="747" r:id="rId7"/>
    <p:sldId id="748" r:id="rId8"/>
    <p:sldId id="505" r:id="rId9"/>
    <p:sldId id="749" r:id="rId10"/>
    <p:sldId id="750" r:id="rId11"/>
    <p:sldId id="266" r:id="rId12"/>
    <p:sldId id="267" r:id="rId13"/>
    <p:sldId id="751" r:id="rId14"/>
    <p:sldId id="752" r:id="rId15"/>
    <p:sldId id="753" r:id="rId16"/>
    <p:sldId id="754" r:id="rId17"/>
    <p:sldId id="755" r:id="rId18"/>
    <p:sldId id="757" r:id="rId19"/>
    <p:sldId id="506" r:id="rId20"/>
    <p:sldId id="756" r:id="rId21"/>
    <p:sldId id="758" r:id="rId22"/>
    <p:sldId id="759" r:id="rId23"/>
    <p:sldId id="760" r:id="rId24"/>
    <p:sldId id="761" r:id="rId25"/>
    <p:sldId id="762" r:id="rId26"/>
    <p:sldId id="280" r:id="rId27"/>
    <p:sldId id="281" r:id="rId28"/>
    <p:sldId id="282" r:id="rId29"/>
    <p:sldId id="283" r:id="rId30"/>
    <p:sldId id="284" r:id="rId31"/>
    <p:sldId id="285" r:id="rId32"/>
    <p:sldId id="500" r:id="rId33"/>
    <p:sldId id="501" r:id="rId34"/>
    <p:sldId id="287" r:id="rId35"/>
    <p:sldId id="502" r:id="rId36"/>
    <p:sldId id="286" r:id="rId37"/>
    <p:sldId id="288" r:id="rId38"/>
    <p:sldId id="289" r:id="rId39"/>
    <p:sldId id="290" r:id="rId40"/>
    <p:sldId id="364" r:id="rId41"/>
    <p:sldId id="365" r:id="rId42"/>
    <p:sldId id="366" r:id="rId43"/>
    <p:sldId id="367" r:id="rId44"/>
    <p:sldId id="368" r:id="rId45"/>
    <p:sldId id="493" r:id="rId46"/>
    <p:sldId id="494" r:id="rId47"/>
    <p:sldId id="763" r:id="rId48"/>
    <p:sldId id="648" r:id="rId49"/>
    <p:sldId id="649" r:id="rId50"/>
    <p:sldId id="496" r:id="rId51"/>
    <p:sldId id="497" r:id="rId52"/>
    <p:sldId id="764" r:id="rId53"/>
    <p:sldId id="498" r:id="rId54"/>
    <p:sldId id="499" r:id="rId55"/>
    <p:sldId id="503" r:id="rId56"/>
    <p:sldId id="504" r:id="rId57"/>
    <p:sldId id="489" r:id="rId58"/>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22"/>
    <p:restoredTop sz="91293"/>
  </p:normalViewPr>
  <p:slideViewPr>
    <p:cSldViewPr snapToGrid="0">
      <p:cViewPr varScale="1">
        <p:scale>
          <a:sx n="102" d="100"/>
          <a:sy n="102" d="100"/>
        </p:scale>
        <p:origin x="1112" y="4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iagrams/_rels/data1.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diagrams/_rels/drawing1.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D83F24-F0EC-4B39-BABC-41A7343FCF44}"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715EA392-49E9-45E8-9C33-CFA71D90A51C}">
      <dgm:prSet/>
      <dgm:spPr/>
      <dgm:t>
        <a:bodyPr/>
        <a:lstStyle/>
        <a:p>
          <a:pPr>
            <a:lnSpc>
              <a:spcPct val="100000"/>
            </a:lnSpc>
          </a:pPr>
          <a:r>
            <a:rPr lang="es-ES_tradnl">
              <a:solidFill>
                <a:schemeClr val="bg2">
                  <a:lumMod val="10000"/>
                </a:schemeClr>
              </a:solidFill>
            </a:rPr>
            <a:t>CONSERVADOR.</a:t>
          </a:r>
          <a:endParaRPr lang="en-US">
            <a:solidFill>
              <a:schemeClr val="bg2">
                <a:lumMod val="10000"/>
              </a:schemeClr>
            </a:solidFill>
          </a:endParaRPr>
        </a:p>
      </dgm:t>
    </dgm:pt>
    <dgm:pt modelId="{EAB54587-DFEF-4814-AAED-3A96BD54F8CF}" type="parTrans" cxnId="{C42AC823-4C4B-429F-8AAB-09DC2D513EA8}">
      <dgm:prSet/>
      <dgm:spPr/>
      <dgm:t>
        <a:bodyPr/>
        <a:lstStyle/>
        <a:p>
          <a:endParaRPr lang="en-US">
            <a:solidFill>
              <a:schemeClr val="bg2">
                <a:lumMod val="10000"/>
              </a:schemeClr>
            </a:solidFill>
          </a:endParaRPr>
        </a:p>
      </dgm:t>
    </dgm:pt>
    <dgm:pt modelId="{BC45C969-95D0-45A4-A60A-B4A93F88C679}" type="sibTrans" cxnId="{C42AC823-4C4B-429F-8AAB-09DC2D513EA8}">
      <dgm:prSet/>
      <dgm:spPr/>
      <dgm:t>
        <a:bodyPr/>
        <a:lstStyle/>
        <a:p>
          <a:endParaRPr lang="en-US">
            <a:solidFill>
              <a:schemeClr val="bg2">
                <a:lumMod val="10000"/>
              </a:schemeClr>
            </a:solidFill>
          </a:endParaRPr>
        </a:p>
      </dgm:t>
    </dgm:pt>
    <dgm:pt modelId="{B4340996-9401-4B65-83A8-252C5DEBE6CD}">
      <dgm:prSet/>
      <dgm:spPr/>
      <dgm:t>
        <a:bodyPr/>
        <a:lstStyle/>
        <a:p>
          <a:pPr>
            <a:lnSpc>
              <a:spcPct val="100000"/>
            </a:lnSpc>
          </a:pPr>
          <a:r>
            <a:rPr lang="es-ES_tradnl">
              <a:solidFill>
                <a:schemeClr val="bg2">
                  <a:lumMod val="10000"/>
                </a:schemeClr>
              </a:solidFill>
            </a:rPr>
            <a:t>FARMACOLÓGICO.</a:t>
          </a:r>
          <a:endParaRPr lang="en-US">
            <a:solidFill>
              <a:schemeClr val="bg2">
                <a:lumMod val="10000"/>
              </a:schemeClr>
            </a:solidFill>
          </a:endParaRPr>
        </a:p>
      </dgm:t>
    </dgm:pt>
    <dgm:pt modelId="{A7A3EDAD-E471-423F-8D1E-12C1384EEC38}" type="parTrans" cxnId="{29D6EB59-286F-4631-BC9B-2F868E0E5057}">
      <dgm:prSet/>
      <dgm:spPr/>
      <dgm:t>
        <a:bodyPr/>
        <a:lstStyle/>
        <a:p>
          <a:endParaRPr lang="en-US">
            <a:solidFill>
              <a:schemeClr val="bg2">
                <a:lumMod val="10000"/>
              </a:schemeClr>
            </a:solidFill>
          </a:endParaRPr>
        </a:p>
      </dgm:t>
    </dgm:pt>
    <dgm:pt modelId="{1980DBC4-2489-4E25-9ADA-DBF42B2BADA4}" type="sibTrans" cxnId="{29D6EB59-286F-4631-BC9B-2F868E0E5057}">
      <dgm:prSet/>
      <dgm:spPr/>
      <dgm:t>
        <a:bodyPr/>
        <a:lstStyle/>
        <a:p>
          <a:endParaRPr lang="en-US">
            <a:solidFill>
              <a:schemeClr val="bg2">
                <a:lumMod val="10000"/>
              </a:schemeClr>
            </a:solidFill>
          </a:endParaRPr>
        </a:p>
      </dgm:t>
    </dgm:pt>
    <dgm:pt modelId="{8BF96F30-B901-47E4-903E-1A8CEE1790E9}">
      <dgm:prSet/>
      <dgm:spPr/>
      <dgm:t>
        <a:bodyPr/>
        <a:lstStyle/>
        <a:p>
          <a:pPr>
            <a:lnSpc>
              <a:spcPct val="100000"/>
            </a:lnSpc>
          </a:pPr>
          <a:r>
            <a:rPr lang="es-ES_tradnl">
              <a:solidFill>
                <a:schemeClr val="bg2">
                  <a:lumMod val="10000"/>
                </a:schemeClr>
              </a:solidFill>
            </a:rPr>
            <a:t>QUIRÚRGICO.</a:t>
          </a:r>
          <a:endParaRPr lang="en-US">
            <a:solidFill>
              <a:schemeClr val="bg2">
                <a:lumMod val="10000"/>
              </a:schemeClr>
            </a:solidFill>
          </a:endParaRPr>
        </a:p>
      </dgm:t>
    </dgm:pt>
    <dgm:pt modelId="{319CA3F8-C3D7-42E3-9F98-FC6356CDACC5}" type="parTrans" cxnId="{7B7F3401-6CF1-4FC2-92B7-833FEAEF9FF2}">
      <dgm:prSet/>
      <dgm:spPr/>
      <dgm:t>
        <a:bodyPr/>
        <a:lstStyle/>
        <a:p>
          <a:endParaRPr lang="en-US">
            <a:solidFill>
              <a:schemeClr val="bg2">
                <a:lumMod val="10000"/>
              </a:schemeClr>
            </a:solidFill>
          </a:endParaRPr>
        </a:p>
      </dgm:t>
    </dgm:pt>
    <dgm:pt modelId="{3D20B9E7-300C-4A9E-B116-57A51FD6EF25}" type="sibTrans" cxnId="{7B7F3401-6CF1-4FC2-92B7-833FEAEF9FF2}">
      <dgm:prSet/>
      <dgm:spPr/>
      <dgm:t>
        <a:bodyPr/>
        <a:lstStyle/>
        <a:p>
          <a:endParaRPr lang="en-US">
            <a:solidFill>
              <a:schemeClr val="bg2">
                <a:lumMod val="10000"/>
              </a:schemeClr>
            </a:solidFill>
          </a:endParaRPr>
        </a:p>
      </dgm:t>
    </dgm:pt>
    <dgm:pt modelId="{4BB1B4CF-E80A-4368-BD22-E9BA1C60F15D}">
      <dgm:prSet/>
      <dgm:spPr/>
      <dgm:t>
        <a:bodyPr/>
        <a:lstStyle/>
        <a:p>
          <a:pPr>
            <a:lnSpc>
              <a:spcPct val="100000"/>
            </a:lnSpc>
          </a:pPr>
          <a:r>
            <a:rPr lang="es-ES_tradnl">
              <a:solidFill>
                <a:schemeClr val="bg2">
                  <a:lumMod val="10000"/>
                </a:schemeClr>
              </a:solidFill>
            </a:rPr>
            <a:t>PALIATIVO.</a:t>
          </a:r>
          <a:endParaRPr lang="en-US">
            <a:solidFill>
              <a:schemeClr val="bg2">
                <a:lumMod val="10000"/>
              </a:schemeClr>
            </a:solidFill>
          </a:endParaRPr>
        </a:p>
      </dgm:t>
    </dgm:pt>
    <dgm:pt modelId="{9B2D0A08-BFDA-4C7A-8454-038DEAC9974E}" type="parTrans" cxnId="{8EEF33A1-4BC6-416A-B9E8-D76FD49D817A}">
      <dgm:prSet/>
      <dgm:spPr/>
      <dgm:t>
        <a:bodyPr/>
        <a:lstStyle/>
        <a:p>
          <a:endParaRPr lang="en-US">
            <a:solidFill>
              <a:schemeClr val="bg2">
                <a:lumMod val="10000"/>
              </a:schemeClr>
            </a:solidFill>
          </a:endParaRPr>
        </a:p>
      </dgm:t>
    </dgm:pt>
    <dgm:pt modelId="{847FA7FC-1A96-43E0-919C-49382A7F7288}" type="sibTrans" cxnId="{8EEF33A1-4BC6-416A-B9E8-D76FD49D817A}">
      <dgm:prSet/>
      <dgm:spPr/>
      <dgm:t>
        <a:bodyPr/>
        <a:lstStyle/>
        <a:p>
          <a:endParaRPr lang="en-US">
            <a:solidFill>
              <a:schemeClr val="bg2">
                <a:lumMod val="10000"/>
              </a:schemeClr>
            </a:solidFill>
          </a:endParaRPr>
        </a:p>
      </dgm:t>
    </dgm:pt>
    <dgm:pt modelId="{512EB494-42B9-48F1-A5AC-CFB504807F0B}" type="pres">
      <dgm:prSet presAssocID="{10D83F24-F0EC-4B39-BABC-41A7343FCF44}" presName="root" presStyleCnt="0">
        <dgm:presLayoutVars>
          <dgm:dir/>
          <dgm:resizeHandles val="exact"/>
        </dgm:presLayoutVars>
      </dgm:prSet>
      <dgm:spPr/>
    </dgm:pt>
    <dgm:pt modelId="{BAB683A5-7FFD-4A64-9CEB-08CAF3AA6EDC}" type="pres">
      <dgm:prSet presAssocID="{715EA392-49E9-45E8-9C33-CFA71D90A51C}" presName="compNode" presStyleCnt="0"/>
      <dgm:spPr/>
    </dgm:pt>
    <dgm:pt modelId="{1BCDDCB3-F47A-4499-B38E-FD5F13288237}" type="pres">
      <dgm:prSet presAssocID="{715EA392-49E9-45E8-9C33-CFA71D90A51C}" presName="bgRect" presStyleLbl="bgShp" presStyleIdx="0" presStyleCnt="4"/>
      <dgm:spPr/>
    </dgm:pt>
    <dgm:pt modelId="{89052AC4-F90E-4EED-9047-2510777C1AC6}" type="pres">
      <dgm:prSet presAssocID="{715EA392-49E9-45E8-9C33-CFA71D90A51C}"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Profesor"/>
        </a:ext>
      </dgm:extLst>
    </dgm:pt>
    <dgm:pt modelId="{90FEFF36-FA75-4176-8CBB-4DFD4F01288A}" type="pres">
      <dgm:prSet presAssocID="{715EA392-49E9-45E8-9C33-CFA71D90A51C}" presName="spaceRect" presStyleCnt="0"/>
      <dgm:spPr/>
    </dgm:pt>
    <dgm:pt modelId="{3649EF54-8703-4644-8322-4DF8374E1D96}" type="pres">
      <dgm:prSet presAssocID="{715EA392-49E9-45E8-9C33-CFA71D90A51C}" presName="parTx" presStyleLbl="revTx" presStyleIdx="0" presStyleCnt="4">
        <dgm:presLayoutVars>
          <dgm:chMax val="0"/>
          <dgm:chPref val="0"/>
        </dgm:presLayoutVars>
      </dgm:prSet>
      <dgm:spPr/>
    </dgm:pt>
    <dgm:pt modelId="{21A52DEA-FE54-49B3-9F23-1E57E268F1EB}" type="pres">
      <dgm:prSet presAssocID="{BC45C969-95D0-45A4-A60A-B4A93F88C679}" presName="sibTrans" presStyleCnt="0"/>
      <dgm:spPr/>
    </dgm:pt>
    <dgm:pt modelId="{378B423E-F0D8-414D-B5E7-1B06E786C629}" type="pres">
      <dgm:prSet presAssocID="{B4340996-9401-4B65-83A8-252C5DEBE6CD}" presName="compNode" presStyleCnt="0"/>
      <dgm:spPr/>
    </dgm:pt>
    <dgm:pt modelId="{F239A0EF-0882-4AFB-9DC5-D40447CA4B2F}" type="pres">
      <dgm:prSet presAssocID="{B4340996-9401-4B65-83A8-252C5DEBE6CD}" presName="bgRect" presStyleLbl="bgShp" presStyleIdx="1" presStyleCnt="4"/>
      <dgm:spPr/>
    </dgm:pt>
    <dgm:pt modelId="{5EA5A14B-02CB-45BB-9D08-216939D668B2}" type="pres">
      <dgm:prSet presAssocID="{B4340996-9401-4B65-83A8-252C5DEBE6CD}"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Globos"/>
        </a:ext>
      </dgm:extLst>
    </dgm:pt>
    <dgm:pt modelId="{6B07DFDC-FE2E-419D-9F7C-F0AAF22350C4}" type="pres">
      <dgm:prSet presAssocID="{B4340996-9401-4B65-83A8-252C5DEBE6CD}" presName="spaceRect" presStyleCnt="0"/>
      <dgm:spPr/>
    </dgm:pt>
    <dgm:pt modelId="{3A8DB116-17E9-40A1-B8F2-699C66C92BDE}" type="pres">
      <dgm:prSet presAssocID="{B4340996-9401-4B65-83A8-252C5DEBE6CD}" presName="parTx" presStyleLbl="revTx" presStyleIdx="1" presStyleCnt="4">
        <dgm:presLayoutVars>
          <dgm:chMax val="0"/>
          <dgm:chPref val="0"/>
        </dgm:presLayoutVars>
      </dgm:prSet>
      <dgm:spPr/>
    </dgm:pt>
    <dgm:pt modelId="{BF604AF2-3C81-428C-B620-A22CACBC3663}" type="pres">
      <dgm:prSet presAssocID="{1980DBC4-2489-4E25-9ADA-DBF42B2BADA4}" presName="sibTrans" presStyleCnt="0"/>
      <dgm:spPr/>
    </dgm:pt>
    <dgm:pt modelId="{7B0513EC-B56E-4882-B785-0EA128CF242F}" type="pres">
      <dgm:prSet presAssocID="{8BF96F30-B901-47E4-903E-1A8CEE1790E9}" presName="compNode" presStyleCnt="0"/>
      <dgm:spPr/>
    </dgm:pt>
    <dgm:pt modelId="{CBBD1AE2-11CC-42AD-844A-CC1E8A318AAC}" type="pres">
      <dgm:prSet presAssocID="{8BF96F30-B901-47E4-903E-1A8CEE1790E9}" presName="bgRect" presStyleLbl="bgShp" presStyleIdx="2" presStyleCnt="4"/>
      <dgm:spPr/>
    </dgm:pt>
    <dgm:pt modelId="{DF0AA1F1-1606-453F-A5C2-4E5DC2EA5743}" type="pres">
      <dgm:prSet presAssocID="{8BF96F30-B901-47E4-903E-1A8CEE1790E9}"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Médico"/>
        </a:ext>
      </dgm:extLst>
    </dgm:pt>
    <dgm:pt modelId="{14AF18CE-440A-4215-B5BB-7BF149D3E3C3}" type="pres">
      <dgm:prSet presAssocID="{8BF96F30-B901-47E4-903E-1A8CEE1790E9}" presName="spaceRect" presStyleCnt="0"/>
      <dgm:spPr/>
    </dgm:pt>
    <dgm:pt modelId="{35CCD360-E6AB-4C98-9229-CA243691ADEB}" type="pres">
      <dgm:prSet presAssocID="{8BF96F30-B901-47E4-903E-1A8CEE1790E9}" presName="parTx" presStyleLbl="revTx" presStyleIdx="2" presStyleCnt="4">
        <dgm:presLayoutVars>
          <dgm:chMax val="0"/>
          <dgm:chPref val="0"/>
        </dgm:presLayoutVars>
      </dgm:prSet>
      <dgm:spPr/>
    </dgm:pt>
    <dgm:pt modelId="{B26100F8-4C4E-4B34-A8BF-18C4F0D845B2}" type="pres">
      <dgm:prSet presAssocID="{3D20B9E7-300C-4A9E-B116-57A51FD6EF25}" presName="sibTrans" presStyleCnt="0"/>
      <dgm:spPr/>
    </dgm:pt>
    <dgm:pt modelId="{3645EF9A-E1F5-4614-A562-20306EEA36EF}" type="pres">
      <dgm:prSet presAssocID="{4BB1B4CF-E80A-4368-BD22-E9BA1C60F15D}" presName="compNode" presStyleCnt="0"/>
      <dgm:spPr/>
    </dgm:pt>
    <dgm:pt modelId="{C65A2672-B5FE-4E72-9875-5C725824C9C0}" type="pres">
      <dgm:prSet presAssocID="{4BB1B4CF-E80A-4368-BD22-E9BA1C60F15D}" presName="bgRect" presStyleLbl="bgShp" presStyleIdx="3" presStyleCnt="4"/>
      <dgm:spPr/>
    </dgm:pt>
    <dgm:pt modelId="{CC173F12-4EA5-4265-84D6-B3C29C0D4BCA}" type="pres">
      <dgm:prSet presAssocID="{4BB1B4CF-E80A-4368-BD22-E9BA1C60F15D}"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Hospital"/>
        </a:ext>
      </dgm:extLst>
    </dgm:pt>
    <dgm:pt modelId="{C400531C-9E65-40EF-A99D-59AD86A91824}" type="pres">
      <dgm:prSet presAssocID="{4BB1B4CF-E80A-4368-BD22-E9BA1C60F15D}" presName="spaceRect" presStyleCnt="0"/>
      <dgm:spPr/>
    </dgm:pt>
    <dgm:pt modelId="{A427672A-5646-4617-B64F-3970CD7631B7}" type="pres">
      <dgm:prSet presAssocID="{4BB1B4CF-E80A-4368-BD22-E9BA1C60F15D}" presName="parTx" presStyleLbl="revTx" presStyleIdx="3" presStyleCnt="4">
        <dgm:presLayoutVars>
          <dgm:chMax val="0"/>
          <dgm:chPref val="0"/>
        </dgm:presLayoutVars>
      </dgm:prSet>
      <dgm:spPr/>
    </dgm:pt>
  </dgm:ptLst>
  <dgm:cxnLst>
    <dgm:cxn modelId="{7B7F3401-6CF1-4FC2-92B7-833FEAEF9FF2}" srcId="{10D83F24-F0EC-4B39-BABC-41A7343FCF44}" destId="{8BF96F30-B901-47E4-903E-1A8CEE1790E9}" srcOrd="2" destOrd="0" parTransId="{319CA3F8-C3D7-42E3-9F98-FC6356CDACC5}" sibTransId="{3D20B9E7-300C-4A9E-B116-57A51FD6EF25}"/>
    <dgm:cxn modelId="{C42AC823-4C4B-429F-8AAB-09DC2D513EA8}" srcId="{10D83F24-F0EC-4B39-BABC-41A7343FCF44}" destId="{715EA392-49E9-45E8-9C33-CFA71D90A51C}" srcOrd="0" destOrd="0" parTransId="{EAB54587-DFEF-4814-AAED-3A96BD54F8CF}" sibTransId="{BC45C969-95D0-45A4-A60A-B4A93F88C679}"/>
    <dgm:cxn modelId="{8C1F0458-3C99-40FC-9974-E71262E0BD2F}" type="presOf" srcId="{10D83F24-F0EC-4B39-BABC-41A7343FCF44}" destId="{512EB494-42B9-48F1-A5AC-CFB504807F0B}" srcOrd="0" destOrd="0" presId="urn:microsoft.com/office/officeart/2018/2/layout/IconVerticalSolidList"/>
    <dgm:cxn modelId="{29D6EB59-286F-4631-BC9B-2F868E0E5057}" srcId="{10D83F24-F0EC-4B39-BABC-41A7343FCF44}" destId="{B4340996-9401-4B65-83A8-252C5DEBE6CD}" srcOrd="1" destOrd="0" parTransId="{A7A3EDAD-E471-423F-8D1E-12C1384EEC38}" sibTransId="{1980DBC4-2489-4E25-9ADA-DBF42B2BADA4}"/>
    <dgm:cxn modelId="{70C60E79-8431-4339-B1B8-73668BA67252}" type="presOf" srcId="{715EA392-49E9-45E8-9C33-CFA71D90A51C}" destId="{3649EF54-8703-4644-8322-4DF8374E1D96}" srcOrd="0" destOrd="0" presId="urn:microsoft.com/office/officeart/2018/2/layout/IconVerticalSolidList"/>
    <dgm:cxn modelId="{8EEF33A1-4BC6-416A-B9E8-D76FD49D817A}" srcId="{10D83F24-F0EC-4B39-BABC-41A7343FCF44}" destId="{4BB1B4CF-E80A-4368-BD22-E9BA1C60F15D}" srcOrd="3" destOrd="0" parTransId="{9B2D0A08-BFDA-4C7A-8454-038DEAC9974E}" sibTransId="{847FA7FC-1A96-43E0-919C-49382A7F7288}"/>
    <dgm:cxn modelId="{6678E6BB-577B-43BB-9C8A-A1C2A2580B4F}" type="presOf" srcId="{B4340996-9401-4B65-83A8-252C5DEBE6CD}" destId="{3A8DB116-17E9-40A1-B8F2-699C66C92BDE}" srcOrd="0" destOrd="0" presId="urn:microsoft.com/office/officeart/2018/2/layout/IconVerticalSolidList"/>
    <dgm:cxn modelId="{A970C3C7-621A-4C53-8E88-ED316699D736}" type="presOf" srcId="{4BB1B4CF-E80A-4368-BD22-E9BA1C60F15D}" destId="{A427672A-5646-4617-B64F-3970CD7631B7}" srcOrd="0" destOrd="0" presId="urn:microsoft.com/office/officeart/2018/2/layout/IconVerticalSolidList"/>
    <dgm:cxn modelId="{7FAF0AF0-9502-4B4B-8E0A-2DD06F0F4E9E}" type="presOf" srcId="{8BF96F30-B901-47E4-903E-1A8CEE1790E9}" destId="{35CCD360-E6AB-4C98-9229-CA243691ADEB}" srcOrd="0" destOrd="0" presId="urn:microsoft.com/office/officeart/2018/2/layout/IconVerticalSolidList"/>
    <dgm:cxn modelId="{F4ED29F2-649B-4811-8B20-19FEA8E30AA3}" type="presParOf" srcId="{512EB494-42B9-48F1-A5AC-CFB504807F0B}" destId="{BAB683A5-7FFD-4A64-9CEB-08CAF3AA6EDC}" srcOrd="0" destOrd="0" presId="urn:microsoft.com/office/officeart/2018/2/layout/IconVerticalSolidList"/>
    <dgm:cxn modelId="{AE84BAD9-D8F1-4A9F-BF50-371648B46693}" type="presParOf" srcId="{BAB683A5-7FFD-4A64-9CEB-08CAF3AA6EDC}" destId="{1BCDDCB3-F47A-4499-B38E-FD5F13288237}" srcOrd="0" destOrd="0" presId="urn:microsoft.com/office/officeart/2018/2/layout/IconVerticalSolidList"/>
    <dgm:cxn modelId="{56FC815E-6FD8-443E-A092-2374C5753D89}" type="presParOf" srcId="{BAB683A5-7FFD-4A64-9CEB-08CAF3AA6EDC}" destId="{89052AC4-F90E-4EED-9047-2510777C1AC6}" srcOrd="1" destOrd="0" presId="urn:microsoft.com/office/officeart/2018/2/layout/IconVerticalSolidList"/>
    <dgm:cxn modelId="{51876462-B89A-498E-9FB0-8248CEC98FD9}" type="presParOf" srcId="{BAB683A5-7FFD-4A64-9CEB-08CAF3AA6EDC}" destId="{90FEFF36-FA75-4176-8CBB-4DFD4F01288A}" srcOrd="2" destOrd="0" presId="urn:microsoft.com/office/officeart/2018/2/layout/IconVerticalSolidList"/>
    <dgm:cxn modelId="{F59A5B45-9367-4971-A930-BF8BA5A33E1D}" type="presParOf" srcId="{BAB683A5-7FFD-4A64-9CEB-08CAF3AA6EDC}" destId="{3649EF54-8703-4644-8322-4DF8374E1D96}" srcOrd="3" destOrd="0" presId="urn:microsoft.com/office/officeart/2018/2/layout/IconVerticalSolidList"/>
    <dgm:cxn modelId="{63E89CEE-9755-4C91-BD8F-D5926065C56F}" type="presParOf" srcId="{512EB494-42B9-48F1-A5AC-CFB504807F0B}" destId="{21A52DEA-FE54-49B3-9F23-1E57E268F1EB}" srcOrd="1" destOrd="0" presId="urn:microsoft.com/office/officeart/2018/2/layout/IconVerticalSolidList"/>
    <dgm:cxn modelId="{C517557E-8C11-4759-886E-6089B658A56C}" type="presParOf" srcId="{512EB494-42B9-48F1-A5AC-CFB504807F0B}" destId="{378B423E-F0D8-414D-B5E7-1B06E786C629}" srcOrd="2" destOrd="0" presId="urn:microsoft.com/office/officeart/2018/2/layout/IconVerticalSolidList"/>
    <dgm:cxn modelId="{62F21D36-E83F-4DA5-BAF8-299609B7F811}" type="presParOf" srcId="{378B423E-F0D8-414D-B5E7-1B06E786C629}" destId="{F239A0EF-0882-4AFB-9DC5-D40447CA4B2F}" srcOrd="0" destOrd="0" presId="urn:microsoft.com/office/officeart/2018/2/layout/IconVerticalSolidList"/>
    <dgm:cxn modelId="{F1DF442B-582B-468E-8D39-FDC9BE50B3B6}" type="presParOf" srcId="{378B423E-F0D8-414D-B5E7-1B06E786C629}" destId="{5EA5A14B-02CB-45BB-9D08-216939D668B2}" srcOrd="1" destOrd="0" presId="urn:microsoft.com/office/officeart/2018/2/layout/IconVerticalSolidList"/>
    <dgm:cxn modelId="{48220D61-7E85-4648-A730-FA4DD2F2F319}" type="presParOf" srcId="{378B423E-F0D8-414D-B5E7-1B06E786C629}" destId="{6B07DFDC-FE2E-419D-9F7C-F0AAF22350C4}" srcOrd="2" destOrd="0" presId="urn:microsoft.com/office/officeart/2018/2/layout/IconVerticalSolidList"/>
    <dgm:cxn modelId="{1960D1B0-7B8F-400C-A7CE-701BE1AF6D99}" type="presParOf" srcId="{378B423E-F0D8-414D-B5E7-1B06E786C629}" destId="{3A8DB116-17E9-40A1-B8F2-699C66C92BDE}" srcOrd="3" destOrd="0" presId="urn:microsoft.com/office/officeart/2018/2/layout/IconVerticalSolidList"/>
    <dgm:cxn modelId="{B72EB47B-CE7A-4C81-A100-B65D0D5AE7AB}" type="presParOf" srcId="{512EB494-42B9-48F1-A5AC-CFB504807F0B}" destId="{BF604AF2-3C81-428C-B620-A22CACBC3663}" srcOrd="3" destOrd="0" presId="urn:microsoft.com/office/officeart/2018/2/layout/IconVerticalSolidList"/>
    <dgm:cxn modelId="{C8502073-32D5-4A7D-922A-E20E923D4A45}" type="presParOf" srcId="{512EB494-42B9-48F1-A5AC-CFB504807F0B}" destId="{7B0513EC-B56E-4882-B785-0EA128CF242F}" srcOrd="4" destOrd="0" presId="urn:microsoft.com/office/officeart/2018/2/layout/IconVerticalSolidList"/>
    <dgm:cxn modelId="{1393C9BE-8670-4AC1-A04E-BFC43EEAB1CF}" type="presParOf" srcId="{7B0513EC-B56E-4882-B785-0EA128CF242F}" destId="{CBBD1AE2-11CC-42AD-844A-CC1E8A318AAC}" srcOrd="0" destOrd="0" presId="urn:microsoft.com/office/officeart/2018/2/layout/IconVerticalSolidList"/>
    <dgm:cxn modelId="{078FABD3-2BD6-45ED-BD51-7F69F9DBB1F4}" type="presParOf" srcId="{7B0513EC-B56E-4882-B785-0EA128CF242F}" destId="{DF0AA1F1-1606-453F-A5C2-4E5DC2EA5743}" srcOrd="1" destOrd="0" presId="urn:microsoft.com/office/officeart/2018/2/layout/IconVerticalSolidList"/>
    <dgm:cxn modelId="{DD131465-77E6-4E0F-82FB-3CE283A22126}" type="presParOf" srcId="{7B0513EC-B56E-4882-B785-0EA128CF242F}" destId="{14AF18CE-440A-4215-B5BB-7BF149D3E3C3}" srcOrd="2" destOrd="0" presId="urn:microsoft.com/office/officeart/2018/2/layout/IconVerticalSolidList"/>
    <dgm:cxn modelId="{AF4ACA59-7AD3-4631-A91C-D2B9106E9E69}" type="presParOf" srcId="{7B0513EC-B56E-4882-B785-0EA128CF242F}" destId="{35CCD360-E6AB-4C98-9229-CA243691ADEB}" srcOrd="3" destOrd="0" presId="urn:microsoft.com/office/officeart/2018/2/layout/IconVerticalSolidList"/>
    <dgm:cxn modelId="{B865B645-A198-48EF-9EDF-E8750E066CEA}" type="presParOf" srcId="{512EB494-42B9-48F1-A5AC-CFB504807F0B}" destId="{B26100F8-4C4E-4B34-A8BF-18C4F0D845B2}" srcOrd="5" destOrd="0" presId="urn:microsoft.com/office/officeart/2018/2/layout/IconVerticalSolidList"/>
    <dgm:cxn modelId="{EB0AF0B8-22B4-4D6E-9703-6E9776BC65F7}" type="presParOf" srcId="{512EB494-42B9-48F1-A5AC-CFB504807F0B}" destId="{3645EF9A-E1F5-4614-A562-20306EEA36EF}" srcOrd="6" destOrd="0" presId="urn:microsoft.com/office/officeart/2018/2/layout/IconVerticalSolidList"/>
    <dgm:cxn modelId="{636E8E65-E654-456F-9ECB-63BEC2B26EA7}" type="presParOf" srcId="{3645EF9A-E1F5-4614-A562-20306EEA36EF}" destId="{C65A2672-B5FE-4E72-9875-5C725824C9C0}" srcOrd="0" destOrd="0" presId="urn:microsoft.com/office/officeart/2018/2/layout/IconVerticalSolidList"/>
    <dgm:cxn modelId="{4912128E-C77D-4F3B-BEA8-019980C88DCC}" type="presParOf" srcId="{3645EF9A-E1F5-4614-A562-20306EEA36EF}" destId="{CC173F12-4EA5-4265-84D6-B3C29C0D4BCA}" srcOrd="1" destOrd="0" presId="urn:microsoft.com/office/officeart/2018/2/layout/IconVerticalSolidList"/>
    <dgm:cxn modelId="{389212C9-394C-47BE-BC9D-41D4AB3CF165}" type="presParOf" srcId="{3645EF9A-E1F5-4614-A562-20306EEA36EF}" destId="{C400531C-9E65-40EF-A99D-59AD86A91824}" srcOrd="2" destOrd="0" presId="urn:microsoft.com/office/officeart/2018/2/layout/IconVerticalSolidList"/>
    <dgm:cxn modelId="{FD908473-E7F1-4253-8A70-3CB8F44B7ABA}" type="presParOf" srcId="{3645EF9A-E1F5-4614-A562-20306EEA36EF}" destId="{A427672A-5646-4617-B64F-3970CD7631B7}"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CDDCB3-F47A-4499-B38E-FD5F13288237}">
      <dsp:nvSpPr>
        <dsp:cNvPr id="0" name=""/>
        <dsp:cNvSpPr/>
      </dsp:nvSpPr>
      <dsp:spPr>
        <a:xfrm>
          <a:off x="0" y="1469"/>
          <a:ext cx="4752975" cy="74452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9052AC4-F90E-4EED-9047-2510777C1AC6}">
      <dsp:nvSpPr>
        <dsp:cNvPr id="0" name=""/>
        <dsp:cNvSpPr/>
      </dsp:nvSpPr>
      <dsp:spPr>
        <a:xfrm>
          <a:off x="225218" y="168987"/>
          <a:ext cx="409488" cy="40948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49EF54-8703-4644-8322-4DF8374E1D96}">
      <dsp:nvSpPr>
        <dsp:cNvPr id="0" name=""/>
        <dsp:cNvSpPr/>
      </dsp:nvSpPr>
      <dsp:spPr>
        <a:xfrm>
          <a:off x="859925" y="1469"/>
          <a:ext cx="3893049" cy="7445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796" tIns="78796" rIns="78796" bIns="78796" numCol="1" spcCol="1270" anchor="ctr" anchorCtr="0">
          <a:noAutofit/>
        </a:bodyPr>
        <a:lstStyle/>
        <a:p>
          <a:pPr marL="0" lvl="0" indent="0" algn="l" defTabSz="977900">
            <a:lnSpc>
              <a:spcPct val="100000"/>
            </a:lnSpc>
            <a:spcBef>
              <a:spcPct val="0"/>
            </a:spcBef>
            <a:spcAft>
              <a:spcPct val="35000"/>
            </a:spcAft>
            <a:buNone/>
          </a:pPr>
          <a:r>
            <a:rPr lang="es-ES_tradnl" sz="2200" kern="1200">
              <a:solidFill>
                <a:schemeClr val="bg2">
                  <a:lumMod val="10000"/>
                </a:schemeClr>
              </a:solidFill>
            </a:rPr>
            <a:t>CONSERVADOR.</a:t>
          </a:r>
          <a:endParaRPr lang="en-US" sz="2200" kern="1200">
            <a:solidFill>
              <a:schemeClr val="bg2">
                <a:lumMod val="10000"/>
              </a:schemeClr>
            </a:solidFill>
          </a:endParaRPr>
        </a:p>
      </dsp:txBody>
      <dsp:txXfrm>
        <a:off x="859925" y="1469"/>
        <a:ext cx="3893049" cy="744524"/>
      </dsp:txXfrm>
    </dsp:sp>
    <dsp:sp modelId="{F239A0EF-0882-4AFB-9DC5-D40447CA4B2F}">
      <dsp:nvSpPr>
        <dsp:cNvPr id="0" name=""/>
        <dsp:cNvSpPr/>
      </dsp:nvSpPr>
      <dsp:spPr>
        <a:xfrm>
          <a:off x="0" y="932124"/>
          <a:ext cx="4752975" cy="74452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EA5A14B-02CB-45BB-9D08-216939D668B2}">
      <dsp:nvSpPr>
        <dsp:cNvPr id="0" name=""/>
        <dsp:cNvSpPr/>
      </dsp:nvSpPr>
      <dsp:spPr>
        <a:xfrm>
          <a:off x="225218" y="1099642"/>
          <a:ext cx="409488" cy="40948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A8DB116-17E9-40A1-B8F2-699C66C92BDE}">
      <dsp:nvSpPr>
        <dsp:cNvPr id="0" name=""/>
        <dsp:cNvSpPr/>
      </dsp:nvSpPr>
      <dsp:spPr>
        <a:xfrm>
          <a:off x="859925" y="932124"/>
          <a:ext cx="3893049" cy="7445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796" tIns="78796" rIns="78796" bIns="78796" numCol="1" spcCol="1270" anchor="ctr" anchorCtr="0">
          <a:noAutofit/>
        </a:bodyPr>
        <a:lstStyle/>
        <a:p>
          <a:pPr marL="0" lvl="0" indent="0" algn="l" defTabSz="977900">
            <a:lnSpc>
              <a:spcPct val="100000"/>
            </a:lnSpc>
            <a:spcBef>
              <a:spcPct val="0"/>
            </a:spcBef>
            <a:spcAft>
              <a:spcPct val="35000"/>
            </a:spcAft>
            <a:buNone/>
          </a:pPr>
          <a:r>
            <a:rPr lang="es-ES_tradnl" sz="2200" kern="1200">
              <a:solidFill>
                <a:schemeClr val="bg2">
                  <a:lumMod val="10000"/>
                </a:schemeClr>
              </a:solidFill>
            </a:rPr>
            <a:t>FARMACOLÓGICO.</a:t>
          </a:r>
          <a:endParaRPr lang="en-US" sz="2200" kern="1200">
            <a:solidFill>
              <a:schemeClr val="bg2">
                <a:lumMod val="10000"/>
              </a:schemeClr>
            </a:solidFill>
          </a:endParaRPr>
        </a:p>
      </dsp:txBody>
      <dsp:txXfrm>
        <a:off x="859925" y="932124"/>
        <a:ext cx="3893049" cy="744524"/>
      </dsp:txXfrm>
    </dsp:sp>
    <dsp:sp modelId="{CBBD1AE2-11CC-42AD-844A-CC1E8A318AAC}">
      <dsp:nvSpPr>
        <dsp:cNvPr id="0" name=""/>
        <dsp:cNvSpPr/>
      </dsp:nvSpPr>
      <dsp:spPr>
        <a:xfrm>
          <a:off x="0" y="1862780"/>
          <a:ext cx="4752975" cy="74452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F0AA1F1-1606-453F-A5C2-4E5DC2EA5743}">
      <dsp:nvSpPr>
        <dsp:cNvPr id="0" name=""/>
        <dsp:cNvSpPr/>
      </dsp:nvSpPr>
      <dsp:spPr>
        <a:xfrm>
          <a:off x="225218" y="2030298"/>
          <a:ext cx="409488" cy="40948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5CCD360-E6AB-4C98-9229-CA243691ADEB}">
      <dsp:nvSpPr>
        <dsp:cNvPr id="0" name=""/>
        <dsp:cNvSpPr/>
      </dsp:nvSpPr>
      <dsp:spPr>
        <a:xfrm>
          <a:off x="859925" y="1862780"/>
          <a:ext cx="3893049" cy="7445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796" tIns="78796" rIns="78796" bIns="78796" numCol="1" spcCol="1270" anchor="ctr" anchorCtr="0">
          <a:noAutofit/>
        </a:bodyPr>
        <a:lstStyle/>
        <a:p>
          <a:pPr marL="0" lvl="0" indent="0" algn="l" defTabSz="977900">
            <a:lnSpc>
              <a:spcPct val="100000"/>
            </a:lnSpc>
            <a:spcBef>
              <a:spcPct val="0"/>
            </a:spcBef>
            <a:spcAft>
              <a:spcPct val="35000"/>
            </a:spcAft>
            <a:buNone/>
          </a:pPr>
          <a:r>
            <a:rPr lang="es-ES_tradnl" sz="2200" kern="1200">
              <a:solidFill>
                <a:schemeClr val="bg2">
                  <a:lumMod val="10000"/>
                </a:schemeClr>
              </a:solidFill>
            </a:rPr>
            <a:t>QUIRÚRGICO.</a:t>
          </a:r>
          <a:endParaRPr lang="en-US" sz="2200" kern="1200">
            <a:solidFill>
              <a:schemeClr val="bg2">
                <a:lumMod val="10000"/>
              </a:schemeClr>
            </a:solidFill>
          </a:endParaRPr>
        </a:p>
      </dsp:txBody>
      <dsp:txXfrm>
        <a:off x="859925" y="1862780"/>
        <a:ext cx="3893049" cy="744524"/>
      </dsp:txXfrm>
    </dsp:sp>
    <dsp:sp modelId="{C65A2672-B5FE-4E72-9875-5C725824C9C0}">
      <dsp:nvSpPr>
        <dsp:cNvPr id="0" name=""/>
        <dsp:cNvSpPr/>
      </dsp:nvSpPr>
      <dsp:spPr>
        <a:xfrm>
          <a:off x="0" y="2793436"/>
          <a:ext cx="4752975" cy="74452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C173F12-4EA5-4265-84D6-B3C29C0D4BCA}">
      <dsp:nvSpPr>
        <dsp:cNvPr id="0" name=""/>
        <dsp:cNvSpPr/>
      </dsp:nvSpPr>
      <dsp:spPr>
        <a:xfrm>
          <a:off x="225218" y="2960954"/>
          <a:ext cx="409488" cy="40948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27672A-5646-4617-B64F-3970CD7631B7}">
      <dsp:nvSpPr>
        <dsp:cNvPr id="0" name=""/>
        <dsp:cNvSpPr/>
      </dsp:nvSpPr>
      <dsp:spPr>
        <a:xfrm>
          <a:off x="859925" y="2793436"/>
          <a:ext cx="3893049" cy="7445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796" tIns="78796" rIns="78796" bIns="78796" numCol="1" spcCol="1270" anchor="ctr" anchorCtr="0">
          <a:noAutofit/>
        </a:bodyPr>
        <a:lstStyle/>
        <a:p>
          <a:pPr marL="0" lvl="0" indent="0" algn="l" defTabSz="977900">
            <a:lnSpc>
              <a:spcPct val="100000"/>
            </a:lnSpc>
            <a:spcBef>
              <a:spcPct val="0"/>
            </a:spcBef>
            <a:spcAft>
              <a:spcPct val="35000"/>
            </a:spcAft>
            <a:buNone/>
          </a:pPr>
          <a:r>
            <a:rPr lang="es-ES_tradnl" sz="2200" kern="1200">
              <a:solidFill>
                <a:schemeClr val="bg2">
                  <a:lumMod val="10000"/>
                </a:schemeClr>
              </a:solidFill>
            </a:rPr>
            <a:t>PALIATIVO.</a:t>
          </a:r>
          <a:endParaRPr lang="en-US" sz="2200" kern="1200">
            <a:solidFill>
              <a:schemeClr val="bg2">
                <a:lumMod val="10000"/>
              </a:schemeClr>
            </a:solidFill>
          </a:endParaRPr>
        </a:p>
      </dsp:txBody>
      <dsp:txXfrm>
        <a:off x="859925" y="2793436"/>
        <a:ext cx="3893049" cy="744524"/>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1F27C7-FA16-BF46-963B-F18641DD5CD8}" type="datetimeFigureOut">
              <a:rPr lang="es-ES" smtClean="0"/>
              <a:t>8/11/25</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14E8E2-1F1C-3F46-9F00-5E126EE1646C}" type="slidenum">
              <a:rPr lang="es-ES" smtClean="0"/>
              <a:t>‹Nº›</a:t>
            </a:fld>
            <a:endParaRPr lang="es-ES"/>
          </a:p>
        </p:txBody>
      </p:sp>
    </p:spTree>
    <p:extLst>
      <p:ext uri="{BB962C8B-B14F-4D97-AF65-F5344CB8AC3E}">
        <p14:creationId xmlns:p14="http://schemas.microsoft.com/office/powerpoint/2010/main" val="2288260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Hola buenos tardes soy Luis </a:t>
            </a:r>
            <a:r>
              <a:rPr lang="es-ES" sz="1200" kern="1200" dirty="0" err="1">
                <a:solidFill>
                  <a:schemeClr val="tx1"/>
                </a:solidFill>
                <a:effectLst/>
                <a:latin typeface="+mn-lt"/>
                <a:ea typeface="+mn-ea"/>
                <a:cs typeface="+mn-cs"/>
              </a:rPr>
              <a:t>Resel</a:t>
            </a:r>
            <a:r>
              <a:rPr lang="es-ES" sz="1200" kern="1200" dirty="0">
                <a:solidFill>
                  <a:schemeClr val="tx1"/>
                </a:solidFill>
                <a:effectLst/>
                <a:latin typeface="+mn-lt"/>
                <a:ea typeface="+mn-ea"/>
                <a:cs typeface="+mn-cs"/>
              </a:rPr>
              <a:t>, Urólogo de la MD Anderson. En </a:t>
            </a:r>
            <a:r>
              <a:rPr lang="es-ES" sz="1200" kern="1200">
                <a:solidFill>
                  <a:schemeClr val="tx1"/>
                </a:solidFill>
                <a:effectLst/>
                <a:latin typeface="+mn-lt"/>
                <a:ea typeface="+mn-ea"/>
                <a:cs typeface="+mn-cs"/>
              </a:rPr>
              <a:t>primer lugar, </a:t>
            </a:r>
            <a:r>
              <a:rPr lang="es-ES" sz="1200" kern="1200" dirty="0">
                <a:solidFill>
                  <a:schemeClr val="tx1"/>
                </a:solidFill>
                <a:effectLst/>
                <a:latin typeface="+mn-lt"/>
                <a:ea typeface="+mn-ea"/>
                <a:cs typeface="+mn-cs"/>
              </a:rPr>
              <a:t>agradecer a nuestra Asociación su invitación para participar en este Curso que tan buena acogida tiene. Es un placer estar aquí con todos vosotros. </a:t>
            </a:r>
            <a:endParaRPr lang="es-ES" dirty="0"/>
          </a:p>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1</a:t>
            </a:fld>
            <a:endParaRPr lang="es-ES"/>
          </a:p>
        </p:txBody>
      </p:sp>
    </p:spTree>
    <p:extLst>
      <p:ext uri="{BB962C8B-B14F-4D97-AF65-F5344CB8AC3E}">
        <p14:creationId xmlns:p14="http://schemas.microsoft.com/office/powerpoint/2010/main" val="4248864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Sabemos muy bien la definición de incontinencia y su clasificación</a:t>
            </a:r>
          </a:p>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10</a:t>
            </a:fld>
            <a:endParaRPr lang="es-ES"/>
          </a:p>
        </p:txBody>
      </p:sp>
    </p:spTree>
    <p:extLst>
      <p:ext uri="{BB962C8B-B14F-4D97-AF65-F5344CB8AC3E}">
        <p14:creationId xmlns:p14="http://schemas.microsoft.com/office/powerpoint/2010/main" val="38778973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defTabSz="914400" eaLnBrk="1" hangingPunct="1">
              <a:spcBef>
                <a:spcPct val="0"/>
              </a:spcBef>
            </a:pPr>
            <a:r>
              <a:rPr lang="es-ES" dirty="0">
                <a:latin typeface="Calibri" charset="0"/>
                <a:ea typeface="ＭＳ Ｐゴシック" charset="0"/>
              </a:rPr>
              <a:t>Pero no pasa lo mismo con la continencia después de una Prostatectomía radical. Todavía a fecha de hoy, no hay unanimidad, existen múltiples definiciones en la literatura que varían desde totalmente seco a mejoría de un 50%, la más utilizada es el escape de orina que precisa de 1 o menos compresas. La que se denomina</a:t>
            </a:r>
            <a:r>
              <a:rPr lang="es-ES" baseline="0" dirty="0">
                <a:latin typeface="Calibri" charset="0"/>
                <a:ea typeface="ＭＳ Ｐゴシック" charset="0"/>
              </a:rPr>
              <a:t> continencia social. Pero esto es un error como os explicaré más adelante</a:t>
            </a:r>
            <a:endParaRPr lang="es-ES" dirty="0">
              <a:latin typeface="Calibri" charset="0"/>
              <a:ea typeface="ＭＳ Ｐゴシック" charset="0"/>
            </a:endParaRPr>
          </a:p>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11</a:t>
            </a:fld>
            <a:endParaRPr lang="es-ES"/>
          </a:p>
        </p:txBody>
      </p:sp>
    </p:spTree>
    <p:extLst>
      <p:ext uri="{BB962C8B-B14F-4D97-AF65-F5344CB8AC3E}">
        <p14:creationId xmlns:p14="http://schemas.microsoft.com/office/powerpoint/2010/main" val="4055102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La prevalencia de la IU </a:t>
            </a:r>
            <a:r>
              <a:rPr lang="es-ES" dirty="0" err="1"/>
              <a:t>postprostatectomía</a:t>
            </a:r>
            <a:r>
              <a:rPr lang="es-ES" dirty="0"/>
              <a:t> es muy variable</a:t>
            </a:r>
          </a:p>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12</a:t>
            </a:fld>
            <a:endParaRPr lang="es-ES"/>
          </a:p>
        </p:txBody>
      </p:sp>
    </p:spTree>
    <p:extLst>
      <p:ext uri="{BB962C8B-B14F-4D97-AF65-F5344CB8AC3E}">
        <p14:creationId xmlns:p14="http://schemas.microsoft.com/office/powerpoint/2010/main" val="28350334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eaLnBrk="1" hangingPunct="1">
              <a:spcBef>
                <a:spcPct val="0"/>
              </a:spcBef>
            </a:pPr>
            <a:r>
              <a:rPr lang="es-ES_tradnl" baseline="0" dirty="0">
                <a:latin typeface="Calibri" charset="0"/>
              </a:rPr>
              <a:t>… del 1 al 84%. Utilizando la definición de continencia social, la prevalencia de IU </a:t>
            </a:r>
            <a:r>
              <a:rPr lang="es-ES_tradnl" baseline="0" dirty="0" err="1">
                <a:latin typeface="Calibri" charset="0"/>
              </a:rPr>
              <a:t>posprostatectomía</a:t>
            </a:r>
            <a:r>
              <a:rPr lang="es-ES_tradnl" baseline="0" dirty="0">
                <a:latin typeface="Calibri" charset="0"/>
              </a:rPr>
              <a:t> sería del 5 al 8%. Pero según demostró </a:t>
            </a:r>
            <a:r>
              <a:rPr lang="es-ES_tradnl" baseline="0" dirty="0" err="1">
                <a:latin typeface="Calibri" charset="0"/>
              </a:rPr>
              <a:t>Schaeffer</a:t>
            </a:r>
            <a:r>
              <a:rPr lang="es-ES_tradnl" baseline="0" dirty="0">
                <a:latin typeface="Calibri" charset="0"/>
              </a:rPr>
              <a:t> hace unos años, también puede depender de a quien se lo preguntes. Los cirujanos afirmamos que puede ser de 5 al 20% pero los pacientes afirman que la tasa de IU es mayor, del 19-31%. </a:t>
            </a:r>
            <a:endParaRPr lang="es-ES_tradnl" dirty="0">
              <a:latin typeface="Calibri" charset="0"/>
            </a:endParaRPr>
          </a:p>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13</a:t>
            </a:fld>
            <a:endParaRPr lang="es-ES"/>
          </a:p>
        </p:txBody>
      </p:sp>
    </p:spTree>
    <p:extLst>
      <p:ext uri="{BB962C8B-B14F-4D97-AF65-F5344CB8AC3E}">
        <p14:creationId xmlns:p14="http://schemas.microsoft.com/office/powerpoint/2010/main" val="39995493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latin typeface="Calibri" charset="0"/>
                <a:ea typeface="ＭＳ Ｐゴシック" charset="0"/>
              </a:rPr>
              <a:t>En esta tabla podemos ver las diferentes tasas de continencia publicadas en la literatura según las tres definiciones de continencia propuestas por la Asociación Europea de Urología : Seco, escapes ocasionales y escapes que precisan de 1 compresa o menos al día que es la más empleada.</a:t>
            </a:r>
          </a:p>
          <a:p>
            <a:r>
              <a:rPr lang="es-ES" dirty="0">
                <a:latin typeface="Calibri" charset="0"/>
                <a:ea typeface="ＭＳ Ｐゴシック" charset="0"/>
              </a:rPr>
              <a:t>Como podemos ver la tasa de continencia varia del 33% al 100%</a:t>
            </a:r>
          </a:p>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14</a:t>
            </a:fld>
            <a:endParaRPr lang="es-ES"/>
          </a:p>
        </p:txBody>
      </p:sp>
    </p:spTree>
    <p:extLst>
      <p:ext uri="{BB962C8B-B14F-4D97-AF65-F5344CB8AC3E}">
        <p14:creationId xmlns:p14="http://schemas.microsoft.com/office/powerpoint/2010/main" val="1077347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Bien, ahora os voy a presentar a nuestro paciente</a:t>
            </a:r>
          </a:p>
        </p:txBody>
      </p:sp>
      <p:sp>
        <p:nvSpPr>
          <p:cNvPr id="4" name="Marcador de número de diapositiva 3"/>
          <p:cNvSpPr>
            <a:spLocks noGrp="1"/>
          </p:cNvSpPr>
          <p:nvPr>
            <p:ph type="sldNum" sz="quarter" idx="5"/>
          </p:nvPr>
        </p:nvSpPr>
        <p:spPr/>
        <p:txBody>
          <a:bodyPr/>
          <a:lstStyle/>
          <a:p>
            <a:fld id="{C4688AB0-A869-D44F-A04F-1F7F971B5BF0}" type="slidenum">
              <a:rPr lang="es-ES" smtClean="0"/>
              <a:t>15</a:t>
            </a:fld>
            <a:endParaRPr lang="es-ES"/>
          </a:p>
        </p:txBody>
      </p:sp>
    </p:spTree>
    <p:extLst>
      <p:ext uri="{BB962C8B-B14F-4D97-AF65-F5344CB8AC3E}">
        <p14:creationId xmlns:p14="http://schemas.microsoft.com/office/powerpoint/2010/main" val="19509577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16</a:t>
            </a:fld>
            <a:endParaRPr lang="es-ES"/>
          </a:p>
        </p:txBody>
      </p:sp>
    </p:spTree>
    <p:extLst>
      <p:ext uri="{BB962C8B-B14F-4D97-AF65-F5344CB8AC3E}">
        <p14:creationId xmlns:p14="http://schemas.microsoft.com/office/powerpoint/2010/main" val="17010411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r>
              <a:rPr lang="es-ES" dirty="0"/>
              <a:t>Quien elegiría la opción 1 que es la observación, y la opción 2, y la 3</a:t>
            </a:r>
          </a:p>
          <a:p>
            <a:pPr marL="0" indent="0">
              <a:buNone/>
            </a:pPr>
            <a:r>
              <a:rPr lang="es-ES" dirty="0"/>
              <a:t>Obviamente no os pregunto sobre la opción 4, pero aunque no os lo creáis, hasta hace unos años era la opción mas elegida… </a:t>
            </a:r>
          </a:p>
        </p:txBody>
      </p:sp>
      <p:sp>
        <p:nvSpPr>
          <p:cNvPr id="4" name="Marcador de número de diapositiva 3"/>
          <p:cNvSpPr>
            <a:spLocks noGrp="1"/>
          </p:cNvSpPr>
          <p:nvPr>
            <p:ph type="sldNum" sz="quarter" idx="5"/>
          </p:nvPr>
        </p:nvSpPr>
        <p:spPr/>
        <p:txBody>
          <a:bodyPr/>
          <a:lstStyle/>
          <a:p>
            <a:fld id="{C4688AB0-A869-D44F-A04F-1F7F971B5BF0}" type="slidenum">
              <a:rPr lang="es-ES" smtClean="0"/>
              <a:t>17</a:t>
            </a:fld>
            <a:endParaRPr lang="es-ES"/>
          </a:p>
        </p:txBody>
      </p:sp>
    </p:spTree>
    <p:extLst>
      <p:ext uri="{BB962C8B-B14F-4D97-AF65-F5344CB8AC3E}">
        <p14:creationId xmlns:p14="http://schemas.microsoft.com/office/powerpoint/2010/main" val="32105368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ES_tradnl" dirty="0"/>
              <a:t>El tratamiento debe ser escalonado e individualizado.</a:t>
            </a:r>
          </a:p>
          <a:p>
            <a:pPr marL="0" marR="0" lvl="0" indent="0" algn="l" defTabSz="914400" rtl="0" eaLnBrk="1" fontAlgn="auto" latinLnBrk="0" hangingPunct="1">
              <a:lnSpc>
                <a:spcPct val="100000"/>
              </a:lnSpc>
              <a:spcBef>
                <a:spcPct val="0"/>
              </a:spcBef>
              <a:spcAft>
                <a:spcPts val="0"/>
              </a:spcAft>
              <a:buClrTx/>
              <a:buSzTx/>
              <a:buFontTx/>
              <a:buNone/>
              <a:tabLst/>
              <a:defRPr/>
            </a:pPr>
            <a:endParaRPr lang="es-ES_tradnl" dirty="0">
              <a:latin typeface="Calibri"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18</a:t>
            </a:fld>
            <a:endParaRPr lang="es-ES"/>
          </a:p>
        </p:txBody>
      </p:sp>
    </p:spTree>
    <p:extLst>
      <p:ext uri="{BB962C8B-B14F-4D97-AF65-F5344CB8AC3E}">
        <p14:creationId xmlns:p14="http://schemas.microsoft.com/office/powerpoint/2010/main" val="8301274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2A0F3-3BA5-54C6-4405-71086CF3CFB5}"/>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F7064D54-4D2B-2B06-D8E9-46FEA3FFBCD9}"/>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A1EFE452-4C8F-F27C-2CC3-4757C74E2BB7}"/>
              </a:ext>
            </a:extLst>
          </p:cNvPr>
          <p:cNvSpPr>
            <a:spLocks noGrp="1"/>
          </p:cNvSpPr>
          <p:nvPr>
            <p:ph type="body" idx="1"/>
          </p:nvPr>
        </p:nvSpPr>
        <p:spPr/>
        <p:txBody>
          <a:bodyPr/>
          <a:lstStyle/>
          <a:p>
            <a:r>
              <a:rPr lang="es-ES" sz="1200" kern="1200" dirty="0">
                <a:solidFill>
                  <a:schemeClr val="tx1"/>
                </a:solidFill>
                <a:effectLst/>
                <a:latin typeface="+mn-lt"/>
                <a:ea typeface="+mn-ea"/>
                <a:cs typeface="+mn-cs"/>
              </a:rPr>
              <a:t>Disponemos de múltiples guías clínicas de las diferentes asociaciones, yo me voy a centrar en la EAU y en nuestra asociación</a:t>
            </a:r>
          </a:p>
        </p:txBody>
      </p:sp>
      <p:sp>
        <p:nvSpPr>
          <p:cNvPr id="4" name="Marcador de número de diapositiva 3">
            <a:extLst>
              <a:ext uri="{FF2B5EF4-FFF2-40B4-BE49-F238E27FC236}">
                <a16:creationId xmlns:a16="http://schemas.microsoft.com/office/drawing/2014/main" id="{6B32A656-9D62-ACD4-0104-AEFD7715F4CC}"/>
              </a:ext>
            </a:extLst>
          </p:cNvPr>
          <p:cNvSpPr>
            <a:spLocks noGrp="1"/>
          </p:cNvSpPr>
          <p:nvPr>
            <p:ph type="sldNum" sz="quarter" idx="5"/>
          </p:nvPr>
        </p:nvSpPr>
        <p:spPr/>
        <p:txBody>
          <a:bodyPr/>
          <a:lstStyle/>
          <a:p>
            <a:fld id="{C4688AB0-A869-D44F-A04F-1F7F971B5BF0}" type="slidenum">
              <a:rPr lang="es-ES" smtClean="0"/>
              <a:t>19</a:t>
            </a:fld>
            <a:endParaRPr lang="es-ES"/>
          </a:p>
        </p:txBody>
      </p:sp>
    </p:spTree>
    <p:extLst>
      <p:ext uri="{BB962C8B-B14F-4D97-AF65-F5344CB8AC3E}">
        <p14:creationId xmlns:p14="http://schemas.microsoft.com/office/powerpoint/2010/main" val="2823288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Este es un breve índice, a los que nos ha tocado esta parte de Urología Funcional se nos ha ocurrido cambiar el temario para que sea más ameno en forma de desarrollo de caso clínico</a:t>
            </a:r>
          </a:p>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2</a:t>
            </a:fld>
            <a:endParaRPr lang="es-ES"/>
          </a:p>
        </p:txBody>
      </p:sp>
    </p:spTree>
    <p:extLst>
      <p:ext uri="{BB962C8B-B14F-4D97-AF65-F5344CB8AC3E}">
        <p14:creationId xmlns:p14="http://schemas.microsoft.com/office/powerpoint/2010/main" val="18199549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Tenéis disponible en la web de nuestra asociación un protocolo para el manejo de esta patología</a:t>
            </a:r>
          </a:p>
        </p:txBody>
      </p:sp>
      <p:sp>
        <p:nvSpPr>
          <p:cNvPr id="4" name="Marcador de número de diapositiva 3"/>
          <p:cNvSpPr>
            <a:spLocks noGrp="1"/>
          </p:cNvSpPr>
          <p:nvPr>
            <p:ph type="sldNum" sz="quarter" idx="5"/>
          </p:nvPr>
        </p:nvSpPr>
        <p:spPr/>
        <p:txBody>
          <a:bodyPr/>
          <a:lstStyle/>
          <a:p>
            <a:fld id="{C4688AB0-A869-D44F-A04F-1F7F971B5BF0}" type="slidenum">
              <a:rPr lang="es-ES" smtClean="0"/>
              <a:t>20</a:t>
            </a:fld>
            <a:endParaRPr lang="es-ES"/>
          </a:p>
        </p:txBody>
      </p:sp>
    </p:spTree>
    <p:extLst>
      <p:ext uri="{BB962C8B-B14F-4D97-AF65-F5344CB8AC3E}">
        <p14:creationId xmlns:p14="http://schemas.microsoft.com/office/powerpoint/2010/main" val="1358010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a:latin typeface="Times New Roman" charset="0"/>
                <a:ea typeface="MS PGothic" charset="0"/>
              </a:rPr>
              <a:t>Recomiendan  inicialmente el mismo tratamiento conservador para los tres tipos de IU basado en cambios de los hábitos de vida, reeducación vesical, rehabilitación del suelo pélvico y </a:t>
            </a:r>
            <a:r>
              <a:rPr lang="es-ES" dirty="0" err="1">
                <a:latin typeface="Times New Roman" charset="0"/>
                <a:ea typeface="MS PGothic" charset="0"/>
              </a:rPr>
              <a:t>ttos</a:t>
            </a:r>
            <a:r>
              <a:rPr lang="es-ES" dirty="0">
                <a:latin typeface="Times New Roman" charset="0"/>
                <a:ea typeface="MS PGothic" charset="0"/>
              </a:rPr>
              <a:t> farmacológicos varios. Cuando todo esto falla se pasa al manejo especializado basado en el tratamiento quirúrgico, que será diferente según los distintos tipos de IU. En lo referente a la IUE solo recomienda el</a:t>
            </a:r>
            <a:r>
              <a:rPr lang="es-ES" baseline="0" dirty="0">
                <a:latin typeface="Times New Roman" charset="0"/>
                <a:ea typeface="MS PGothic" charset="0"/>
              </a:rPr>
              <a:t> uso de </a:t>
            </a:r>
            <a:r>
              <a:rPr lang="es-ES" baseline="0" dirty="0" err="1">
                <a:latin typeface="Times New Roman" charset="0"/>
                <a:ea typeface="MS PGothic" charset="0"/>
              </a:rPr>
              <a:t>slings</a:t>
            </a:r>
            <a:r>
              <a:rPr lang="es-ES" baseline="0" dirty="0">
                <a:latin typeface="Times New Roman" charset="0"/>
                <a:ea typeface="MS PGothic" charset="0"/>
              </a:rPr>
              <a:t> y de los esfínteres artificiales pero con recomendación débil.</a:t>
            </a:r>
            <a:endParaRPr lang="es-ES" dirty="0">
              <a:latin typeface="Times New Roman" charset="0"/>
              <a:ea typeface="MS PGothic"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21</a:t>
            </a:fld>
            <a:endParaRPr lang="es-ES"/>
          </a:p>
        </p:txBody>
      </p:sp>
    </p:spTree>
    <p:extLst>
      <p:ext uri="{BB962C8B-B14F-4D97-AF65-F5344CB8AC3E}">
        <p14:creationId xmlns:p14="http://schemas.microsoft.com/office/powerpoint/2010/main" val="35406507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lang="es-ES_tradnl" dirty="0">
              <a:latin typeface="Calibri"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22</a:t>
            </a:fld>
            <a:endParaRPr lang="es-ES"/>
          </a:p>
        </p:txBody>
      </p:sp>
    </p:spTree>
    <p:extLst>
      <p:ext uri="{BB962C8B-B14F-4D97-AF65-F5344CB8AC3E}">
        <p14:creationId xmlns:p14="http://schemas.microsoft.com/office/powerpoint/2010/main" val="23194847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ES" altLang="es-ES" dirty="0"/>
              <a:t>modificación de los hábitos de vida: Evitar el sobrepeso y los irritantes vesicales como…, mantener una ingesta de líquidos no &gt; de 1.500ml y restringir la ingesta 3-4h antes de acostarse.</a:t>
            </a:r>
          </a:p>
          <a:p>
            <a:pPr marL="0" marR="0" lvl="0" indent="0" algn="l" defTabSz="914400" rtl="0" eaLnBrk="1" fontAlgn="auto" latinLnBrk="0" hangingPunct="1">
              <a:lnSpc>
                <a:spcPct val="100000"/>
              </a:lnSpc>
              <a:spcBef>
                <a:spcPct val="0"/>
              </a:spcBef>
              <a:spcAft>
                <a:spcPts val="0"/>
              </a:spcAft>
              <a:buClrTx/>
              <a:buSzTx/>
              <a:buFontTx/>
              <a:buNone/>
              <a:tabLst/>
              <a:defRPr/>
            </a:pPr>
            <a:endParaRPr lang="es-ES_tradnl" dirty="0">
              <a:latin typeface="Calibri"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23</a:t>
            </a:fld>
            <a:endParaRPr lang="es-ES"/>
          </a:p>
        </p:txBody>
      </p:sp>
    </p:spTree>
    <p:extLst>
      <p:ext uri="{BB962C8B-B14F-4D97-AF65-F5344CB8AC3E}">
        <p14:creationId xmlns:p14="http://schemas.microsoft.com/office/powerpoint/2010/main" val="32771315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ES" altLang="es-ES" dirty="0"/>
              <a:t>La reeducación es eficaz en pacientes con vejiga hiperactiva, que no es el caso de este paciente.</a:t>
            </a:r>
          </a:p>
          <a:p>
            <a:pPr marL="0" marR="0" lvl="0" indent="0" algn="l" defTabSz="914400" rtl="0" eaLnBrk="1" fontAlgn="auto" latinLnBrk="0" hangingPunct="1">
              <a:lnSpc>
                <a:spcPct val="100000"/>
              </a:lnSpc>
              <a:spcBef>
                <a:spcPct val="0"/>
              </a:spcBef>
              <a:spcAft>
                <a:spcPts val="0"/>
              </a:spcAft>
              <a:buClrTx/>
              <a:buSzTx/>
              <a:buFontTx/>
              <a:buNone/>
              <a:tabLst/>
              <a:defRPr/>
            </a:pPr>
            <a:endParaRPr lang="es-ES_tradnl" dirty="0">
              <a:latin typeface="Calibri"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24</a:t>
            </a:fld>
            <a:endParaRPr lang="es-ES"/>
          </a:p>
        </p:txBody>
      </p:sp>
    </p:spTree>
    <p:extLst>
      <p:ext uri="{BB962C8B-B14F-4D97-AF65-F5344CB8AC3E}">
        <p14:creationId xmlns:p14="http://schemas.microsoft.com/office/powerpoint/2010/main" val="5812420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altLang="es-ES" dirty="0"/>
              <a:t>Aunque existe algo de controversia en cuanto a su eficacia, ha demostrado mejora la recuperación precoz de la continencia después de una cirugía con…</a:t>
            </a:r>
          </a:p>
          <a:p>
            <a:r>
              <a:rPr lang="es-ES" altLang="es-ES" dirty="0"/>
              <a:t>debido a que…</a:t>
            </a:r>
          </a:p>
          <a:p>
            <a:r>
              <a:rPr lang="es-ES" altLang="es-ES" dirty="0"/>
              <a:t>Tampoco se ha demostrado que la combinación de…</a:t>
            </a:r>
          </a:p>
          <a:p>
            <a:pPr marL="0" marR="0" lvl="0" indent="0" algn="l" defTabSz="914400" rtl="0" eaLnBrk="1" fontAlgn="auto" latinLnBrk="0" hangingPunct="1">
              <a:lnSpc>
                <a:spcPct val="100000"/>
              </a:lnSpc>
              <a:spcBef>
                <a:spcPct val="0"/>
              </a:spcBef>
              <a:spcAft>
                <a:spcPts val="0"/>
              </a:spcAft>
              <a:buClrTx/>
              <a:buSzTx/>
              <a:buFontTx/>
              <a:buNone/>
              <a:tabLst/>
              <a:defRPr/>
            </a:pPr>
            <a:endParaRPr lang="es-ES_tradnl" dirty="0">
              <a:latin typeface="Calibri"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25</a:t>
            </a:fld>
            <a:endParaRPr lang="es-ES"/>
          </a:p>
        </p:txBody>
      </p:sp>
    </p:spTree>
    <p:extLst>
      <p:ext uri="{BB962C8B-B14F-4D97-AF65-F5344CB8AC3E}">
        <p14:creationId xmlns:p14="http://schemas.microsoft.com/office/powerpoint/2010/main" val="11279775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altLang="es-ES" dirty="0"/>
              <a:t>Tenemos un amplio </a:t>
            </a:r>
            <a:r>
              <a:rPr lang="es-ES" altLang="es-ES" dirty="0" err="1"/>
              <a:t>armamentario</a:t>
            </a:r>
            <a:r>
              <a:rPr lang="es-ES" altLang="es-ES" dirty="0"/>
              <a:t> farmacológico para tratar</a:t>
            </a:r>
            <a:r>
              <a:rPr lang="es-ES" altLang="es-ES" baseline="0" dirty="0"/>
              <a:t> la incontinencia por urgencia pero no pasa lo mismo con la de esfuerzo porque provoca efectos secundarios frecuentes (</a:t>
            </a:r>
            <a:r>
              <a:rPr lang="es-ES" altLang="es-ES" baseline="0" dirty="0" err="1"/>
              <a:t>duloxetina</a:t>
            </a:r>
            <a:r>
              <a:rPr lang="es-ES" altLang="es-ES" baseline="0" dirty="0"/>
              <a:t>)</a:t>
            </a:r>
            <a:endParaRPr lang="es-ES" altLang="es-ES" dirty="0"/>
          </a:p>
          <a:p>
            <a:pPr marL="0" marR="0" lvl="0" indent="0" algn="l" defTabSz="914400" rtl="0" eaLnBrk="1" fontAlgn="auto" latinLnBrk="0" hangingPunct="1">
              <a:lnSpc>
                <a:spcPct val="100000"/>
              </a:lnSpc>
              <a:spcBef>
                <a:spcPct val="0"/>
              </a:spcBef>
              <a:spcAft>
                <a:spcPts val="0"/>
              </a:spcAft>
              <a:buClrTx/>
              <a:buSzTx/>
              <a:buFontTx/>
              <a:buNone/>
              <a:tabLst/>
              <a:defRPr/>
            </a:pPr>
            <a:endParaRPr lang="es-ES_tradnl" dirty="0">
              <a:latin typeface="Calibri"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26</a:t>
            </a:fld>
            <a:endParaRPr lang="es-ES"/>
          </a:p>
        </p:txBody>
      </p:sp>
    </p:spTree>
    <p:extLst>
      <p:ext uri="{BB962C8B-B14F-4D97-AF65-F5344CB8AC3E}">
        <p14:creationId xmlns:p14="http://schemas.microsoft.com/office/powerpoint/2010/main" val="16871812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27</a:t>
            </a:fld>
            <a:endParaRPr lang="es-ES"/>
          </a:p>
        </p:txBody>
      </p:sp>
    </p:spTree>
    <p:extLst>
      <p:ext uri="{BB962C8B-B14F-4D97-AF65-F5344CB8AC3E}">
        <p14:creationId xmlns:p14="http://schemas.microsoft.com/office/powerpoint/2010/main" val="25293189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28</a:t>
            </a:fld>
            <a:endParaRPr lang="es-ES"/>
          </a:p>
        </p:txBody>
      </p:sp>
    </p:spTree>
    <p:extLst>
      <p:ext uri="{BB962C8B-B14F-4D97-AF65-F5344CB8AC3E}">
        <p14:creationId xmlns:p14="http://schemas.microsoft.com/office/powerpoint/2010/main" val="29656732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r>
              <a:rPr lang="es-ES" dirty="0"/>
              <a:t>Estas son nuestras herramientas diagnósticas, las pruebas radiológicas no suele ser necesarias.</a:t>
            </a:r>
          </a:p>
        </p:txBody>
      </p:sp>
      <p:sp>
        <p:nvSpPr>
          <p:cNvPr id="4" name="Marcador de número de diapositiva 3"/>
          <p:cNvSpPr>
            <a:spLocks noGrp="1"/>
          </p:cNvSpPr>
          <p:nvPr>
            <p:ph type="sldNum" sz="quarter" idx="5"/>
          </p:nvPr>
        </p:nvSpPr>
        <p:spPr/>
        <p:txBody>
          <a:bodyPr/>
          <a:lstStyle/>
          <a:p>
            <a:fld id="{C4688AB0-A869-D44F-A04F-1F7F971B5BF0}" type="slidenum">
              <a:rPr lang="es-ES" smtClean="0"/>
              <a:t>29</a:t>
            </a:fld>
            <a:endParaRPr lang="es-ES"/>
          </a:p>
        </p:txBody>
      </p:sp>
    </p:spTree>
    <p:extLst>
      <p:ext uri="{BB962C8B-B14F-4D97-AF65-F5344CB8AC3E}">
        <p14:creationId xmlns:p14="http://schemas.microsoft.com/office/powerpoint/2010/main" val="704256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Supongo que la mayoría de vosotros ya tenéis los conceptos claros sobre la incontinencia urinaria</a:t>
            </a:r>
          </a:p>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3</a:t>
            </a:fld>
            <a:endParaRPr lang="es-ES"/>
          </a:p>
        </p:txBody>
      </p:sp>
    </p:spTree>
    <p:extLst>
      <p:ext uri="{BB962C8B-B14F-4D97-AF65-F5344CB8AC3E}">
        <p14:creationId xmlns:p14="http://schemas.microsoft.com/office/powerpoint/2010/main" val="27961153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r>
              <a:rPr lang="es-ES" altLang="es-ES" dirty="0"/>
              <a:t>Con la anamnesis identificaremos los factores de riesgo y el tipo de incontinencia que padece el paciente, la severidad</a:t>
            </a:r>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30</a:t>
            </a:fld>
            <a:endParaRPr lang="es-ES"/>
          </a:p>
        </p:txBody>
      </p:sp>
    </p:spTree>
    <p:extLst>
      <p:ext uri="{BB962C8B-B14F-4D97-AF65-F5344CB8AC3E}">
        <p14:creationId xmlns:p14="http://schemas.microsoft.com/office/powerpoint/2010/main" val="18436526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dirty="0">
                <a:latin typeface="Times New Roman" charset="0"/>
                <a:ea typeface="MS PGothic" charset="0"/>
              </a:rPr>
              <a:t>El diario miccional es otra herramienta que nos proporciona mucha información nos permite evaluar la frecuencia miccional del paciente, el volumen orinado, el liquido ingerido, los episodios de incontinencia y urgencia y la causa de las mismas. El problema es</a:t>
            </a:r>
            <a:r>
              <a:rPr lang="es-ES" sz="1200" baseline="0" dirty="0">
                <a:latin typeface="Times New Roman" charset="0"/>
                <a:ea typeface="MS PGothic" charset="0"/>
              </a:rPr>
              <a:t> que es difícil de explicar y no todos los pacientes son capaces de rellenarlo. Por eso es muy importante el papel de la enfermería. </a:t>
            </a:r>
            <a:r>
              <a:rPr lang="es-ES" sz="1200" dirty="0">
                <a:latin typeface="Times New Roman" charset="0"/>
                <a:ea typeface="MS PGothic" charset="0"/>
              </a:rPr>
              <a:t>La ICS</a:t>
            </a:r>
            <a:r>
              <a:rPr lang="es-ES" sz="1200" baseline="0" dirty="0">
                <a:latin typeface="Times New Roman" charset="0"/>
                <a:ea typeface="MS PGothic" charset="0"/>
              </a:rPr>
              <a:t> recomienda realizarlo durante 3 días</a:t>
            </a:r>
            <a:endParaRPr lang="es-ES" sz="1200" dirty="0">
              <a:latin typeface="Times New Roman" charset="0"/>
              <a:ea typeface="MS PGothic"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31</a:t>
            </a:fld>
            <a:endParaRPr lang="es-ES"/>
          </a:p>
        </p:txBody>
      </p:sp>
    </p:spTree>
    <p:extLst>
      <p:ext uri="{BB962C8B-B14F-4D97-AF65-F5344CB8AC3E}">
        <p14:creationId xmlns:p14="http://schemas.microsoft.com/office/powerpoint/2010/main" val="16178341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dirty="0">
                <a:latin typeface="Times New Roman" charset="0"/>
                <a:ea typeface="MS PGothic" charset="0"/>
              </a:rPr>
              <a:t>Los cuestionarios sirven para convertir en datos objetivos los síntomas subjetivos que afectan al paciente. Los</a:t>
            </a:r>
            <a:r>
              <a:rPr lang="es-ES" sz="1200" baseline="0" dirty="0">
                <a:latin typeface="Times New Roman" charset="0"/>
                <a:ea typeface="MS PGothic" charset="0"/>
              </a:rPr>
              <a:t> mas utilizados por su simplicidad y brevedad son dos: el cuestionario de Autoevaluación del Control de la Vejiga que se utiliza principalmente para evaluar la vejiga hiperactiva</a:t>
            </a:r>
            <a:endParaRPr lang="es-ES" sz="1200" dirty="0">
              <a:latin typeface="Times New Roman" charset="0"/>
              <a:ea typeface="MS PGothic"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32</a:t>
            </a:fld>
            <a:endParaRPr lang="es-ES"/>
          </a:p>
        </p:txBody>
      </p:sp>
    </p:spTree>
    <p:extLst>
      <p:ext uri="{BB962C8B-B14F-4D97-AF65-F5344CB8AC3E}">
        <p14:creationId xmlns:p14="http://schemas.microsoft.com/office/powerpoint/2010/main" val="7681625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dirty="0">
                <a:latin typeface="Times New Roman" charset="0"/>
                <a:ea typeface="MS PGothic" charset="0"/>
              </a:rPr>
              <a:t>Y el ICIQ-SF que es</a:t>
            </a:r>
            <a:r>
              <a:rPr lang="es-ES" sz="1200" baseline="0" dirty="0">
                <a:latin typeface="Times New Roman" charset="0"/>
                <a:ea typeface="MS PGothic" charset="0"/>
              </a:rPr>
              <a:t> el recomendado por la EAU, también está validado al castellano y sirve para evaluar los tres tipos de incontinencia, con una puntuación que varía del 0-21.</a:t>
            </a:r>
            <a:endParaRPr lang="es-ES" sz="1200" dirty="0">
              <a:latin typeface="Times New Roman" charset="0"/>
              <a:ea typeface="MS PGothic"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33</a:t>
            </a:fld>
            <a:endParaRPr lang="es-ES"/>
          </a:p>
        </p:txBody>
      </p:sp>
    </p:spTree>
    <p:extLst>
      <p:ext uri="{BB962C8B-B14F-4D97-AF65-F5344CB8AC3E}">
        <p14:creationId xmlns:p14="http://schemas.microsoft.com/office/powerpoint/2010/main" val="29306668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_tradnl" sz="1200" baseline="0" dirty="0">
                <a:latin typeface="Calibri" charset="0"/>
              </a:rPr>
              <a:t>El </a:t>
            </a:r>
            <a:r>
              <a:rPr lang="es-ES_tradnl" sz="1200" baseline="0" dirty="0" err="1">
                <a:latin typeface="Calibri" charset="0"/>
              </a:rPr>
              <a:t>pad</a:t>
            </a:r>
            <a:r>
              <a:rPr lang="es-ES_tradnl" sz="1200" baseline="0" dirty="0">
                <a:latin typeface="Calibri" charset="0"/>
              </a:rPr>
              <a:t> test es otra de las pruebas diagnósticas fundamentales ya que nos permite cuantificar la severidad de la incontinencia. Fijaros lo significativo que es la pérdida de sólo 5 ml de orina.</a:t>
            </a:r>
            <a:endParaRPr lang="es-ES" sz="1200" baseline="0" dirty="0">
              <a:latin typeface="Times New Roman" charset="0"/>
              <a:ea typeface="MS PGothic"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34</a:t>
            </a:fld>
            <a:endParaRPr lang="es-ES"/>
          </a:p>
        </p:txBody>
      </p:sp>
    </p:spTree>
    <p:extLst>
      <p:ext uri="{BB962C8B-B14F-4D97-AF65-F5344CB8AC3E}">
        <p14:creationId xmlns:p14="http://schemas.microsoft.com/office/powerpoint/2010/main" val="21128833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altLang="es-ES" dirty="0"/>
              <a:t>La severidad de la IU se sigue valorando en la mayoría de los centros según el número de compresas utilizadas, pero eso es un error como podéis ver en esta tabla en la que se pesan las compresas durante 24 horas. Absorbentes hay de todos los tamaños y colores, además los pacientes son auténticos maestros del corta y pega con los diferentes absorbentes, un pañal lo convierten en una compresa o dos. Fijaros con una sola compresa lo que varía la cantidad de orina perdida de 11gr a 1500gr.</a:t>
            </a:r>
          </a:p>
          <a:p>
            <a:r>
              <a:rPr lang="es-ES" altLang="es-ES" dirty="0"/>
              <a:t>Esta es la clasificación de severidad de IU que solemos utilizar</a:t>
            </a:r>
          </a:p>
        </p:txBody>
      </p:sp>
      <p:sp>
        <p:nvSpPr>
          <p:cNvPr id="4" name="Marcador de número de diapositiva 3"/>
          <p:cNvSpPr>
            <a:spLocks noGrp="1"/>
          </p:cNvSpPr>
          <p:nvPr>
            <p:ph type="sldNum" sz="quarter" idx="5"/>
          </p:nvPr>
        </p:nvSpPr>
        <p:spPr/>
        <p:txBody>
          <a:bodyPr/>
          <a:lstStyle/>
          <a:p>
            <a:fld id="{C4688AB0-A869-D44F-A04F-1F7F971B5BF0}" type="slidenum">
              <a:rPr lang="es-ES" smtClean="0"/>
              <a:t>35</a:t>
            </a:fld>
            <a:endParaRPr lang="es-ES"/>
          </a:p>
        </p:txBody>
      </p:sp>
    </p:spTree>
    <p:extLst>
      <p:ext uri="{BB962C8B-B14F-4D97-AF65-F5344CB8AC3E}">
        <p14:creationId xmlns:p14="http://schemas.microsoft.com/office/powerpoint/2010/main" val="2181687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s-ES_tradnl" baseline="0" dirty="0">
                <a:latin typeface="Calibri" charset="0"/>
              </a:rPr>
              <a:t>La cistoscopia es una exploración esencial que nos ayuda en la toma de decisiones. Lo primero es descartar estenosis de la uretra o de la anastomosis </a:t>
            </a:r>
            <a:r>
              <a:rPr lang="es-ES_tradnl" baseline="0" dirty="0" err="1">
                <a:latin typeface="Calibri" charset="0"/>
              </a:rPr>
              <a:t>vesicouretral</a:t>
            </a:r>
            <a:r>
              <a:rPr lang="es-ES_tradnl" baseline="0" dirty="0">
                <a:latin typeface="Calibri" charset="0"/>
              </a:rPr>
              <a:t> que pueden estar presentes hasta en un 33% de nuestros pacientes. Se puede valorar el estado de la mucosa uretral en los pacientes radiados y descartar lesiones vesicales. Pero lo más importante es evaluar la competencia esfinteriana para ver si es un buen candidato para un </a:t>
            </a:r>
            <a:r>
              <a:rPr lang="es-ES_tradnl" baseline="0" dirty="0" err="1">
                <a:latin typeface="Calibri" charset="0"/>
              </a:rPr>
              <a:t>sling</a:t>
            </a:r>
            <a:r>
              <a:rPr lang="es-ES_tradnl" baseline="0" dirty="0">
                <a:latin typeface="Calibri" charset="0"/>
              </a:rPr>
              <a:t>. </a:t>
            </a:r>
            <a:r>
              <a:rPr lang="es-ES" dirty="0">
                <a:latin typeface="Times New Roman" charset="0"/>
                <a:ea typeface="MS PGothic" charset="0"/>
              </a:rPr>
              <a:t>En este video</a:t>
            </a:r>
            <a:r>
              <a:rPr lang="es-ES" baseline="0" dirty="0">
                <a:latin typeface="Times New Roman" charset="0"/>
                <a:ea typeface="MS PGothic" charset="0"/>
              </a:rPr>
              <a:t> </a:t>
            </a:r>
            <a:r>
              <a:rPr lang="es-ES" dirty="0">
                <a:latin typeface="Times New Roman" charset="0"/>
                <a:ea typeface="MS PGothic" charset="0"/>
              </a:rPr>
              <a:t>podéis ver como valoramos la función esfinteriana, la contracción voluntaria del esfínter uretral que consigue una coaptación concéntrica de la uretra y como al comprimir activamente el periné se mueve la uretra y se logra una coaptación concéntrica de la luz uretral. Este paciente sería un buen candidato para un </a:t>
            </a:r>
            <a:r>
              <a:rPr lang="es-ES" dirty="0" err="1">
                <a:latin typeface="Times New Roman" charset="0"/>
                <a:ea typeface="MS PGothic" charset="0"/>
              </a:rPr>
              <a:t>sling</a:t>
            </a:r>
            <a:endParaRPr lang="es-ES" dirty="0">
              <a:latin typeface="Times New Roman" charset="0"/>
              <a:ea typeface="MS PGothic"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36</a:t>
            </a:fld>
            <a:endParaRPr lang="es-ES"/>
          </a:p>
        </p:txBody>
      </p:sp>
    </p:spTree>
    <p:extLst>
      <p:ext uri="{BB962C8B-B14F-4D97-AF65-F5344CB8AC3E}">
        <p14:creationId xmlns:p14="http://schemas.microsoft.com/office/powerpoint/2010/main" val="12798297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s-ES_tradnl" baseline="0" dirty="0">
                <a:latin typeface="Calibri" charset="0"/>
              </a:rPr>
              <a:t>La indicación del EUD en esta patología siempre ha sido controvertido porque no sirve para predecir los resultados de la cirugía anti-incontinencia.</a:t>
            </a:r>
          </a:p>
          <a:p>
            <a:pPr marL="0" marR="0" indent="0" algn="l" defTabSz="914400" rtl="0" eaLnBrk="1" fontAlgn="auto" latinLnBrk="0" hangingPunct="1">
              <a:lnSpc>
                <a:spcPct val="100000"/>
              </a:lnSpc>
              <a:spcBef>
                <a:spcPct val="0"/>
              </a:spcBef>
              <a:spcAft>
                <a:spcPts val="0"/>
              </a:spcAft>
              <a:buClrTx/>
              <a:buSzTx/>
              <a:buFontTx/>
              <a:buNone/>
              <a:tabLst/>
              <a:defRPr/>
            </a:pPr>
            <a:r>
              <a:rPr lang="es-ES_tradnl" baseline="0" dirty="0">
                <a:latin typeface="Calibri" charset="0"/>
              </a:rPr>
              <a:t>Se recomienda en aquellos pacientes con antecedentes de RT, </a:t>
            </a:r>
            <a:r>
              <a:rPr lang="es-ES_tradnl" baseline="0" dirty="0" err="1">
                <a:latin typeface="Calibri" charset="0"/>
              </a:rPr>
              <a:t>neurorurológicos</a:t>
            </a:r>
            <a:r>
              <a:rPr lang="es-ES_tradnl" baseline="0" dirty="0">
                <a:latin typeface="Calibri" charset="0"/>
              </a:rPr>
              <a:t>, urgencia llamativa y RPM significativo.</a:t>
            </a:r>
          </a:p>
          <a:p>
            <a:pPr marL="0" marR="0" indent="0" algn="l" defTabSz="914400" rtl="0" eaLnBrk="1" fontAlgn="auto" latinLnBrk="0" hangingPunct="1">
              <a:lnSpc>
                <a:spcPct val="100000"/>
              </a:lnSpc>
              <a:spcBef>
                <a:spcPct val="0"/>
              </a:spcBef>
              <a:spcAft>
                <a:spcPts val="0"/>
              </a:spcAft>
              <a:buClrTx/>
              <a:buSzTx/>
              <a:buFontTx/>
              <a:buNone/>
              <a:tabLst/>
              <a:defRPr/>
            </a:pPr>
            <a:r>
              <a:rPr lang="es-ES_tradnl" baseline="0" dirty="0">
                <a:latin typeface="Calibri" charset="0"/>
              </a:rPr>
              <a:t>Yo recomiendo que se realice en todos los pacientes porque cuanta mas información tengamos en este tipo de patología mejor. Nos puede ayudar a predecir posibles complicaciones postoperatorias o decidir cuando no tratar quirúrgicamente.</a:t>
            </a:r>
            <a:endParaRPr lang="es-ES_tradnl" dirty="0">
              <a:latin typeface="Calibri" charset="0"/>
            </a:endParaRPr>
          </a:p>
          <a:p>
            <a:pPr marL="0" marR="0" indent="0" algn="l" defTabSz="914400" rtl="0" eaLnBrk="1" fontAlgn="auto" latinLnBrk="0" hangingPunct="1">
              <a:lnSpc>
                <a:spcPct val="100000"/>
              </a:lnSpc>
              <a:spcBef>
                <a:spcPct val="0"/>
              </a:spcBef>
              <a:spcAft>
                <a:spcPts val="0"/>
              </a:spcAft>
              <a:buClrTx/>
              <a:buSzTx/>
              <a:buFontTx/>
              <a:buNone/>
              <a:tabLst/>
              <a:defRPr/>
            </a:pPr>
            <a:r>
              <a:rPr lang="es-ES_tradnl" baseline="0" dirty="0">
                <a:latin typeface="Calibri" charset="0"/>
              </a:rPr>
              <a:t>Recordad que es una patología en la que intentamos resolver su calidad de vida por lo que las complicaciones tienen una mayor repercusión. </a:t>
            </a:r>
            <a:endParaRPr lang="es-ES_tradnl" dirty="0">
              <a:latin typeface="Calibri"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37</a:t>
            </a:fld>
            <a:endParaRPr lang="es-ES"/>
          </a:p>
        </p:txBody>
      </p:sp>
    </p:spTree>
    <p:extLst>
      <p:ext uri="{BB962C8B-B14F-4D97-AF65-F5344CB8AC3E}">
        <p14:creationId xmlns:p14="http://schemas.microsoft.com/office/powerpoint/2010/main" val="22515776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s-ES_tradnl" baseline="0" dirty="0">
                <a:latin typeface="Calibri" charset="0"/>
              </a:rPr>
              <a:t>Aquí quiero hacer un breve inciso sobre la indicación del EUD en este tipo de pacientes</a:t>
            </a:r>
            <a:endParaRPr lang="es-ES_tradnl" dirty="0">
              <a:latin typeface="Calibri"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38</a:t>
            </a:fld>
            <a:endParaRPr lang="es-ES"/>
          </a:p>
        </p:txBody>
      </p:sp>
    </p:spTree>
    <p:extLst>
      <p:ext uri="{BB962C8B-B14F-4D97-AF65-F5344CB8AC3E}">
        <p14:creationId xmlns:p14="http://schemas.microsoft.com/office/powerpoint/2010/main" val="33832846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spcBef>
                <a:spcPct val="50000"/>
              </a:spcBef>
            </a:pPr>
            <a:r>
              <a:rPr lang="es-ES" sz="1200" dirty="0">
                <a:ea typeface="Arial Unicode MS"/>
                <a:cs typeface="Arial Unicode MS"/>
              </a:rPr>
              <a:t>He consultado en las guías</a:t>
            </a:r>
            <a:r>
              <a:rPr lang="es-ES" sz="1200" baseline="0" dirty="0">
                <a:ea typeface="Arial Unicode MS"/>
                <a:cs typeface="Arial Unicode MS"/>
              </a:rPr>
              <a:t> clínicas de las principales asociaciones urológicas y la mayoría no lo recomiendan </a:t>
            </a:r>
            <a:r>
              <a:rPr lang="es-ES" sz="1200" dirty="0">
                <a:ea typeface="Arial Unicode MS"/>
                <a:cs typeface="Arial Unicode MS"/>
              </a:rPr>
              <a:t>para la IUE no complicada salvo la ICS que</a:t>
            </a:r>
            <a:r>
              <a:rPr lang="es-ES" sz="1200" baseline="0" dirty="0">
                <a:ea typeface="Arial Unicode MS"/>
                <a:cs typeface="Arial Unicode MS"/>
              </a:rPr>
              <a:t> si lo recomienda cuando nos planteemos un manejo invasivo.</a:t>
            </a:r>
            <a:endParaRPr lang="es-ES" sz="1200" dirty="0">
              <a:ea typeface="Arial Unicode MS"/>
              <a:cs typeface="Arial Unicode MS"/>
            </a:endParaRPr>
          </a:p>
          <a:p>
            <a:pPr marL="0" marR="0" indent="0" algn="l" defTabSz="914400" rtl="0" eaLnBrk="1" fontAlgn="auto" latinLnBrk="0" hangingPunct="1">
              <a:lnSpc>
                <a:spcPct val="100000"/>
              </a:lnSpc>
              <a:spcBef>
                <a:spcPct val="0"/>
              </a:spcBef>
              <a:spcAft>
                <a:spcPts val="0"/>
              </a:spcAft>
              <a:buClrTx/>
              <a:buSzTx/>
              <a:buFontTx/>
              <a:buNone/>
              <a:tabLst/>
              <a:defRPr/>
            </a:pPr>
            <a:endParaRPr lang="es-ES_tradnl" dirty="0">
              <a:latin typeface="Calibri"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39</a:t>
            </a:fld>
            <a:endParaRPr lang="es-ES"/>
          </a:p>
        </p:txBody>
      </p:sp>
    </p:spTree>
    <p:extLst>
      <p:ext uri="{BB962C8B-B14F-4D97-AF65-F5344CB8AC3E}">
        <p14:creationId xmlns:p14="http://schemas.microsoft.com/office/powerpoint/2010/main" val="567526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altLang="es-ES" dirty="0">
                <a:ea typeface="ＭＳ Ｐゴシック" panose="020B0600070205080204" pitchFamily="34" charset="-128"/>
              </a:rPr>
              <a:t>Que curiosamente ha sido históricamente minusvalorada a pesar de ser un problema médico y socio-sanitario de primer orden que afecta a más de 200 millones de pacientes, de hecho la OMS no la ha reconocido como enfermedad hasta el año 1998. También se la conoce como la enfermedad silenciosa, no hay datos </a:t>
            </a:r>
            <a:endParaRPr lang="es-ES" altLang="es-ES" dirty="0">
              <a:ea typeface="ＭＳ Ｐゴシック" panose="020B0600070205080204" pitchFamily="34" charset="-128"/>
            </a:endParaRPr>
          </a:p>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4</a:t>
            </a:fld>
            <a:endParaRPr lang="es-ES"/>
          </a:p>
        </p:txBody>
      </p:sp>
    </p:spTree>
    <p:extLst>
      <p:ext uri="{BB962C8B-B14F-4D97-AF65-F5344CB8AC3E}">
        <p14:creationId xmlns:p14="http://schemas.microsoft.com/office/powerpoint/2010/main" val="8345551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Marcador de imagen de diapositiva"/>
          <p:cNvSpPr>
            <a:spLocks noGrp="1" noRot="1" noChangeAspect="1" noTextEdit="1"/>
          </p:cNvSpPr>
          <p:nvPr>
            <p:ph type="sldImg"/>
          </p:nvPr>
        </p:nvSpPr>
        <p:spPr>
          <a:ln/>
        </p:spPr>
      </p:sp>
      <p:sp>
        <p:nvSpPr>
          <p:cNvPr id="38915" name="2 Marcador de notas"/>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s-ES" dirty="0">
                <a:latin typeface="Times New Roman" charset="0"/>
              </a:rPr>
              <a:t>¿Y</a:t>
            </a:r>
            <a:r>
              <a:rPr lang="es-ES" baseline="0" dirty="0">
                <a:latin typeface="Times New Roman" charset="0"/>
              </a:rPr>
              <a:t> cual es mi actitud personal con el estudio </a:t>
            </a:r>
            <a:r>
              <a:rPr lang="es-ES" baseline="0" dirty="0" err="1">
                <a:latin typeface="Times New Roman" charset="0"/>
              </a:rPr>
              <a:t>urodinámico</a:t>
            </a:r>
            <a:r>
              <a:rPr lang="es-ES" baseline="0" dirty="0">
                <a:latin typeface="Times New Roman" charset="0"/>
              </a:rPr>
              <a:t>?, pues seguir las recomendaciones de la ICS y se lo realizo a todo paciente en el que me estoy planteando una actitud más invasiva. Quiero evitar el </a:t>
            </a:r>
            <a:r>
              <a:rPr lang="es-ES" baseline="0" dirty="0" err="1">
                <a:latin typeface="Times New Roman" charset="0"/>
              </a:rPr>
              <a:t>catrasca</a:t>
            </a:r>
            <a:r>
              <a:rPr lang="es-ES" baseline="0" dirty="0">
                <a:latin typeface="Times New Roman" charset="0"/>
              </a:rPr>
              <a:t> a toda costa. Os voy a explicar que significa este concepto algunos de los que me conocéis ya lo sabéis porque soy muy pesado al respecto.</a:t>
            </a:r>
            <a:endParaRPr lang="es-ES" dirty="0">
              <a:latin typeface="Times New Roman" charset="0"/>
            </a:endParaRPr>
          </a:p>
        </p:txBody>
      </p:sp>
      <p:sp>
        <p:nvSpPr>
          <p:cNvPr id="49156" name="3 Marcador de número de diapositiva"/>
          <p:cNvSpPr>
            <a:spLocks noGrp="1"/>
          </p:cNvSpPr>
          <p:nvPr>
            <p:ph type="sldNum" sz="quarter" idx="5"/>
          </p:nvPr>
        </p:nvSpPr>
        <p:spPr/>
        <p:txBody>
          <a:bodyPr/>
          <a:lstStyle>
            <a:lvl1pPr eaLnBrk="0" hangingPunct="0">
              <a:defRPr sz="2400">
                <a:solidFill>
                  <a:schemeClr val="tx1"/>
                </a:solidFill>
                <a:latin typeface="Times New Roman" charset="0"/>
                <a:ea typeface="ＭＳ Ｐゴシック" charset="0"/>
                <a:cs typeface="Arial" charset="0"/>
              </a:defRPr>
            </a:lvl1pPr>
            <a:lvl2pPr marL="742950" indent="-285750" eaLnBrk="0" hangingPunct="0">
              <a:defRPr sz="2400">
                <a:solidFill>
                  <a:schemeClr val="tx1"/>
                </a:solidFill>
                <a:latin typeface="Times New Roman" charset="0"/>
                <a:ea typeface="Arial" charset="0"/>
                <a:cs typeface="Arial" charset="0"/>
              </a:defRPr>
            </a:lvl2pPr>
            <a:lvl3pPr marL="1143000" indent="-228600" eaLnBrk="0" hangingPunct="0">
              <a:defRPr sz="2400">
                <a:solidFill>
                  <a:schemeClr val="tx1"/>
                </a:solidFill>
                <a:latin typeface="Times New Roman" charset="0"/>
                <a:ea typeface="Arial" charset="0"/>
                <a:cs typeface="Arial" charset="0"/>
              </a:defRPr>
            </a:lvl3pPr>
            <a:lvl4pPr marL="1600200" indent="-228600" eaLnBrk="0" hangingPunct="0">
              <a:defRPr sz="2400">
                <a:solidFill>
                  <a:schemeClr val="tx1"/>
                </a:solidFill>
                <a:latin typeface="Times New Roman" charset="0"/>
                <a:ea typeface="Arial" charset="0"/>
                <a:cs typeface="Arial" charset="0"/>
              </a:defRPr>
            </a:lvl4pPr>
            <a:lvl5pPr marL="2057400" indent="-228600" eaLnBrk="0" hangingPunct="0">
              <a:defRPr sz="2400">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sz="2400">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sz="2400">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sz="2400">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sz="2400">
                <a:solidFill>
                  <a:schemeClr val="tx1"/>
                </a:solidFill>
                <a:latin typeface="Times New Roman" charset="0"/>
                <a:ea typeface="Arial" charset="0"/>
                <a:cs typeface="Arial" charset="0"/>
              </a:defRPr>
            </a:lvl9pPr>
          </a:lstStyle>
          <a:p>
            <a:pPr eaLnBrk="1" hangingPunct="1"/>
            <a:fld id="{6D137481-85FD-F44A-83B9-51F81C5425F9}" type="slidenum">
              <a:rPr lang="es-ES" sz="1200"/>
              <a:pPr eaLnBrk="1" hangingPunct="1"/>
              <a:t>40</a:t>
            </a:fld>
            <a:endParaRPr lang="es-ES" sz="1200"/>
          </a:p>
        </p:txBody>
      </p:sp>
    </p:spTree>
    <p:extLst>
      <p:ext uri="{BB962C8B-B14F-4D97-AF65-F5344CB8AC3E}">
        <p14:creationId xmlns:p14="http://schemas.microsoft.com/office/powerpoint/2010/main" val="30166966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ES_tradnl" dirty="0" err="1">
                <a:latin typeface="Calibri" charset="0"/>
              </a:rPr>
              <a:t>Catrasca</a:t>
            </a:r>
            <a:r>
              <a:rPr lang="es-ES_tradnl" dirty="0">
                <a:latin typeface="Calibri" charset="0"/>
              </a:rPr>
              <a:t> es un americanismo que viene de Argentina y que significa cagada</a:t>
            </a:r>
            <a:r>
              <a:rPr lang="es-ES_tradnl" baseline="0" dirty="0">
                <a:latin typeface="Calibri" charset="0"/>
              </a:rPr>
              <a:t> tras cagada</a:t>
            </a:r>
            <a:endParaRPr lang="es-ES_tradnl" dirty="0">
              <a:latin typeface="Calibri"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41</a:t>
            </a:fld>
            <a:endParaRPr lang="es-ES"/>
          </a:p>
        </p:txBody>
      </p:sp>
    </p:spTree>
    <p:extLst>
      <p:ext uri="{BB962C8B-B14F-4D97-AF65-F5344CB8AC3E}">
        <p14:creationId xmlns:p14="http://schemas.microsoft.com/office/powerpoint/2010/main" val="10708754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ES_tradnl" dirty="0">
                <a:latin typeface="Calibri" charset="0"/>
              </a:rPr>
              <a:t>Hay un anestesista canario,</a:t>
            </a:r>
            <a:r>
              <a:rPr lang="es-ES_tradnl" baseline="0" dirty="0">
                <a:latin typeface="Calibri" charset="0"/>
              </a:rPr>
              <a:t> Miguel Díaz Fuentes con más de 50.000 seguidores en el </a:t>
            </a:r>
            <a:r>
              <a:rPr lang="es-ES_tradnl" baseline="0" dirty="0" err="1">
                <a:latin typeface="Calibri" charset="0"/>
              </a:rPr>
              <a:t>twitter</a:t>
            </a:r>
            <a:r>
              <a:rPr lang="es-ES_tradnl" baseline="0" dirty="0">
                <a:latin typeface="Calibri" charset="0"/>
              </a:rPr>
              <a:t> que ha descrito incluso una tabla con valores de riesgo dependiendo de si produce en un día laborable o festivo, de los años de experiencia del cirujano, de la edad del paciente con puntos extra si se produce el día de su cumpleaños y es personal sanitario. La IU en el varón después de una prostatectomía radical es una complicación con nefastas repercusiones en la calidad de vida y lo que menos queremos es añadir otra complicación tras la cirugía anti-incontinencia. </a:t>
            </a:r>
            <a:endParaRPr lang="es-ES_tradnl" dirty="0">
              <a:latin typeface="Calibri" charset="0"/>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es-ES_tradnl" dirty="0">
              <a:latin typeface="Calibri"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42</a:t>
            </a:fld>
            <a:endParaRPr lang="es-ES"/>
          </a:p>
        </p:txBody>
      </p:sp>
    </p:spTree>
    <p:extLst>
      <p:ext uri="{BB962C8B-B14F-4D97-AF65-F5344CB8AC3E}">
        <p14:creationId xmlns:p14="http://schemas.microsoft.com/office/powerpoint/2010/main" val="233002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43</a:t>
            </a:fld>
            <a:endParaRPr lang="es-ES"/>
          </a:p>
        </p:txBody>
      </p:sp>
    </p:spTree>
    <p:extLst>
      <p:ext uri="{BB962C8B-B14F-4D97-AF65-F5344CB8AC3E}">
        <p14:creationId xmlns:p14="http://schemas.microsoft.com/office/powerpoint/2010/main" val="12848390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44</a:t>
            </a:fld>
            <a:endParaRPr lang="es-ES"/>
          </a:p>
        </p:txBody>
      </p:sp>
    </p:spTree>
    <p:extLst>
      <p:ext uri="{BB962C8B-B14F-4D97-AF65-F5344CB8AC3E}">
        <p14:creationId xmlns:p14="http://schemas.microsoft.com/office/powerpoint/2010/main" val="27747468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1 Marcador de imagen de diapositiva"/>
          <p:cNvSpPr>
            <a:spLocks noGrp="1" noRot="1" noChangeAspect="1" noTextEdit="1"/>
          </p:cNvSpPr>
          <p:nvPr>
            <p:ph type="sldImg"/>
          </p:nvPr>
        </p:nvSpPr>
        <p:spPr>
          <a:ln/>
        </p:spPr>
      </p:sp>
      <p:sp>
        <p:nvSpPr>
          <p:cNvPr id="67587" name="2 Marcador de notas"/>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s-ES" altLang="es-ES" dirty="0"/>
              <a:t>Tras 4 meses en el EUD se había resuelto la acomodación disminuida y el </a:t>
            </a:r>
            <a:r>
              <a:rPr lang="es-ES" altLang="es-ES" dirty="0" err="1"/>
              <a:t>pad</a:t>
            </a:r>
            <a:r>
              <a:rPr lang="es-ES" altLang="es-ES" dirty="0"/>
              <a:t> test se había reducido a 300 gr. Bien es hora de decidir que tratamiento quirúrgico realizar</a:t>
            </a:r>
          </a:p>
        </p:txBody>
      </p:sp>
      <p:sp>
        <p:nvSpPr>
          <p:cNvPr id="49156" name="3 Marcador de número de diapositiva"/>
          <p:cNvSpPr>
            <a:spLocks noGrp="1"/>
          </p:cNvSpPr>
          <p:nvPr>
            <p:ph type="sldNum" sz="quarter" idx="5"/>
          </p:nvPr>
        </p:nvSpPr>
        <p:spPr/>
        <p:txBody>
          <a:bodyPr/>
          <a:lstStyle>
            <a:lvl1pPr eaLnBrk="0" hangingPunct="0">
              <a:defRPr sz="2400">
                <a:solidFill>
                  <a:schemeClr val="tx1"/>
                </a:solidFill>
                <a:latin typeface="Times New Roman" charset="0"/>
                <a:ea typeface="ＭＳ Ｐゴシック" charset="0"/>
                <a:cs typeface="Arial" charset="0"/>
              </a:defRPr>
            </a:lvl1pPr>
            <a:lvl2pPr marL="742950" indent="-285750" eaLnBrk="0" hangingPunct="0">
              <a:defRPr sz="2400">
                <a:solidFill>
                  <a:schemeClr val="tx1"/>
                </a:solidFill>
                <a:latin typeface="Times New Roman" charset="0"/>
                <a:ea typeface="Arial" charset="0"/>
                <a:cs typeface="Arial" charset="0"/>
              </a:defRPr>
            </a:lvl2pPr>
            <a:lvl3pPr marL="1143000" indent="-228600" eaLnBrk="0" hangingPunct="0">
              <a:defRPr sz="2400">
                <a:solidFill>
                  <a:schemeClr val="tx1"/>
                </a:solidFill>
                <a:latin typeface="Times New Roman" charset="0"/>
                <a:ea typeface="Arial" charset="0"/>
                <a:cs typeface="Arial" charset="0"/>
              </a:defRPr>
            </a:lvl3pPr>
            <a:lvl4pPr marL="1600200" indent="-228600" eaLnBrk="0" hangingPunct="0">
              <a:defRPr sz="2400">
                <a:solidFill>
                  <a:schemeClr val="tx1"/>
                </a:solidFill>
                <a:latin typeface="Times New Roman" charset="0"/>
                <a:ea typeface="Arial" charset="0"/>
                <a:cs typeface="Arial" charset="0"/>
              </a:defRPr>
            </a:lvl4pPr>
            <a:lvl5pPr marL="2057400" indent="-228600" eaLnBrk="0" hangingPunct="0">
              <a:defRPr sz="2400">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sz="2400">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sz="2400">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sz="2400">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sz="2400">
                <a:solidFill>
                  <a:schemeClr val="tx1"/>
                </a:solidFill>
                <a:latin typeface="Times New Roman" charset="0"/>
                <a:ea typeface="Arial" charset="0"/>
                <a:cs typeface="Arial" charset="0"/>
              </a:defRPr>
            </a:lvl9pPr>
          </a:lstStyle>
          <a:p>
            <a:pPr eaLnBrk="1" hangingPunct="1"/>
            <a:fld id="{D3C2237F-41A9-9042-B4F6-4102913C6111}" type="slidenum">
              <a:rPr lang="es-ES" sz="1200"/>
              <a:pPr eaLnBrk="1" hangingPunct="1"/>
              <a:t>45</a:t>
            </a:fld>
            <a:endParaRPr lang="es-ES" sz="1200"/>
          </a:p>
        </p:txBody>
      </p:sp>
    </p:spTree>
    <p:extLst>
      <p:ext uri="{BB962C8B-B14F-4D97-AF65-F5344CB8AC3E}">
        <p14:creationId xmlns:p14="http://schemas.microsoft.com/office/powerpoint/2010/main" val="40178322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latin typeface="Times New Roman" charset="0"/>
                <a:ea typeface="MS PGothic" charset="0"/>
              </a:rPr>
              <a:t>Disponemos de un amplio abanico de modalidades entre las que destaca el esfínter artificial que ha sido y sigue siendo el tratamiento de elección para esta patología, con tasas de curación cercanas al 90%. No obstante, el esfínter requiere de cierta capacidad cognitiva del paciente para manejar el dispositivo y no está exento de complicaciones, entre un 30-50% precisan de revisiones quirúrgicas por fallo mecánico, infección o atrofia uretral. Por ello se han desarrollado nuevos sistemas en teoría mas sencillos, menos invasivos y menos caros. </a:t>
            </a:r>
            <a:r>
              <a:rPr lang="es-ES" sz="1200" kern="1200" dirty="0">
                <a:solidFill>
                  <a:schemeClr val="tx1"/>
                </a:solidFill>
                <a:effectLst/>
                <a:latin typeface="+mn-lt"/>
                <a:ea typeface="+mn-ea"/>
                <a:cs typeface="+mn-cs"/>
              </a:rPr>
              <a:t>Tenemos la inyección de sustancias periuretrales, de </a:t>
            </a:r>
            <a:r>
              <a:rPr lang="es-ES" sz="1200" kern="1200" dirty="0" err="1">
                <a:solidFill>
                  <a:schemeClr val="tx1"/>
                </a:solidFill>
                <a:effectLst/>
                <a:latin typeface="+mn-lt"/>
                <a:ea typeface="+mn-ea"/>
                <a:cs typeface="+mn-cs"/>
              </a:rPr>
              <a:t>stem</a:t>
            </a:r>
            <a:r>
              <a:rPr lang="es-ES" sz="1200" kern="1200" dirty="0">
                <a:solidFill>
                  <a:schemeClr val="tx1"/>
                </a:solidFill>
                <a:effectLst/>
                <a:latin typeface="+mn-lt"/>
                <a:ea typeface="+mn-ea"/>
                <a:cs typeface="+mn-cs"/>
              </a:rPr>
              <a:t> </a:t>
            </a:r>
            <a:r>
              <a:rPr lang="es-ES" sz="1200" kern="1200" dirty="0" err="1">
                <a:solidFill>
                  <a:schemeClr val="tx1"/>
                </a:solidFill>
                <a:effectLst/>
                <a:latin typeface="+mn-lt"/>
                <a:ea typeface="+mn-ea"/>
                <a:cs typeface="+mn-cs"/>
              </a:rPr>
              <a:t>cells</a:t>
            </a:r>
            <a:r>
              <a:rPr lang="es-ES" sz="1200" kern="1200" dirty="0">
                <a:solidFill>
                  <a:schemeClr val="tx1"/>
                </a:solidFill>
                <a:effectLst/>
                <a:latin typeface="+mn-lt"/>
                <a:ea typeface="+mn-ea"/>
                <a:cs typeface="+mn-cs"/>
              </a:rPr>
              <a:t> y los balones ajustables como el </a:t>
            </a:r>
            <a:r>
              <a:rPr lang="es-ES" sz="1200" kern="1200" dirty="0" err="1">
                <a:solidFill>
                  <a:schemeClr val="tx1"/>
                </a:solidFill>
                <a:effectLst/>
                <a:latin typeface="+mn-lt"/>
                <a:ea typeface="+mn-ea"/>
                <a:cs typeface="+mn-cs"/>
              </a:rPr>
              <a:t>Proact</a:t>
            </a:r>
            <a:r>
              <a:rPr lang="es-ES" sz="1200" kern="1200" dirty="0">
                <a:solidFill>
                  <a:schemeClr val="tx1"/>
                </a:solidFill>
                <a:effectLst/>
                <a:latin typeface="+mn-lt"/>
                <a:ea typeface="+mn-ea"/>
                <a:cs typeface="+mn-cs"/>
              </a:rPr>
              <a:t> pero se han desestimado en la actualidad. Los que tienen mayor evidencia son los </a:t>
            </a:r>
            <a:r>
              <a:rPr lang="es-ES" sz="1200" kern="1200" dirty="0" err="1">
                <a:solidFill>
                  <a:schemeClr val="tx1"/>
                </a:solidFill>
                <a:effectLst/>
                <a:latin typeface="+mn-lt"/>
                <a:ea typeface="+mn-ea"/>
                <a:cs typeface="+mn-cs"/>
              </a:rPr>
              <a:t>slings</a:t>
            </a:r>
            <a:r>
              <a:rPr lang="es-ES" sz="1200" kern="1200" dirty="0">
                <a:solidFill>
                  <a:schemeClr val="tx1"/>
                </a:solidFill>
                <a:effectLst/>
                <a:latin typeface="+mn-lt"/>
                <a:ea typeface="+mn-ea"/>
                <a:cs typeface="+mn-cs"/>
              </a:rPr>
              <a:t> y el esfínter artificial.</a:t>
            </a:r>
            <a:r>
              <a:rPr lang="es-ES" dirty="0">
                <a:effectLst/>
              </a:rPr>
              <a:t> </a:t>
            </a:r>
            <a:endParaRPr lang="es-ES" dirty="0">
              <a:latin typeface="Times New Roman" charset="0"/>
              <a:ea typeface="MS PGothic" charset="0"/>
            </a:endParaRPr>
          </a:p>
        </p:txBody>
      </p:sp>
      <p:sp>
        <p:nvSpPr>
          <p:cNvPr id="4" name="Marcador de número de diapositiva 3"/>
          <p:cNvSpPr>
            <a:spLocks noGrp="1"/>
          </p:cNvSpPr>
          <p:nvPr>
            <p:ph type="sldNum" sz="quarter" idx="5"/>
          </p:nvPr>
        </p:nvSpPr>
        <p:spPr/>
        <p:txBody>
          <a:bodyPr/>
          <a:lstStyle/>
          <a:p>
            <a:fld id="{C4688AB0-A869-D44F-A04F-1F7F971B5BF0}" type="slidenum">
              <a:rPr lang="es-ES" smtClean="0"/>
              <a:t>46</a:t>
            </a:fld>
            <a:endParaRPr lang="es-ES"/>
          </a:p>
        </p:txBody>
      </p:sp>
    </p:spTree>
    <p:extLst>
      <p:ext uri="{BB962C8B-B14F-4D97-AF65-F5344CB8AC3E}">
        <p14:creationId xmlns:p14="http://schemas.microsoft.com/office/powerpoint/2010/main" val="37485838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latin typeface="Times New Roman" charset="0"/>
                <a:ea typeface="MS PGothic" charset="0"/>
              </a:rPr>
              <a:t>La EAU no recomienda el uso de sustancias </a:t>
            </a:r>
            <a:r>
              <a:rPr lang="es-ES" dirty="0" err="1">
                <a:latin typeface="Times New Roman" charset="0"/>
                <a:ea typeface="MS PGothic" charset="0"/>
              </a:rPr>
              <a:t>abultantes</a:t>
            </a:r>
            <a:r>
              <a:rPr lang="es-ES" dirty="0">
                <a:latin typeface="Times New Roman" charset="0"/>
                <a:ea typeface="MS PGothic" charset="0"/>
              </a:rPr>
              <a:t> </a:t>
            </a:r>
            <a:r>
              <a:rPr lang="es-ES" dirty="0" err="1">
                <a:latin typeface="Times New Roman" charset="0"/>
                <a:ea typeface="MS PGothic" charset="0"/>
              </a:rPr>
              <a:t>intrauretrales</a:t>
            </a:r>
            <a:r>
              <a:rPr lang="es-ES" dirty="0">
                <a:latin typeface="Times New Roman" charset="0"/>
                <a:ea typeface="MS PGothic" charset="0"/>
              </a:rPr>
              <a:t>.</a:t>
            </a:r>
          </a:p>
        </p:txBody>
      </p:sp>
      <p:sp>
        <p:nvSpPr>
          <p:cNvPr id="4" name="Marcador de número de diapositiva 3"/>
          <p:cNvSpPr>
            <a:spLocks noGrp="1"/>
          </p:cNvSpPr>
          <p:nvPr>
            <p:ph type="sldNum" sz="quarter" idx="10"/>
          </p:nvPr>
        </p:nvSpPr>
        <p:spPr/>
        <p:txBody>
          <a:bodyPr/>
          <a:lstStyle/>
          <a:p>
            <a:fld id="{D661E956-45A1-4705-B862-FD7A8309D26B}" type="slidenum">
              <a:rPr lang="es-ES" smtClean="0"/>
              <a:t>47</a:t>
            </a:fld>
            <a:endParaRPr lang="es-ES"/>
          </a:p>
        </p:txBody>
      </p:sp>
    </p:spTree>
    <p:extLst>
      <p:ext uri="{BB962C8B-B14F-4D97-AF65-F5344CB8AC3E}">
        <p14:creationId xmlns:p14="http://schemas.microsoft.com/office/powerpoint/2010/main" val="42314307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latin typeface="Times New Roman" charset="0"/>
                <a:ea typeface="MS PGothic" charset="0"/>
              </a:rPr>
              <a:t>Respecto a los </a:t>
            </a:r>
            <a:r>
              <a:rPr lang="es-ES" dirty="0" err="1">
                <a:latin typeface="Times New Roman" charset="0"/>
                <a:ea typeface="MS PGothic" charset="0"/>
              </a:rPr>
              <a:t>slings</a:t>
            </a:r>
            <a:r>
              <a:rPr lang="es-ES" dirty="0">
                <a:latin typeface="Times New Roman" charset="0"/>
                <a:ea typeface="MS PGothic" charset="0"/>
              </a:rPr>
              <a:t> la recomendación es utilizarlos en las IU leves o moderadas pero la recomendación es débil, no hay evidencia de que la ajustabilidad suponga una ventaja y parece que los reajustables tienen mayor tasa de </a:t>
            </a:r>
            <a:r>
              <a:rPr lang="es-ES" dirty="0" err="1">
                <a:latin typeface="Times New Roman" charset="0"/>
                <a:ea typeface="MS PGothic" charset="0"/>
              </a:rPr>
              <a:t>explantación</a:t>
            </a:r>
            <a:r>
              <a:rPr lang="es-ES" dirty="0">
                <a:latin typeface="Times New Roman" charset="0"/>
                <a:ea typeface="MS PGothic" charset="0"/>
              </a:rPr>
              <a:t>.</a:t>
            </a:r>
          </a:p>
        </p:txBody>
      </p:sp>
      <p:sp>
        <p:nvSpPr>
          <p:cNvPr id="4" name="Marcador de número de diapositiva 3"/>
          <p:cNvSpPr>
            <a:spLocks noGrp="1"/>
          </p:cNvSpPr>
          <p:nvPr>
            <p:ph type="sldNum" sz="quarter" idx="10"/>
          </p:nvPr>
        </p:nvSpPr>
        <p:spPr/>
        <p:txBody>
          <a:bodyPr/>
          <a:lstStyle/>
          <a:p>
            <a:fld id="{D661E956-45A1-4705-B862-FD7A8309D26B}" type="slidenum">
              <a:rPr lang="es-ES" smtClean="0"/>
              <a:t>48</a:t>
            </a:fld>
            <a:endParaRPr lang="es-ES"/>
          </a:p>
        </p:txBody>
      </p:sp>
    </p:spTree>
    <p:extLst>
      <p:ext uri="{BB962C8B-B14F-4D97-AF65-F5344CB8AC3E}">
        <p14:creationId xmlns:p14="http://schemas.microsoft.com/office/powerpoint/2010/main" val="19222786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latin typeface="Times New Roman" charset="0"/>
                <a:ea typeface="MS PGothic" charset="0"/>
              </a:rPr>
              <a:t>El esfínter artificial es el que tiene mayor nivel de evidencia y fuerza de recomendación pero la guía recomienda que se implante en centros de referencia y advertir al paciente del alto riesgo de complicaciones.</a:t>
            </a:r>
          </a:p>
        </p:txBody>
      </p:sp>
      <p:sp>
        <p:nvSpPr>
          <p:cNvPr id="4" name="Marcador de número de diapositiva 3"/>
          <p:cNvSpPr>
            <a:spLocks noGrp="1"/>
          </p:cNvSpPr>
          <p:nvPr>
            <p:ph type="sldNum" sz="quarter" idx="10"/>
          </p:nvPr>
        </p:nvSpPr>
        <p:spPr/>
        <p:txBody>
          <a:bodyPr/>
          <a:lstStyle/>
          <a:p>
            <a:fld id="{D661E956-45A1-4705-B862-FD7A8309D26B}" type="slidenum">
              <a:rPr lang="es-ES" smtClean="0"/>
              <a:t>49</a:t>
            </a:fld>
            <a:endParaRPr lang="es-ES"/>
          </a:p>
        </p:txBody>
      </p:sp>
    </p:spTree>
    <p:extLst>
      <p:ext uri="{BB962C8B-B14F-4D97-AF65-F5344CB8AC3E}">
        <p14:creationId xmlns:p14="http://schemas.microsoft.com/office/powerpoint/2010/main" val="16331971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altLang="es-ES" dirty="0">
                <a:ea typeface="ＭＳ Ｐゴシック" panose="020B0600070205080204" pitchFamily="34" charset="-128"/>
              </a:rPr>
              <a:t>La IU es una enfermedad que provoca un gran impacto en la calidad de vida. Afecta a cualquier faceta de nuestra actividad cotidiana. Entre los pacientes abunda la concepción errónea de que su patología molesta a los demás lo que les conduce a la vergüenza y al aislamiento social.</a:t>
            </a:r>
            <a:endParaRPr lang="es-ES" altLang="es-ES" dirty="0">
              <a:ea typeface="ＭＳ Ｐゴシック" panose="020B0600070205080204" pitchFamily="34" charset="-128"/>
            </a:endParaRPr>
          </a:p>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5</a:t>
            </a:fld>
            <a:endParaRPr lang="es-ES"/>
          </a:p>
        </p:txBody>
      </p:sp>
    </p:spTree>
    <p:extLst>
      <p:ext uri="{BB962C8B-B14F-4D97-AF65-F5344CB8AC3E}">
        <p14:creationId xmlns:p14="http://schemas.microsoft.com/office/powerpoint/2010/main" val="31468091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latin typeface="Times New Roman" charset="0"/>
              </a:rPr>
              <a:t>El problema es que los criterios de selección para un dispositivo u otro no están claros, las guías clínicas sólo aportan unas recomendaciones generales y la tendencia global es utilizar la gravedad de la incontinencia como criterio de selección. En la IUE leve-moderada: </a:t>
            </a:r>
            <a:r>
              <a:rPr lang="es-ES" dirty="0" err="1">
                <a:latin typeface="Times New Roman" charset="0"/>
              </a:rPr>
              <a:t>slings</a:t>
            </a:r>
            <a:r>
              <a:rPr lang="es-ES" dirty="0">
                <a:latin typeface="Times New Roman" charset="0"/>
              </a:rPr>
              <a:t>, </a:t>
            </a:r>
            <a:r>
              <a:rPr lang="es-ES" dirty="0" err="1">
                <a:latin typeface="Times New Roman" charset="0"/>
              </a:rPr>
              <a:t>proact</a:t>
            </a:r>
            <a:r>
              <a:rPr lang="es-ES" dirty="0">
                <a:latin typeface="Times New Roman" charset="0"/>
              </a:rPr>
              <a:t> sustancias uretrales; en las IU severas el esfínter artificial</a:t>
            </a:r>
            <a:r>
              <a:rPr lang="es-ES" baseline="0" dirty="0">
                <a:latin typeface="Times New Roman" charset="0"/>
              </a:rPr>
              <a:t> aunque también se utilizan </a:t>
            </a:r>
            <a:r>
              <a:rPr lang="es-ES" baseline="0" dirty="0" err="1">
                <a:latin typeface="Times New Roman" charset="0"/>
              </a:rPr>
              <a:t>slings</a:t>
            </a:r>
            <a:r>
              <a:rPr lang="es-ES" baseline="0" dirty="0">
                <a:latin typeface="Times New Roman" charset="0"/>
              </a:rPr>
              <a:t> ajustables.</a:t>
            </a:r>
            <a:endParaRPr lang="es-ES" dirty="0">
              <a:latin typeface="Times New Roman" charset="0"/>
            </a:endParaRPr>
          </a:p>
          <a:p>
            <a:r>
              <a:rPr lang="es-ES" dirty="0">
                <a:latin typeface="Times New Roman" charset="0"/>
              </a:rPr>
              <a:t>Hay que tener en cuenta dos hechos importantes: Las uretras</a:t>
            </a:r>
            <a:r>
              <a:rPr lang="is-IS" dirty="0">
                <a:latin typeface="Times New Roman" charset="0"/>
              </a:rPr>
              <a:t>… </a:t>
            </a:r>
            <a:r>
              <a:rPr lang="es-ES" dirty="0">
                <a:latin typeface="Times New Roman" charset="0"/>
              </a:rPr>
              <a:t>y cuando estos dispositivos</a:t>
            </a:r>
            <a:r>
              <a:rPr lang="es-ES" baseline="0" dirty="0">
                <a:latin typeface="Times New Roman" charset="0"/>
              </a:rPr>
              <a:t> fracasan dejan a su vez uretras rígidas y </a:t>
            </a:r>
            <a:r>
              <a:rPr lang="es-ES" baseline="0" dirty="0" err="1">
                <a:latin typeface="Times New Roman" charset="0"/>
              </a:rPr>
              <a:t>desvascularizadas</a:t>
            </a:r>
            <a:r>
              <a:rPr lang="es-ES" baseline="0" dirty="0">
                <a:latin typeface="Times New Roman" charset="0"/>
              </a:rPr>
              <a:t> que van a responder peor a la colocación de un esfínter y aumentan la probabilidad de complicaciones</a:t>
            </a:r>
            <a:endParaRPr lang="es-ES" dirty="0">
              <a:latin typeface="Times New Roman" charset="0"/>
            </a:endParaRPr>
          </a:p>
          <a:p>
            <a:r>
              <a:rPr lang="es-ES" dirty="0">
                <a:latin typeface="Times New Roman" charset="0"/>
              </a:rPr>
              <a:t>Con todo esto quiero decir que la selección del dispositivo que colocar en el primer intento es crucial, por lo que es muy importante conocer los factores de riesgo asociados a una mayor tasa de complicaciones y a una menor eficacia</a:t>
            </a:r>
          </a:p>
        </p:txBody>
      </p:sp>
      <p:sp>
        <p:nvSpPr>
          <p:cNvPr id="4" name="Marcador de número de diapositiva 3"/>
          <p:cNvSpPr>
            <a:spLocks noGrp="1"/>
          </p:cNvSpPr>
          <p:nvPr>
            <p:ph type="sldNum" sz="quarter" idx="5"/>
          </p:nvPr>
        </p:nvSpPr>
        <p:spPr/>
        <p:txBody>
          <a:bodyPr/>
          <a:lstStyle/>
          <a:p>
            <a:fld id="{C4688AB0-A869-D44F-A04F-1F7F971B5BF0}" type="slidenum">
              <a:rPr lang="es-ES" smtClean="0"/>
              <a:t>50</a:t>
            </a:fld>
            <a:endParaRPr lang="es-ES"/>
          </a:p>
        </p:txBody>
      </p:sp>
    </p:spTree>
    <p:extLst>
      <p:ext uri="{BB962C8B-B14F-4D97-AF65-F5344CB8AC3E}">
        <p14:creationId xmlns:p14="http://schemas.microsoft.com/office/powerpoint/2010/main" val="7128321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latin typeface="Times New Roman" charset="0"/>
              </a:rPr>
              <a:t>Que son: severidad de la IU, Radioterapia, cirugía previa, experiencia del cirujano y patología neurológica concomitante</a:t>
            </a:r>
          </a:p>
        </p:txBody>
      </p:sp>
      <p:sp>
        <p:nvSpPr>
          <p:cNvPr id="4" name="Marcador de número de diapositiva 3"/>
          <p:cNvSpPr>
            <a:spLocks noGrp="1"/>
          </p:cNvSpPr>
          <p:nvPr>
            <p:ph type="sldNum" sz="quarter" idx="5"/>
          </p:nvPr>
        </p:nvSpPr>
        <p:spPr/>
        <p:txBody>
          <a:bodyPr/>
          <a:lstStyle/>
          <a:p>
            <a:fld id="{C4688AB0-A869-D44F-A04F-1F7F971B5BF0}" type="slidenum">
              <a:rPr lang="es-ES" smtClean="0"/>
              <a:t>51</a:t>
            </a:fld>
            <a:endParaRPr lang="es-ES"/>
          </a:p>
        </p:txBody>
      </p:sp>
    </p:spTree>
    <p:extLst>
      <p:ext uri="{BB962C8B-B14F-4D97-AF65-F5344CB8AC3E}">
        <p14:creationId xmlns:p14="http://schemas.microsoft.com/office/powerpoint/2010/main" val="205413922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183BC4-5446-4A95-A52E-59542F4C82AC}"/>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84238092-F296-F132-D5FB-BA5899C55538}"/>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4B53DEE3-AE9F-2621-D61A-5408C634339A}"/>
              </a:ext>
            </a:extLst>
          </p:cNvPr>
          <p:cNvSpPr>
            <a:spLocks noGrp="1"/>
          </p:cNvSpPr>
          <p:nvPr>
            <p:ph type="body" idx="1"/>
          </p:nvPr>
        </p:nvSpPr>
        <p:spPr/>
        <p:txBody>
          <a:bodyPr/>
          <a:lstStyle/>
          <a:p>
            <a:r>
              <a:rPr lang="es-ES_tradnl" dirty="0">
                <a:latin typeface="Times New Roman" charset="0"/>
              </a:rPr>
              <a:t>El otro gran problema es que cualquier tonto puede operar, de hecho, hay muchos tontos que operan. Nosotros le damos una pistola a un mono y al final la termina disparando y esto si que no ha variado en la historia de la humanidad</a:t>
            </a:r>
            <a:endParaRPr lang="es-ES" dirty="0"/>
          </a:p>
        </p:txBody>
      </p:sp>
      <p:sp>
        <p:nvSpPr>
          <p:cNvPr id="4" name="Marcador de número de diapositiva 3">
            <a:extLst>
              <a:ext uri="{FF2B5EF4-FFF2-40B4-BE49-F238E27FC236}">
                <a16:creationId xmlns:a16="http://schemas.microsoft.com/office/drawing/2014/main" id="{9CDE8C78-2766-0EFB-94DD-21344919AE23}"/>
              </a:ext>
            </a:extLst>
          </p:cNvPr>
          <p:cNvSpPr>
            <a:spLocks noGrp="1"/>
          </p:cNvSpPr>
          <p:nvPr>
            <p:ph type="sldNum" sz="quarter" idx="5"/>
          </p:nvPr>
        </p:nvSpPr>
        <p:spPr/>
        <p:txBody>
          <a:bodyPr/>
          <a:lstStyle/>
          <a:p>
            <a:fld id="{D661E956-45A1-4705-B862-FD7A8309D26B}" type="slidenum">
              <a:rPr lang="es-ES" smtClean="0"/>
              <a:t>52</a:t>
            </a:fld>
            <a:endParaRPr lang="es-ES"/>
          </a:p>
        </p:txBody>
      </p:sp>
    </p:spTree>
    <p:extLst>
      <p:ext uri="{BB962C8B-B14F-4D97-AF65-F5344CB8AC3E}">
        <p14:creationId xmlns:p14="http://schemas.microsoft.com/office/powerpoint/2010/main" val="36479071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Como en otras patologías creo que hay que plantear</a:t>
            </a:r>
            <a:r>
              <a:rPr lang="es-ES" baseline="0" dirty="0"/>
              <a:t> el tratamiento desde un enfoque holístico c</a:t>
            </a:r>
            <a:r>
              <a:rPr lang="es-ES" dirty="0"/>
              <a:t>omo la dotación</a:t>
            </a:r>
            <a:r>
              <a:rPr lang="es-ES" baseline="0" dirty="0"/>
              <a:t> de material que va a depender de la disponibilidad económica y política del centro, la experiencia del cirujano que limitará la tasa de complicaciones. Hay que tener en cuenta las expectativas tanto del cirujano como la del paciente que no tienen porque coincidir siempre. Por no hablar  de un Servicio que esté dispuesto a desarrollar y mantener las diferentes técnicas para tratar esta patología.</a:t>
            </a:r>
          </a:p>
          <a:p>
            <a:endParaRPr lang="es-ES" baseline="0" dirty="0"/>
          </a:p>
          <a:p>
            <a:r>
              <a:rPr lang="es-ES" b="1" baseline="0" dirty="0"/>
              <a:t>HOLÍSTICA: </a:t>
            </a:r>
            <a:r>
              <a:rPr lang="es-ES" baseline="0" dirty="0"/>
              <a:t>pertenece al holismo, que considera que el sistema completo se comporta de un modo distinto que la suma de sus partes, ya que el todo y cada una de las partes se encuentran ligadas con interacciones constantes que producen entre sí, nuevas relaciones y eventos dentro de un proceso que compromete al todo.</a:t>
            </a:r>
            <a:endParaRPr lang="es-ES" dirty="0"/>
          </a:p>
        </p:txBody>
      </p:sp>
      <p:sp>
        <p:nvSpPr>
          <p:cNvPr id="4" name="Marcador de número de diapositiva 3"/>
          <p:cNvSpPr>
            <a:spLocks noGrp="1"/>
          </p:cNvSpPr>
          <p:nvPr>
            <p:ph type="sldNum" sz="quarter" idx="10"/>
          </p:nvPr>
        </p:nvSpPr>
        <p:spPr/>
        <p:txBody>
          <a:bodyPr/>
          <a:lstStyle/>
          <a:p>
            <a:pPr>
              <a:defRPr/>
            </a:pPr>
            <a:fld id="{9181E550-35BE-844B-8393-C1B0ED98BE92}" type="slidenum">
              <a:rPr lang="es-ES" smtClean="0"/>
              <a:pPr>
                <a:defRPr/>
              </a:pPr>
              <a:t>53</a:t>
            </a:fld>
            <a:endParaRPr lang="es-ES"/>
          </a:p>
        </p:txBody>
      </p:sp>
    </p:spTree>
    <p:extLst>
      <p:ext uri="{BB962C8B-B14F-4D97-AF65-F5344CB8AC3E}">
        <p14:creationId xmlns:p14="http://schemas.microsoft.com/office/powerpoint/2010/main" val="24758995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r>
              <a:rPr lang="es-ES" dirty="0"/>
              <a:t>En vuestro Servicio tenéis la inmensa suerte de disponer de los diferentes dispositivos disponibles, </a:t>
            </a:r>
            <a:r>
              <a:rPr lang="es-ES" dirty="0" err="1"/>
              <a:t>slings</a:t>
            </a:r>
            <a:r>
              <a:rPr lang="es-ES" dirty="0"/>
              <a:t> y esfínteres ajustables y no ajustables. Cuál erigiríais</a:t>
            </a:r>
          </a:p>
          <a:p>
            <a:pPr marL="0" indent="0">
              <a:buNone/>
            </a:pPr>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54</a:t>
            </a:fld>
            <a:endParaRPr lang="es-ES"/>
          </a:p>
        </p:txBody>
      </p:sp>
    </p:spTree>
    <p:extLst>
      <p:ext uri="{BB962C8B-B14F-4D97-AF65-F5344CB8AC3E}">
        <p14:creationId xmlns:p14="http://schemas.microsoft.com/office/powerpoint/2010/main" val="198400540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55</a:t>
            </a:fld>
            <a:endParaRPr lang="es-ES"/>
          </a:p>
        </p:txBody>
      </p:sp>
    </p:spTree>
    <p:extLst>
      <p:ext uri="{BB962C8B-B14F-4D97-AF65-F5344CB8AC3E}">
        <p14:creationId xmlns:p14="http://schemas.microsoft.com/office/powerpoint/2010/main" val="29978693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r>
              <a:rPr lang="es-ES" dirty="0"/>
              <a:t>Vuelvo a repetir lo mismo, hay que evitar el CATRASCA, la RT puede provocar empeoramiento de la IU, estenosis y cambiar los parámetros </a:t>
            </a:r>
            <a:r>
              <a:rPr lang="es-ES" dirty="0" err="1"/>
              <a:t>urodinámicos</a:t>
            </a:r>
            <a:r>
              <a:rPr lang="es-ES" dirty="0"/>
              <a:t>. De hecho, en los pacientes con IU y RT ya no nos planteamos un </a:t>
            </a:r>
            <a:r>
              <a:rPr lang="es-ES" dirty="0" err="1"/>
              <a:t>sling</a:t>
            </a:r>
            <a:r>
              <a:rPr lang="es-ES" dirty="0"/>
              <a:t> no ajustable porque la tasa de eficacia es menor. Tras re-evaluar al paciente, en el que no había ninguna alteración, se le puso un esfínter artificial </a:t>
            </a:r>
            <a:r>
              <a:rPr lang="es-ES" dirty="0" err="1"/>
              <a:t>Zephyr</a:t>
            </a:r>
            <a:r>
              <a:rPr lang="es-ES" dirty="0"/>
              <a:t> ajustable aunque también se podría haber intentado un </a:t>
            </a:r>
            <a:r>
              <a:rPr lang="es-ES" dirty="0" err="1"/>
              <a:t>sling</a:t>
            </a:r>
            <a:r>
              <a:rPr lang="es-ES" dirty="0"/>
              <a:t> ajustable. </a:t>
            </a:r>
          </a:p>
        </p:txBody>
      </p:sp>
      <p:sp>
        <p:nvSpPr>
          <p:cNvPr id="4" name="Marcador de número de diapositiva 3"/>
          <p:cNvSpPr>
            <a:spLocks noGrp="1"/>
          </p:cNvSpPr>
          <p:nvPr>
            <p:ph type="sldNum" sz="quarter" idx="5"/>
          </p:nvPr>
        </p:nvSpPr>
        <p:spPr/>
        <p:txBody>
          <a:bodyPr/>
          <a:lstStyle/>
          <a:p>
            <a:fld id="{C4688AB0-A869-D44F-A04F-1F7F971B5BF0}" type="slidenum">
              <a:rPr lang="es-ES" smtClean="0"/>
              <a:t>56</a:t>
            </a:fld>
            <a:endParaRPr lang="es-ES"/>
          </a:p>
        </p:txBody>
      </p:sp>
    </p:spTree>
    <p:extLst>
      <p:ext uri="{BB962C8B-B14F-4D97-AF65-F5344CB8AC3E}">
        <p14:creationId xmlns:p14="http://schemas.microsoft.com/office/powerpoint/2010/main" val="13886093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Me gustaría acabar la charla con una enseñanza del </a:t>
            </a:r>
            <a:r>
              <a:rPr lang="es-ES" baseline="0" dirty="0"/>
              <a:t>Neurocirujano Henry Marsh “Hacen falta 3 meses para aprender a hacer una operación, 3 años para saber cuándo hacerlo y 30 años para saber cuándo NO hacerla. </a:t>
            </a:r>
            <a:endParaRPr lang="es-ES" dirty="0"/>
          </a:p>
        </p:txBody>
      </p:sp>
      <p:sp>
        <p:nvSpPr>
          <p:cNvPr id="4" name="Marcador de número de diapositiva 3"/>
          <p:cNvSpPr>
            <a:spLocks noGrp="1"/>
          </p:cNvSpPr>
          <p:nvPr>
            <p:ph type="sldNum" sz="quarter" idx="10"/>
          </p:nvPr>
        </p:nvSpPr>
        <p:spPr/>
        <p:txBody>
          <a:bodyPr/>
          <a:lstStyle/>
          <a:p>
            <a:fld id="{D661E956-45A1-4705-B862-FD7A8309D26B}" type="slidenum">
              <a:rPr lang="es-ES" smtClean="0"/>
              <a:t>57</a:t>
            </a:fld>
            <a:endParaRPr lang="es-ES"/>
          </a:p>
        </p:txBody>
      </p:sp>
    </p:spTree>
    <p:extLst>
      <p:ext uri="{BB962C8B-B14F-4D97-AF65-F5344CB8AC3E}">
        <p14:creationId xmlns:p14="http://schemas.microsoft.com/office/powerpoint/2010/main" val="4231430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altLang="es-ES" dirty="0">
                <a:ea typeface="ＭＳ Ｐゴシック" panose="020B0600070205080204" pitchFamily="34" charset="-128"/>
              </a:rPr>
              <a:t>Provoca …El uso de material absorbente supone el mayor gasto sanitario en los países desarrollados.</a:t>
            </a:r>
          </a:p>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6</a:t>
            </a:fld>
            <a:endParaRPr lang="es-ES"/>
          </a:p>
        </p:txBody>
      </p:sp>
    </p:spTree>
    <p:extLst>
      <p:ext uri="{BB962C8B-B14F-4D97-AF65-F5344CB8AC3E}">
        <p14:creationId xmlns:p14="http://schemas.microsoft.com/office/powerpoint/2010/main" val="14448318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altLang="es-ES" sz="1200" dirty="0">
                <a:ea typeface="ＭＳ Ｐゴシック" panose="020B0600070205080204" pitchFamily="34" charset="-128"/>
              </a:rPr>
              <a:t>Se ha demostrado que cualquiera de las opciones terapéuticas disponibles para el manejo de esta patología presenta una mejor relación coste-eficacia que no tratar.</a:t>
            </a:r>
          </a:p>
          <a:p>
            <a:r>
              <a:rPr lang="es-ES" altLang="es-ES" sz="1200" dirty="0">
                <a:ea typeface="ＭＳ Ｐゴシック" panose="020B0600070205080204" pitchFamily="34" charset="-128"/>
              </a:rPr>
              <a:t>De hecho, en Europa se esta desarrollando la campaña Urge </a:t>
            </a:r>
            <a:r>
              <a:rPr lang="es-ES" altLang="es-ES" sz="1200" dirty="0" err="1">
                <a:ea typeface="ＭＳ Ｐゴシック" panose="020B0600070205080204" pitchFamily="34" charset="-128"/>
              </a:rPr>
              <a:t>to</a:t>
            </a:r>
            <a:r>
              <a:rPr lang="es-ES" altLang="es-ES" sz="1200" dirty="0">
                <a:ea typeface="ＭＳ Ｐゴシック" panose="020B0600070205080204" pitchFamily="34" charset="-128"/>
              </a:rPr>
              <a:t> </a:t>
            </a:r>
            <a:r>
              <a:rPr lang="es-ES" altLang="es-ES" sz="1200" dirty="0" err="1">
                <a:ea typeface="ＭＳ Ｐゴシック" panose="020B0600070205080204" pitchFamily="34" charset="-128"/>
              </a:rPr>
              <a:t>Act</a:t>
            </a:r>
            <a:r>
              <a:rPr lang="es-ES" altLang="es-ES" sz="1200" dirty="0">
                <a:ea typeface="ＭＳ Ｐゴシック" panose="020B0600070205080204" pitchFamily="34" charset="-128"/>
              </a:rPr>
              <a:t> por este motivo </a:t>
            </a:r>
          </a:p>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7</a:t>
            </a:fld>
            <a:endParaRPr lang="es-ES"/>
          </a:p>
        </p:txBody>
      </p:sp>
    </p:spTree>
    <p:extLst>
      <p:ext uri="{BB962C8B-B14F-4D97-AF65-F5344CB8AC3E}">
        <p14:creationId xmlns:p14="http://schemas.microsoft.com/office/powerpoint/2010/main" val="3828222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63532A-FD6E-BAD2-F548-A6D04E4C9CF0}"/>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FCF90C89-9B1C-B7CD-144C-DF4401A0CCC5}"/>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6118A071-3BD7-3D82-2959-EA57BF2142D8}"/>
              </a:ext>
            </a:extLst>
          </p:cNvPr>
          <p:cNvSpPr>
            <a:spLocks noGrp="1"/>
          </p:cNvSpPr>
          <p:nvPr>
            <p:ph type="body" idx="1"/>
          </p:nvPr>
        </p:nvSpPr>
        <p:spPr/>
        <p:txBody>
          <a:bodyPr/>
          <a:lstStyle/>
          <a:p>
            <a:pPr>
              <a:spcBef>
                <a:spcPct val="50000"/>
              </a:spcBef>
            </a:pPr>
            <a:r>
              <a:rPr lang="es-ES" sz="1200" dirty="0">
                <a:ea typeface="Arial Unicode MS"/>
                <a:cs typeface="Arial Unicode MS"/>
              </a:rPr>
              <a:t>Esto es importante,</a:t>
            </a:r>
            <a:r>
              <a:rPr lang="es-ES" sz="1200" baseline="0" dirty="0">
                <a:ea typeface="Arial Unicode MS"/>
                <a:cs typeface="Arial Unicode MS"/>
              </a:rPr>
              <a:t> porque la esperanza de vida media tras el tratamiento…</a:t>
            </a:r>
            <a:endParaRPr lang="es-ES" sz="1200" dirty="0">
              <a:ea typeface="Arial Unicode MS"/>
              <a:cs typeface="Arial Unicode MS"/>
            </a:endParaRPr>
          </a:p>
        </p:txBody>
      </p:sp>
      <p:sp>
        <p:nvSpPr>
          <p:cNvPr id="4" name="Marcador de número de diapositiva 3">
            <a:extLst>
              <a:ext uri="{FF2B5EF4-FFF2-40B4-BE49-F238E27FC236}">
                <a16:creationId xmlns:a16="http://schemas.microsoft.com/office/drawing/2014/main" id="{919DC93A-542A-2B5C-25CD-E0BABE78CE13}"/>
              </a:ext>
            </a:extLst>
          </p:cNvPr>
          <p:cNvSpPr>
            <a:spLocks noGrp="1"/>
          </p:cNvSpPr>
          <p:nvPr>
            <p:ph type="sldNum" sz="quarter" idx="5"/>
          </p:nvPr>
        </p:nvSpPr>
        <p:spPr/>
        <p:txBody>
          <a:bodyPr/>
          <a:lstStyle/>
          <a:p>
            <a:fld id="{C4688AB0-A869-D44F-A04F-1F7F971B5BF0}" type="slidenum">
              <a:rPr lang="es-ES" smtClean="0"/>
              <a:t>8</a:t>
            </a:fld>
            <a:endParaRPr lang="es-ES"/>
          </a:p>
        </p:txBody>
      </p:sp>
    </p:spTree>
    <p:extLst>
      <p:ext uri="{BB962C8B-B14F-4D97-AF65-F5344CB8AC3E}">
        <p14:creationId xmlns:p14="http://schemas.microsoft.com/office/powerpoint/2010/main" val="2997699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Bien…</a:t>
            </a:r>
          </a:p>
          <a:p>
            <a:endParaRPr lang="es-ES" dirty="0"/>
          </a:p>
        </p:txBody>
      </p:sp>
      <p:sp>
        <p:nvSpPr>
          <p:cNvPr id="4" name="Marcador de número de diapositiva 3"/>
          <p:cNvSpPr>
            <a:spLocks noGrp="1"/>
          </p:cNvSpPr>
          <p:nvPr>
            <p:ph type="sldNum" sz="quarter" idx="5"/>
          </p:nvPr>
        </p:nvSpPr>
        <p:spPr/>
        <p:txBody>
          <a:bodyPr/>
          <a:lstStyle/>
          <a:p>
            <a:fld id="{C4688AB0-A869-D44F-A04F-1F7F971B5BF0}" type="slidenum">
              <a:rPr lang="es-ES" smtClean="0"/>
              <a:t>9</a:t>
            </a:fld>
            <a:endParaRPr lang="es-ES"/>
          </a:p>
        </p:txBody>
      </p:sp>
    </p:spTree>
    <p:extLst>
      <p:ext uri="{BB962C8B-B14F-4D97-AF65-F5344CB8AC3E}">
        <p14:creationId xmlns:p14="http://schemas.microsoft.com/office/powerpoint/2010/main" val="1509311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3CBC49-7605-9321-096C-9C1F8028184D}"/>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E3845853-BF3C-C132-B287-C93EEE0B62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AEE6C0A0-F96B-7D33-F7FD-8F326D6C3A88}"/>
              </a:ext>
            </a:extLst>
          </p:cNvPr>
          <p:cNvSpPr>
            <a:spLocks noGrp="1"/>
          </p:cNvSpPr>
          <p:nvPr>
            <p:ph type="dt" sz="half" idx="10"/>
          </p:nvPr>
        </p:nvSpPr>
        <p:spPr/>
        <p:txBody>
          <a:bodyPr/>
          <a:lstStyle/>
          <a:p>
            <a:fld id="{29CA1614-DD6B-49CD-A247-1937CF1361F0}" type="datetimeFigureOut">
              <a:rPr lang="es-ES" smtClean="0"/>
              <a:t>8/11/25</a:t>
            </a:fld>
            <a:endParaRPr lang="es-ES"/>
          </a:p>
        </p:txBody>
      </p:sp>
      <p:sp>
        <p:nvSpPr>
          <p:cNvPr id="5" name="Marcador de pie de página 4">
            <a:extLst>
              <a:ext uri="{FF2B5EF4-FFF2-40B4-BE49-F238E27FC236}">
                <a16:creationId xmlns:a16="http://schemas.microsoft.com/office/drawing/2014/main" id="{F7C28C91-9F64-47A9-699C-A911A301ACD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EA8F574-4D0F-9784-3A73-506809EA6A43}"/>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2776735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0D2DF4-1BDF-F874-CF9B-F9DA8E7EF0E7}"/>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6A1E11A6-8249-9A91-ED21-50D29347E065}"/>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37FF66E-77BC-9657-8E38-A4CFC68843E9}"/>
              </a:ext>
            </a:extLst>
          </p:cNvPr>
          <p:cNvSpPr>
            <a:spLocks noGrp="1"/>
          </p:cNvSpPr>
          <p:nvPr>
            <p:ph type="dt" sz="half" idx="10"/>
          </p:nvPr>
        </p:nvSpPr>
        <p:spPr/>
        <p:txBody>
          <a:bodyPr/>
          <a:lstStyle/>
          <a:p>
            <a:fld id="{29CA1614-DD6B-49CD-A247-1937CF1361F0}" type="datetimeFigureOut">
              <a:rPr lang="es-ES" smtClean="0"/>
              <a:t>8/11/25</a:t>
            </a:fld>
            <a:endParaRPr lang="es-ES"/>
          </a:p>
        </p:txBody>
      </p:sp>
      <p:sp>
        <p:nvSpPr>
          <p:cNvPr id="5" name="Marcador de pie de página 4">
            <a:extLst>
              <a:ext uri="{FF2B5EF4-FFF2-40B4-BE49-F238E27FC236}">
                <a16:creationId xmlns:a16="http://schemas.microsoft.com/office/drawing/2014/main" id="{E25AC4B3-9A76-2240-B5DB-FC1FA2680BD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32EB660F-68F7-E953-AA6E-DC80AFB3EFC6}"/>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711815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0E033AF-79B1-D510-6CE8-BA74302DF3B5}"/>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CE325AEA-FBAB-779E-6788-9F580C51BDB0}"/>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AE13EDBD-20CC-03DF-0ED9-7905E1384297}"/>
              </a:ext>
            </a:extLst>
          </p:cNvPr>
          <p:cNvSpPr>
            <a:spLocks noGrp="1"/>
          </p:cNvSpPr>
          <p:nvPr>
            <p:ph type="dt" sz="half" idx="10"/>
          </p:nvPr>
        </p:nvSpPr>
        <p:spPr/>
        <p:txBody>
          <a:bodyPr/>
          <a:lstStyle/>
          <a:p>
            <a:fld id="{29CA1614-DD6B-49CD-A247-1937CF1361F0}" type="datetimeFigureOut">
              <a:rPr lang="es-ES" smtClean="0"/>
              <a:t>8/11/25</a:t>
            </a:fld>
            <a:endParaRPr lang="es-ES"/>
          </a:p>
        </p:txBody>
      </p:sp>
      <p:sp>
        <p:nvSpPr>
          <p:cNvPr id="5" name="Marcador de pie de página 4">
            <a:extLst>
              <a:ext uri="{FF2B5EF4-FFF2-40B4-BE49-F238E27FC236}">
                <a16:creationId xmlns:a16="http://schemas.microsoft.com/office/drawing/2014/main" id="{5B766D9A-B1C6-CD2E-F4CE-F585B5AEAE8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BB78722-E60F-C016-F090-308DA4AE5A30}"/>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1836890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EAD7DA-9E32-DCBC-E762-E35A18687A0A}"/>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D6C1D06A-916A-954E-0A1E-2C00350CE26B}"/>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ADD2038A-F328-26EB-4AE2-9CB7C988110D}"/>
              </a:ext>
            </a:extLst>
          </p:cNvPr>
          <p:cNvSpPr>
            <a:spLocks noGrp="1"/>
          </p:cNvSpPr>
          <p:nvPr>
            <p:ph type="dt" sz="half" idx="10"/>
          </p:nvPr>
        </p:nvSpPr>
        <p:spPr/>
        <p:txBody>
          <a:bodyPr/>
          <a:lstStyle/>
          <a:p>
            <a:fld id="{29CA1614-DD6B-49CD-A247-1937CF1361F0}" type="datetimeFigureOut">
              <a:rPr lang="es-ES" smtClean="0"/>
              <a:t>8/11/25</a:t>
            </a:fld>
            <a:endParaRPr lang="es-ES"/>
          </a:p>
        </p:txBody>
      </p:sp>
      <p:sp>
        <p:nvSpPr>
          <p:cNvPr id="5" name="Marcador de pie de página 4">
            <a:extLst>
              <a:ext uri="{FF2B5EF4-FFF2-40B4-BE49-F238E27FC236}">
                <a16:creationId xmlns:a16="http://schemas.microsoft.com/office/drawing/2014/main" id="{B6356524-A7E2-4726-D808-EB36B178EFC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76092E9-4298-B98A-0D31-4A24E9B8A3B0}"/>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2454776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EE120D-E6FC-A38A-64A5-9B1E3ECBD99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CFA291AB-8783-4728-721D-38F0BAABA5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1B216C0D-ED77-A3FB-1229-FCE39EA1D981}"/>
              </a:ext>
            </a:extLst>
          </p:cNvPr>
          <p:cNvSpPr>
            <a:spLocks noGrp="1"/>
          </p:cNvSpPr>
          <p:nvPr>
            <p:ph type="dt" sz="half" idx="10"/>
          </p:nvPr>
        </p:nvSpPr>
        <p:spPr/>
        <p:txBody>
          <a:bodyPr/>
          <a:lstStyle/>
          <a:p>
            <a:fld id="{29CA1614-DD6B-49CD-A247-1937CF1361F0}" type="datetimeFigureOut">
              <a:rPr lang="es-ES" smtClean="0"/>
              <a:t>8/11/25</a:t>
            </a:fld>
            <a:endParaRPr lang="es-ES"/>
          </a:p>
        </p:txBody>
      </p:sp>
      <p:sp>
        <p:nvSpPr>
          <p:cNvPr id="5" name="Marcador de pie de página 4">
            <a:extLst>
              <a:ext uri="{FF2B5EF4-FFF2-40B4-BE49-F238E27FC236}">
                <a16:creationId xmlns:a16="http://schemas.microsoft.com/office/drawing/2014/main" id="{5AB57139-F468-1448-0486-6D9CBEDA5E6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520D690-EC57-B98E-4FC2-2FB8FFDF7AB5}"/>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879017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CE85C2-83BE-42D5-3DE7-92680ABA9BB2}"/>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28C87756-A933-E82D-66D2-B7646A49424E}"/>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73755375-16C8-5574-695A-60D9DBCF9684}"/>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38BD1AE7-070A-4A52-2987-A4853B6D0E34}"/>
              </a:ext>
            </a:extLst>
          </p:cNvPr>
          <p:cNvSpPr>
            <a:spLocks noGrp="1"/>
          </p:cNvSpPr>
          <p:nvPr>
            <p:ph type="dt" sz="half" idx="10"/>
          </p:nvPr>
        </p:nvSpPr>
        <p:spPr/>
        <p:txBody>
          <a:bodyPr/>
          <a:lstStyle/>
          <a:p>
            <a:fld id="{29CA1614-DD6B-49CD-A247-1937CF1361F0}" type="datetimeFigureOut">
              <a:rPr lang="es-ES" smtClean="0"/>
              <a:t>8/11/25</a:t>
            </a:fld>
            <a:endParaRPr lang="es-ES"/>
          </a:p>
        </p:txBody>
      </p:sp>
      <p:sp>
        <p:nvSpPr>
          <p:cNvPr id="6" name="Marcador de pie de página 5">
            <a:extLst>
              <a:ext uri="{FF2B5EF4-FFF2-40B4-BE49-F238E27FC236}">
                <a16:creationId xmlns:a16="http://schemas.microsoft.com/office/drawing/2014/main" id="{3C7B5E17-350C-E2E2-5410-8E4302A0B6BD}"/>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E898C57B-CBCC-7C3F-7CBD-E81162A92E86}"/>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3239816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E97D60-8BC1-58BC-EBAA-A847A8A0D497}"/>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1FB6BDD4-115F-D8CA-0064-ECB7BF97F3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E4B1A95-FEA0-BB80-B80F-26BEEB8DA97A}"/>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A56F57FD-C18D-ACC2-3E26-383399C22D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7A6800B8-5A89-3659-6E0D-598FCDD46A9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4F8537C3-07D6-7906-D16B-4676D05400A1}"/>
              </a:ext>
            </a:extLst>
          </p:cNvPr>
          <p:cNvSpPr>
            <a:spLocks noGrp="1"/>
          </p:cNvSpPr>
          <p:nvPr>
            <p:ph type="dt" sz="half" idx="10"/>
          </p:nvPr>
        </p:nvSpPr>
        <p:spPr/>
        <p:txBody>
          <a:bodyPr/>
          <a:lstStyle/>
          <a:p>
            <a:fld id="{29CA1614-DD6B-49CD-A247-1937CF1361F0}" type="datetimeFigureOut">
              <a:rPr lang="es-ES" smtClean="0"/>
              <a:t>8/11/25</a:t>
            </a:fld>
            <a:endParaRPr lang="es-ES"/>
          </a:p>
        </p:txBody>
      </p:sp>
      <p:sp>
        <p:nvSpPr>
          <p:cNvPr id="8" name="Marcador de pie de página 7">
            <a:extLst>
              <a:ext uri="{FF2B5EF4-FFF2-40B4-BE49-F238E27FC236}">
                <a16:creationId xmlns:a16="http://schemas.microsoft.com/office/drawing/2014/main" id="{B3A1AD1D-88D5-66CE-89A5-484E55BFB8B5}"/>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2FEC0268-5B04-C8F4-0F08-B903C06887F6}"/>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1757224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88136F6-0B7C-66A0-7490-DD40388E42E0}"/>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C699C591-53E2-DF74-1E1F-07C78987042D}"/>
              </a:ext>
            </a:extLst>
          </p:cNvPr>
          <p:cNvSpPr>
            <a:spLocks noGrp="1"/>
          </p:cNvSpPr>
          <p:nvPr>
            <p:ph type="dt" sz="half" idx="10"/>
          </p:nvPr>
        </p:nvSpPr>
        <p:spPr/>
        <p:txBody>
          <a:bodyPr/>
          <a:lstStyle/>
          <a:p>
            <a:fld id="{29CA1614-DD6B-49CD-A247-1937CF1361F0}" type="datetimeFigureOut">
              <a:rPr lang="es-ES" smtClean="0"/>
              <a:t>8/11/25</a:t>
            </a:fld>
            <a:endParaRPr lang="es-ES"/>
          </a:p>
        </p:txBody>
      </p:sp>
      <p:sp>
        <p:nvSpPr>
          <p:cNvPr id="4" name="Marcador de pie de página 3">
            <a:extLst>
              <a:ext uri="{FF2B5EF4-FFF2-40B4-BE49-F238E27FC236}">
                <a16:creationId xmlns:a16="http://schemas.microsoft.com/office/drawing/2014/main" id="{39929033-2E7A-B7AD-B61B-FE14C5A942A1}"/>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9DCF8589-B67A-C76B-CC09-C3D5DEAC6D12}"/>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20885661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4B4D3460-FFE7-958F-586B-9BFFE2262005}"/>
              </a:ext>
            </a:extLst>
          </p:cNvPr>
          <p:cNvSpPr>
            <a:spLocks noGrp="1"/>
          </p:cNvSpPr>
          <p:nvPr>
            <p:ph type="dt" sz="half" idx="10"/>
          </p:nvPr>
        </p:nvSpPr>
        <p:spPr/>
        <p:txBody>
          <a:bodyPr/>
          <a:lstStyle/>
          <a:p>
            <a:fld id="{29CA1614-DD6B-49CD-A247-1937CF1361F0}" type="datetimeFigureOut">
              <a:rPr lang="es-ES" smtClean="0"/>
              <a:t>8/11/25</a:t>
            </a:fld>
            <a:endParaRPr lang="es-ES"/>
          </a:p>
        </p:txBody>
      </p:sp>
      <p:sp>
        <p:nvSpPr>
          <p:cNvPr id="3" name="Marcador de pie de página 2">
            <a:extLst>
              <a:ext uri="{FF2B5EF4-FFF2-40B4-BE49-F238E27FC236}">
                <a16:creationId xmlns:a16="http://schemas.microsoft.com/office/drawing/2014/main" id="{9AC7C810-2F7B-0E61-0932-43886D411437}"/>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7EF72DF8-3C27-38CD-66C8-F539B84E96C4}"/>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3805121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D6E0C21-787F-3576-60BF-41F38D1E581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5F53A38E-F1C1-EAA3-9611-20908E1835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6F41D63B-308D-8003-BEE0-A63ED30DBD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8322E35-CA04-8648-B602-186061FDABC1}"/>
              </a:ext>
            </a:extLst>
          </p:cNvPr>
          <p:cNvSpPr>
            <a:spLocks noGrp="1"/>
          </p:cNvSpPr>
          <p:nvPr>
            <p:ph type="dt" sz="half" idx="10"/>
          </p:nvPr>
        </p:nvSpPr>
        <p:spPr/>
        <p:txBody>
          <a:bodyPr/>
          <a:lstStyle/>
          <a:p>
            <a:fld id="{29CA1614-DD6B-49CD-A247-1937CF1361F0}" type="datetimeFigureOut">
              <a:rPr lang="es-ES" smtClean="0"/>
              <a:t>8/11/25</a:t>
            </a:fld>
            <a:endParaRPr lang="es-ES"/>
          </a:p>
        </p:txBody>
      </p:sp>
      <p:sp>
        <p:nvSpPr>
          <p:cNvPr id="6" name="Marcador de pie de página 5">
            <a:extLst>
              <a:ext uri="{FF2B5EF4-FFF2-40B4-BE49-F238E27FC236}">
                <a16:creationId xmlns:a16="http://schemas.microsoft.com/office/drawing/2014/main" id="{6AF2AD8B-628E-8C0A-EF2B-45DC0C2E029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B86A8814-8522-4E64-84AB-60E849BB3015}"/>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3158111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224CEB-E003-1967-83B1-2B64CDA46B8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A96F0B3A-AFB6-2A9B-AFDE-336FA49D16A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36A433E2-36AB-533F-1FFC-1B80458AA6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6D34FF4-3D2F-D8B2-018E-604F65121FEC}"/>
              </a:ext>
            </a:extLst>
          </p:cNvPr>
          <p:cNvSpPr>
            <a:spLocks noGrp="1"/>
          </p:cNvSpPr>
          <p:nvPr>
            <p:ph type="dt" sz="half" idx="10"/>
          </p:nvPr>
        </p:nvSpPr>
        <p:spPr/>
        <p:txBody>
          <a:bodyPr/>
          <a:lstStyle/>
          <a:p>
            <a:fld id="{29CA1614-DD6B-49CD-A247-1937CF1361F0}" type="datetimeFigureOut">
              <a:rPr lang="es-ES" smtClean="0"/>
              <a:t>8/11/25</a:t>
            </a:fld>
            <a:endParaRPr lang="es-ES"/>
          </a:p>
        </p:txBody>
      </p:sp>
      <p:sp>
        <p:nvSpPr>
          <p:cNvPr id="6" name="Marcador de pie de página 5">
            <a:extLst>
              <a:ext uri="{FF2B5EF4-FFF2-40B4-BE49-F238E27FC236}">
                <a16:creationId xmlns:a16="http://schemas.microsoft.com/office/drawing/2014/main" id="{9B13E818-AD0A-28D0-0396-8BE68DAFC068}"/>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9FE13F74-ADC1-893E-6E3F-5BEE44303236}"/>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1473879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CBE11EA-2C2C-191D-437B-F861E40D44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FCA2EAAE-1478-C957-FDA7-BF09147979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31703E5F-70FD-20E0-0E34-4C1ABE445D8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CA1614-DD6B-49CD-A247-1937CF1361F0}" type="datetimeFigureOut">
              <a:rPr lang="es-ES" smtClean="0"/>
              <a:t>8/11/25</a:t>
            </a:fld>
            <a:endParaRPr lang="es-ES"/>
          </a:p>
        </p:txBody>
      </p:sp>
      <p:sp>
        <p:nvSpPr>
          <p:cNvPr id="5" name="Marcador de pie de página 4">
            <a:extLst>
              <a:ext uri="{FF2B5EF4-FFF2-40B4-BE49-F238E27FC236}">
                <a16:creationId xmlns:a16="http://schemas.microsoft.com/office/drawing/2014/main" id="{4C6E6E05-48B7-BC6E-B500-FE11275AE2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AD2FE8F6-C5E1-F0AC-B1BC-F784D90754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BD1267-2AD3-46E6-83C0-5C61011B653A}" type="slidenum">
              <a:rPr lang="es-ES" smtClean="0"/>
              <a:t>‹Nº›</a:t>
            </a:fld>
            <a:endParaRPr lang="es-ES"/>
          </a:p>
        </p:txBody>
      </p:sp>
    </p:spTree>
    <p:extLst>
      <p:ext uri="{BB962C8B-B14F-4D97-AF65-F5344CB8AC3E}">
        <p14:creationId xmlns:p14="http://schemas.microsoft.com/office/powerpoint/2010/main" val="30040900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7.png"/><Relationship Id="rId7" Type="http://schemas.openxmlformats.org/officeDocument/2006/relationships/diagramColors" Target="../diagrams/colors1.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9.xml.rels><?xml version="1.0" encoding="UTF-8" standalone="yes"?>
<Relationships xmlns="http://schemas.openxmlformats.org/package/2006/relationships"><Relationship Id="rId8" Type="http://schemas.openxmlformats.org/officeDocument/2006/relationships/image" Target="../media/image31.jpg"/><Relationship Id="rId3" Type="http://schemas.openxmlformats.org/officeDocument/2006/relationships/image" Target="../media/image26.png"/><Relationship Id="rId7" Type="http://schemas.openxmlformats.org/officeDocument/2006/relationships/image" Target="../media/image30.jp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4v"/><Relationship Id="rId1" Type="http://schemas.microsoft.com/office/2007/relationships/media" Target="../media/media1.m4v"/><Relationship Id="rId5" Type="http://schemas.openxmlformats.org/officeDocument/2006/relationships/image" Target="../media/image47.pn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8.png"/><Relationship Id="rId4" Type="http://schemas.openxmlformats.org/officeDocument/2006/relationships/image" Target="../media/image50.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43.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61.png"/></Relationships>
</file>

<file path=ppt/slides/_rels/slide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EAE03F0-240A-11E3-3E69-319A4FDDD709}"/>
              </a:ext>
            </a:extLst>
          </p:cNvPr>
          <p:cNvSpPr>
            <a:spLocks noGrp="1"/>
          </p:cNvSpPr>
          <p:nvPr/>
        </p:nvSpPr>
        <p:spPr bwMode="auto">
          <a:xfrm>
            <a:off x="348576" y="4896122"/>
            <a:ext cx="11413066" cy="9143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pPr eaLnBrk="1" hangingPunct="1">
              <a:spcBef>
                <a:spcPts val="2400"/>
              </a:spcBef>
              <a:spcAft>
                <a:spcPts val="1800"/>
              </a:spcAft>
            </a:pPr>
            <a:r>
              <a:rPr lang="es-ES" sz="3600" b="1" dirty="0">
                <a:solidFill>
                  <a:schemeClr val="bg2">
                    <a:lumMod val="10000"/>
                  </a:schemeClr>
                </a:solidFill>
                <a:latin typeface="Calibri" charset="0"/>
              </a:rPr>
              <a:t>INCONTINENCIA URINARIA DE ESFUERZO MASCULINA</a:t>
            </a:r>
            <a:endParaRPr lang="es-ES" sz="2800" b="1" i="1" dirty="0">
              <a:solidFill>
                <a:schemeClr val="bg2">
                  <a:lumMod val="10000"/>
                </a:schemeClr>
              </a:solidFill>
              <a:latin typeface="Calibri" charset="0"/>
            </a:endParaRPr>
          </a:p>
        </p:txBody>
      </p:sp>
      <p:sp>
        <p:nvSpPr>
          <p:cNvPr id="4" name="Subtítulo 2">
            <a:extLst>
              <a:ext uri="{FF2B5EF4-FFF2-40B4-BE49-F238E27FC236}">
                <a16:creationId xmlns:a16="http://schemas.microsoft.com/office/drawing/2014/main" id="{89CDF77D-55BF-5B50-A749-59701B2DA421}"/>
              </a:ext>
            </a:extLst>
          </p:cNvPr>
          <p:cNvSpPr>
            <a:spLocks noGrp="1"/>
          </p:cNvSpPr>
          <p:nvPr/>
        </p:nvSpPr>
        <p:spPr bwMode="auto">
          <a:xfrm>
            <a:off x="2231655" y="5880050"/>
            <a:ext cx="7734300" cy="1149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normAutofit/>
          </a:bodyPr>
          <a:lstStyle>
            <a:lvl1pPr marL="0" indent="0" algn="ctr" defTabSz="457200" rtl="0" eaLnBrk="0" fontAlgn="base" hangingPunct="0">
              <a:spcBef>
                <a:spcPct val="20000"/>
              </a:spcBef>
              <a:spcAft>
                <a:spcPct val="0"/>
              </a:spcAft>
              <a:buFont typeface="Arial" charset="0"/>
              <a:buNone/>
              <a:defRPr sz="3200" kern="1200">
                <a:solidFill>
                  <a:schemeClr val="tx1">
                    <a:tint val="75000"/>
                  </a:schemeClr>
                </a:solidFill>
                <a:latin typeface="+mn-lt"/>
                <a:ea typeface="ＭＳ Ｐゴシック" charset="0"/>
                <a:cs typeface="ＭＳ Ｐゴシック" charset="0"/>
              </a:defRPr>
            </a:lvl1pPr>
            <a:lvl2pPr marL="457200" indent="0" algn="ctr" defTabSz="457200" rtl="0" eaLnBrk="0" fontAlgn="base" hangingPunct="0">
              <a:spcBef>
                <a:spcPct val="20000"/>
              </a:spcBef>
              <a:spcAft>
                <a:spcPct val="0"/>
              </a:spcAft>
              <a:buFont typeface="Arial" charset="0"/>
              <a:buNone/>
              <a:defRPr sz="2800" kern="1200">
                <a:solidFill>
                  <a:schemeClr val="tx1">
                    <a:tint val="75000"/>
                  </a:schemeClr>
                </a:solidFill>
                <a:latin typeface="+mn-lt"/>
                <a:ea typeface="ＭＳ Ｐゴシック" charset="0"/>
                <a:cs typeface="+mn-cs"/>
              </a:defRPr>
            </a:lvl2pPr>
            <a:lvl3pPr marL="914400" indent="0" algn="ctr" defTabSz="457200" rtl="0" eaLnBrk="0" fontAlgn="base" hangingPunct="0">
              <a:spcBef>
                <a:spcPct val="20000"/>
              </a:spcBef>
              <a:spcAft>
                <a:spcPct val="0"/>
              </a:spcAft>
              <a:buFont typeface="Arial" charset="0"/>
              <a:buNone/>
              <a:defRPr sz="2400" kern="1200">
                <a:solidFill>
                  <a:schemeClr val="tx1">
                    <a:tint val="75000"/>
                  </a:schemeClr>
                </a:solidFill>
                <a:latin typeface="+mn-lt"/>
                <a:ea typeface="ＭＳ Ｐゴシック" charset="0"/>
                <a:cs typeface="+mn-cs"/>
              </a:defRPr>
            </a:lvl3pPr>
            <a:lvl4pPr marL="1371600" indent="0" algn="ctr" defTabSz="457200" rtl="0" eaLnBrk="0" fontAlgn="base" hangingPunct="0">
              <a:spcBef>
                <a:spcPct val="20000"/>
              </a:spcBef>
              <a:spcAft>
                <a:spcPct val="0"/>
              </a:spcAft>
              <a:buFont typeface="Arial" charset="0"/>
              <a:buNone/>
              <a:defRPr sz="2000" kern="1200">
                <a:solidFill>
                  <a:schemeClr val="tx1">
                    <a:tint val="75000"/>
                  </a:schemeClr>
                </a:solidFill>
                <a:latin typeface="+mn-lt"/>
                <a:ea typeface="ＭＳ Ｐゴシック" charset="0"/>
                <a:cs typeface="+mn-cs"/>
              </a:defRPr>
            </a:lvl4pPr>
            <a:lvl5pPr marL="1828800" indent="0" algn="ctr" defTabSz="457200" rtl="0" eaLnBrk="0" fontAlgn="base" hangingPunct="0">
              <a:spcBef>
                <a:spcPct val="20000"/>
              </a:spcBef>
              <a:spcAft>
                <a:spcPct val="0"/>
              </a:spcAft>
              <a:buFont typeface="Arial" charset="0"/>
              <a:buNone/>
              <a:defRPr sz="2000" kern="1200">
                <a:solidFill>
                  <a:schemeClr val="tx1">
                    <a:tint val="75000"/>
                  </a:schemeClr>
                </a:solidFill>
                <a:latin typeface="+mn-lt"/>
                <a:ea typeface="ＭＳ Ｐゴシック" charset="0"/>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eaLnBrk="1" fontAlgn="auto" hangingPunct="1">
              <a:spcAft>
                <a:spcPts val="0"/>
              </a:spcAft>
              <a:buFont typeface="Arial"/>
              <a:buNone/>
              <a:defRPr/>
            </a:pPr>
            <a:r>
              <a:rPr lang="es-ES" sz="2600" dirty="0">
                <a:solidFill>
                  <a:schemeClr val="bg2">
                    <a:lumMod val="10000"/>
                  </a:schemeClr>
                </a:solidFill>
                <a:ea typeface="+mn-ea"/>
                <a:cs typeface="+mn-cs"/>
              </a:rPr>
              <a:t>Dr. Luis Resel </a:t>
            </a:r>
            <a:r>
              <a:rPr lang="es-ES" sz="2600" dirty="0" err="1">
                <a:solidFill>
                  <a:schemeClr val="bg2">
                    <a:lumMod val="10000"/>
                  </a:schemeClr>
                </a:solidFill>
                <a:ea typeface="+mn-ea"/>
                <a:cs typeface="+mn-cs"/>
              </a:rPr>
              <a:t>Folkersma</a:t>
            </a:r>
            <a:r>
              <a:rPr lang="es-ES" sz="2600" dirty="0">
                <a:solidFill>
                  <a:schemeClr val="bg2">
                    <a:lumMod val="10000"/>
                  </a:schemeClr>
                </a:solidFill>
                <a:ea typeface="+mn-ea"/>
                <a:cs typeface="+mn-cs"/>
              </a:rPr>
              <a:t>, </a:t>
            </a:r>
            <a:r>
              <a:rPr lang="es-ES" sz="2000" dirty="0">
                <a:solidFill>
                  <a:schemeClr val="bg2">
                    <a:lumMod val="10000"/>
                  </a:schemeClr>
                </a:solidFill>
                <a:ea typeface="+mn-ea"/>
                <a:cs typeface="+mn-cs"/>
              </a:rPr>
              <a:t>MD PhD FEBU</a:t>
            </a:r>
          </a:p>
          <a:p>
            <a:pPr eaLnBrk="1" fontAlgn="auto" hangingPunct="1">
              <a:spcAft>
                <a:spcPts val="0"/>
              </a:spcAft>
              <a:buFont typeface="Arial"/>
              <a:buNone/>
              <a:defRPr/>
            </a:pPr>
            <a:r>
              <a:rPr lang="es-ES" sz="1900" dirty="0">
                <a:solidFill>
                  <a:schemeClr val="bg1">
                    <a:lumMod val="65000"/>
                  </a:schemeClr>
                </a:solidFill>
                <a:ea typeface="+mn-ea"/>
                <a:cs typeface="+mn-cs"/>
              </a:rPr>
              <a:t>Jefe </a:t>
            </a:r>
            <a:r>
              <a:rPr lang="es-ES" sz="1900" dirty="0" err="1">
                <a:solidFill>
                  <a:schemeClr val="bg1">
                    <a:lumMod val="65000"/>
                  </a:schemeClr>
                </a:solidFill>
                <a:ea typeface="+mn-ea"/>
                <a:cs typeface="+mn-cs"/>
              </a:rPr>
              <a:t>Endourología</a:t>
            </a:r>
            <a:r>
              <a:rPr lang="es-ES" sz="1900" dirty="0">
                <a:solidFill>
                  <a:schemeClr val="bg1">
                    <a:lumMod val="65000"/>
                  </a:schemeClr>
                </a:solidFill>
                <a:ea typeface="+mn-ea"/>
                <a:cs typeface="+mn-cs"/>
              </a:rPr>
              <a:t> y Urología Funcional. MD Anderson </a:t>
            </a:r>
            <a:r>
              <a:rPr lang="es-ES" sz="1900" dirty="0" err="1">
                <a:solidFill>
                  <a:schemeClr val="bg1">
                    <a:lumMod val="65000"/>
                  </a:schemeClr>
                </a:solidFill>
                <a:ea typeface="+mn-ea"/>
                <a:cs typeface="+mn-cs"/>
              </a:rPr>
              <a:t>Cancer</a:t>
            </a:r>
            <a:r>
              <a:rPr lang="es-ES" sz="1900" dirty="0">
                <a:solidFill>
                  <a:schemeClr val="bg1">
                    <a:lumMod val="65000"/>
                  </a:schemeClr>
                </a:solidFill>
                <a:ea typeface="+mn-ea"/>
                <a:cs typeface="+mn-cs"/>
              </a:rPr>
              <a:t> Center</a:t>
            </a:r>
          </a:p>
        </p:txBody>
      </p:sp>
      <p:cxnSp>
        <p:nvCxnSpPr>
          <p:cNvPr id="5" name="Conector recto 4">
            <a:extLst>
              <a:ext uri="{FF2B5EF4-FFF2-40B4-BE49-F238E27FC236}">
                <a16:creationId xmlns:a16="http://schemas.microsoft.com/office/drawing/2014/main" id="{5F62AA52-15FF-645A-0C34-A8EF14177C59}"/>
              </a:ext>
            </a:extLst>
          </p:cNvPr>
          <p:cNvCxnSpPr>
            <a:cxnSpLocks/>
          </p:cNvCxnSpPr>
          <p:nvPr/>
        </p:nvCxnSpPr>
        <p:spPr>
          <a:xfrm>
            <a:off x="751562" y="5767316"/>
            <a:ext cx="10597019"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pic>
        <p:nvPicPr>
          <p:cNvPr id="6" name="Imagen 5" descr="Hombre water.png">
            <a:extLst>
              <a:ext uri="{FF2B5EF4-FFF2-40B4-BE49-F238E27FC236}">
                <a16:creationId xmlns:a16="http://schemas.microsoft.com/office/drawing/2014/main" id="{C7BFFBF7-9ABF-EEDE-5482-258C025F12B8}"/>
              </a:ext>
            </a:extLst>
          </p:cNvPr>
          <p:cNvPicPr>
            <a:picLocks noChangeAspect="1"/>
          </p:cNvPicPr>
          <p:nvPr/>
        </p:nvPicPr>
        <p:blipFill rotWithShape="1">
          <a:blip r:embed="rId3">
            <a:extLst>
              <a:ext uri="{28A0092B-C50C-407E-A947-70E740481C1C}">
                <a14:useLocalDpi xmlns:a14="http://schemas.microsoft.com/office/drawing/2010/main" val="0"/>
              </a:ext>
            </a:extLst>
          </a:blip>
          <a:srcRect t="1983" b="13144"/>
          <a:stretch/>
        </p:blipFill>
        <p:spPr>
          <a:xfrm>
            <a:off x="4038699" y="361545"/>
            <a:ext cx="4032819" cy="441730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DEFINICIÓN DE INCONTINENCIA</a:t>
            </a:r>
          </a:p>
        </p:txBody>
      </p:sp>
      <p:sp>
        <p:nvSpPr>
          <p:cNvPr id="3" name="Marcador de contenido 2">
            <a:extLst>
              <a:ext uri="{FF2B5EF4-FFF2-40B4-BE49-F238E27FC236}">
                <a16:creationId xmlns:a16="http://schemas.microsoft.com/office/drawing/2014/main" id="{CFB938DB-5CD4-76A6-85DD-B39323C33FC8}"/>
              </a:ext>
            </a:extLst>
          </p:cNvPr>
          <p:cNvSpPr txBox="1">
            <a:spLocks/>
          </p:cNvSpPr>
          <p:nvPr/>
        </p:nvSpPr>
        <p:spPr bwMode="auto">
          <a:xfrm>
            <a:off x="351006" y="4772632"/>
            <a:ext cx="8699141" cy="124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285750" indent="-285750" algn="l">
              <a:buFont typeface="Arial" panose="020B0604020202020204" pitchFamily="34" charset="0"/>
              <a:buChar char="•"/>
              <a:defRPr/>
            </a:pPr>
            <a:r>
              <a:rPr lang="es-ES" altLang="es-ES" sz="1800" b="1" dirty="0">
                <a:solidFill>
                  <a:srgbClr val="C00000"/>
                </a:solidFill>
                <a:cs typeface="Tahoma" pitchFamily="34" charset="0"/>
              </a:rPr>
              <a:t>Síntoma: </a:t>
            </a:r>
            <a:r>
              <a:rPr lang="es-ES" altLang="es-ES" sz="1800" dirty="0">
                <a:solidFill>
                  <a:srgbClr val="000000"/>
                </a:solidFill>
                <a:cs typeface="Tahoma" pitchFamily="34" charset="0"/>
              </a:rPr>
              <a:t>El paciente refiere la pérdida de orina.</a:t>
            </a:r>
          </a:p>
          <a:p>
            <a:pPr marL="285750" indent="-285750" algn="l">
              <a:buFont typeface="Arial" panose="020B0604020202020204" pitchFamily="34" charset="0"/>
              <a:buChar char="•"/>
              <a:defRPr/>
            </a:pPr>
            <a:r>
              <a:rPr lang="es-ES" altLang="es-ES" sz="1800" b="1" dirty="0">
                <a:solidFill>
                  <a:srgbClr val="C00000"/>
                </a:solidFill>
                <a:cs typeface="Tahoma" pitchFamily="34" charset="0"/>
              </a:rPr>
              <a:t>Signo:</a:t>
            </a:r>
            <a:r>
              <a:rPr lang="es-ES" altLang="es-ES" sz="1800" b="1" dirty="0">
                <a:solidFill>
                  <a:srgbClr val="FF0000"/>
                </a:solidFill>
                <a:cs typeface="Tahoma" pitchFamily="34" charset="0"/>
              </a:rPr>
              <a:t> </a:t>
            </a:r>
            <a:r>
              <a:rPr lang="es-ES" altLang="es-ES" sz="1800" dirty="0">
                <a:solidFill>
                  <a:srgbClr val="000000"/>
                </a:solidFill>
                <a:cs typeface="Tahoma" pitchFamily="34" charset="0"/>
              </a:rPr>
              <a:t>Demostración objetiva de la pérdida de orina (Test de </a:t>
            </a:r>
            <a:r>
              <a:rPr lang="es-ES" altLang="es-ES" sz="1800" dirty="0" err="1">
                <a:solidFill>
                  <a:srgbClr val="000000"/>
                </a:solidFill>
                <a:cs typeface="Tahoma" pitchFamily="34" charset="0"/>
              </a:rPr>
              <a:t>Boney</a:t>
            </a:r>
            <a:r>
              <a:rPr lang="es-ES" altLang="es-ES" sz="1800" dirty="0">
                <a:solidFill>
                  <a:srgbClr val="000000"/>
                </a:solidFill>
                <a:cs typeface="Tahoma" pitchFamily="34" charset="0"/>
              </a:rPr>
              <a:t>).</a:t>
            </a:r>
          </a:p>
          <a:p>
            <a:pPr marL="285750" indent="-285750" algn="l">
              <a:buFont typeface="Arial" panose="020B0604020202020204" pitchFamily="34" charset="0"/>
              <a:buChar char="•"/>
              <a:defRPr/>
            </a:pPr>
            <a:r>
              <a:rPr lang="es-ES" altLang="es-ES" sz="1800" b="1" dirty="0">
                <a:solidFill>
                  <a:srgbClr val="C00000"/>
                </a:solidFill>
                <a:cs typeface="Tahoma" pitchFamily="34" charset="0"/>
              </a:rPr>
              <a:t>Condición: </a:t>
            </a:r>
            <a:r>
              <a:rPr lang="es-ES" altLang="es-ES" sz="1800" dirty="0">
                <a:solidFill>
                  <a:srgbClr val="000000"/>
                </a:solidFill>
                <a:cs typeface="Tahoma" pitchFamily="34" charset="0"/>
              </a:rPr>
              <a:t> Demostración urodinámica de la incontinencia urinaria (IU).</a:t>
            </a:r>
            <a:endParaRPr lang="es-ES" altLang="es-ES" sz="1600" dirty="0">
              <a:solidFill>
                <a:srgbClr val="000000"/>
              </a:solidFill>
              <a:cs typeface="Tahoma" pitchFamily="34" charset="0"/>
            </a:endParaRPr>
          </a:p>
        </p:txBody>
      </p:sp>
      <p:pic>
        <p:nvPicPr>
          <p:cNvPr id="6" name="Picture 7">
            <a:extLst>
              <a:ext uri="{FF2B5EF4-FFF2-40B4-BE49-F238E27FC236}">
                <a16:creationId xmlns:a16="http://schemas.microsoft.com/office/drawing/2014/main" id="{2513713E-B3B2-B3B4-5115-D309804A3A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7333" y="1450848"/>
            <a:ext cx="2568901" cy="49844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5 CuadroTexto">
            <a:extLst>
              <a:ext uri="{FF2B5EF4-FFF2-40B4-BE49-F238E27FC236}">
                <a16:creationId xmlns:a16="http://schemas.microsoft.com/office/drawing/2014/main" id="{D9D13BEB-4E04-D16A-27E0-6F6D80796472}"/>
              </a:ext>
            </a:extLst>
          </p:cNvPr>
          <p:cNvSpPr txBox="1">
            <a:spLocks noChangeArrowheads="1"/>
          </p:cNvSpPr>
          <p:nvPr/>
        </p:nvSpPr>
        <p:spPr bwMode="auto">
          <a:xfrm>
            <a:off x="623392" y="1206009"/>
            <a:ext cx="569639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eaLnBrk="1" hangingPunct="1"/>
            <a:r>
              <a:rPr lang="es-ES" altLang="es-ES" b="1" dirty="0">
                <a:solidFill>
                  <a:schemeClr val="bg2">
                    <a:lumMod val="10000"/>
                  </a:schemeClr>
                </a:solidFill>
                <a:latin typeface="+mn-lt"/>
              </a:rPr>
              <a:t>¿Qué es la INCONTINENCIA URINARIA (IU)?</a:t>
            </a:r>
          </a:p>
        </p:txBody>
      </p:sp>
      <p:sp>
        <p:nvSpPr>
          <p:cNvPr id="8" name="Text Box 12">
            <a:extLst>
              <a:ext uri="{FF2B5EF4-FFF2-40B4-BE49-F238E27FC236}">
                <a16:creationId xmlns:a16="http://schemas.microsoft.com/office/drawing/2014/main" id="{6D773418-9AED-63EA-CD6D-103369EF68E9}"/>
              </a:ext>
            </a:extLst>
          </p:cNvPr>
          <p:cNvSpPr txBox="1">
            <a:spLocks noChangeArrowheads="1"/>
          </p:cNvSpPr>
          <p:nvPr/>
        </p:nvSpPr>
        <p:spPr bwMode="auto">
          <a:xfrm>
            <a:off x="551384" y="2060848"/>
            <a:ext cx="5626100" cy="2308324"/>
          </a:xfrm>
          <a:prstGeom prst="rect">
            <a:avLst/>
          </a:prstGeom>
          <a:noFill/>
          <a:ln w="6350">
            <a:solidFill>
              <a:schemeClr val="bg2">
                <a:lumMod val="10000"/>
              </a:schemeClr>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sz="2400">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eaLnBrk="1" hangingPunct="1"/>
            <a:endParaRPr lang="es-ES_tradnl" altLang="es-ES" sz="1800" dirty="0">
              <a:solidFill>
                <a:schemeClr val="bg2">
                  <a:lumMod val="10000"/>
                </a:schemeClr>
              </a:solidFill>
              <a:latin typeface="+mn-lt"/>
            </a:endParaRPr>
          </a:p>
          <a:p>
            <a:pPr algn="ctr" eaLnBrk="1" hangingPunct="1"/>
            <a:r>
              <a:rPr lang="es-ES_tradnl" altLang="es-ES" sz="1800" dirty="0">
                <a:solidFill>
                  <a:schemeClr val="bg2">
                    <a:lumMod val="10000"/>
                  </a:schemeClr>
                </a:solidFill>
                <a:latin typeface="+mn-lt"/>
              </a:rPr>
              <a:t>La Sociedad Internacional de Continencia (ICS) la define como:</a:t>
            </a:r>
          </a:p>
          <a:p>
            <a:pPr algn="ctr" eaLnBrk="1" hangingPunct="1"/>
            <a:endParaRPr lang="es-ES_tradnl" altLang="es-ES" sz="1800" dirty="0">
              <a:solidFill>
                <a:schemeClr val="bg2">
                  <a:lumMod val="10000"/>
                </a:schemeClr>
              </a:solidFill>
              <a:latin typeface="+mn-lt"/>
            </a:endParaRPr>
          </a:p>
          <a:p>
            <a:pPr algn="ctr" eaLnBrk="1" hangingPunct="1"/>
            <a:r>
              <a:rPr lang="es-ES_tradnl" altLang="es-ES" sz="1800" dirty="0">
                <a:solidFill>
                  <a:schemeClr val="bg2">
                    <a:lumMod val="10000"/>
                  </a:schemeClr>
                </a:solidFill>
                <a:latin typeface="+mn-lt"/>
              </a:rPr>
              <a:t>“ Cualquier perdida involuntaria de orina a través de la uretra objetivamente demostrable, y que cause un problema social o higiénico para el paciente.”</a:t>
            </a:r>
          </a:p>
          <a:p>
            <a:pPr eaLnBrk="1" hangingPunct="1"/>
            <a:endParaRPr lang="es-ES_tradnl" altLang="es-ES" sz="1800" dirty="0">
              <a:solidFill>
                <a:schemeClr val="bg2">
                  <a:lumMod val="10000"/>
                </a:schemeClr>
              </a:solidFill>
              <a:latin typeface="+mn-lt"/>
            </a:endParaRPr>
          </a:p>
        </p:txBody>
      </p:sp>
      <p:sp>
        <p:nvSpPr>
          <p:cNvPr id="9" name="CuadroTexto 8">
            <a:extLst>
              <a:ext uri="{FF2B5EF4-FFF2-40B4-BE49-F238E27FC236}">
                <a16:creationId xmlns:a16="http://schemas.microsoft.com/office/drawing/2014/main" id="{F8255EE9-72DC-43BB-89D4-9E60DCC291F6}"/>
              </a:ext>
            </a:extLst>
          </p:cNvPr>
          <p:cNvSpPr txBox="1"/>
          <p:nvPr/>
        </p:nvSpPr>
        <p:spPr>
          <a:xfrm>
            <a:off x="1199456" y="6180542"/>
            <a:ext cx="4896544" cy="461665"/>
          </a:xfrm>
          <a:prstGeom prst="rect">
            <a:avLst/>
          </a:prstGeom>
          <a:noFill/>
          <a:ln>
            <a:solidFill>
              <a:schemeClr val="tx1"/>
            </a:solidFill>
          </a:ln>
        </p:spPr>
        <p:txBody>
          <a:bodyPr wrap="square" rtlCol="0">
            <a:spAutoFit/>
          </a:bodyPr>
          <a:lstStyle/>
          <a:p>
            <a:pPr algn="ctr"/>
            <a:r>
              <a:rPr lang="es-ES" sz="2400" dirty="0">
                <a:solidFill>
                  <a:schemeClr val="bg2">
                    <a:lumMod val="10000"/>
                  </a:schemeClr>
                </a:solidFill>
              </a:rPr>
              <a:t>NUNCA ES ALGO “NORMAL”</a:t>
            </a:r>
          </a:p>
        </p:txBody>
      </p:sp>
      <p:pic>
        <p:nvPicPr>
          <p:cNvPr id="10" name="Imagen 9" descr="ics logo.jpg">
            <a:extLst>
              <a:ext uri="{FF2B5EF4-FFF2-40B4-BE49-F238E27FC236}">
                <a16:creationId xmlns:a16="http://schemas.microsoft.com/office/drawing/2014/main" id="{8CEFF655-6F0E-FB73-696D-6344E4B97B1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364" t="4347" r="13335" b="11542"/>
          <a:stretch/>
        </p:blipFill>
        <p:spPr>
          <a:xfrm>
            <a:off x="6816080" y="1959913"/>
            <a:ext cx="1924283" cy="1651010"/>
          </a:xfrm>
          <a:prstGeom prst="rect">
            <a:avLst/>
          </a:prstGeom>
        </p:spPr>
      </p:pic>
    </p:spTree>
    <p:extLst>
      <p:ext uri="{BB962C8B-B14F-4D97-AF65-F5344CB8AC3E}">
        <p14:creationId xmlns:p14="http://schemas.microsoft.com/office/powerpoint/2010/main" val="4285766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DEFINICIÓN DE CONTINENCIA</a:t>
            </a:r>
          </a:p>
        </p:txBody>
      </p:sp>
      <p:sp>
        <p:nvSpPr>
          <p:cNvPr id="5" name="Rectangle 3">
            <a:extLst>
              <a:ext uri="{FF2B5EF4-FFF2-40B4-BE49-F238E27FC236}">
                <a16:creationId xmlns:a16="http://schemas.microsoft.com/office/drawing/2014/main" id="{86E66A0B-1ACE-87A6-7E84-D3A8B7C85770}"/>
              </a:ext>
            </a:extLst>
          </p:cNvPr>
          <p:cNvSpPr txBox="1">
            <a:spLocks/>
          </p:cNvSpPr>
          <p:nvPr/>
        </p:nvSpPr>
        <p:spPr bwMode="auto">
          <a:xfrm>
            <a:off x="701520" y="1792266"/>
            <a:ext cx="6567008" cy="4648096"/>
          </a:xfrm>
          <a:prstGeom prst="rect">
            <a:avLst/>
          </a:prstGeom>
          <a:noFill/>
          <a:ln w="9525">
            <a:noFill/>
            <a:miter lim="800000"/>
            <a:headEnd/>
            <a:tailEnd/>
          </a:ln>
        </p:spPr>
        <p:txBody>
          <a:bodyPr/>
          <a:lstStyle/>
          <a:p>
            <a:pPr marL="342900" indent="-342900" algn="l">
              <a:spcBef>
                <a:spcPct val="20000"/>
              </a:spcBef>
              <a:buFont typeface="Arial" pitchFamily="34" charset="0"/>
              <a:buChar char="•"/>
            </a:pPr>
            <a:r>
              <a:rPr lang="es-ES" sz="2600" dirty="0">
                <a:solidFill>
                  <a:srgbClr val="000000"/>
                </a:solidFill>
                <a:latin typeface="+mn-lt"/>
                <a:cs typeface="Arial" pitchFamily="34" charset="0"/>
              </a:rPr>
              <a:t>Totalmente seco.</a:t>
            </a:r>
          </a:p>
          <a:p>
            <a:pPr marL="342900" indent="-342900" algn="l">
              <a:spcBef>
                <a:spcPct val="20000"/>
              </a:spcBef>
              <a:buFont typeface="Arial" pitchFamily="34" charset="0"/>
              <a:buChar char="•"/>
            </a:pPr>
            <a:r>
              <a:rPr lang="es-ES" sz="2600" dirty="0">
                <a:solidFill>
                  <a:srgbClr val="000000"/>
                </a:solidFill>
                <a:latin typeface="+mn-lt"/>
                <a:cs typeface="Arial" pitchFamily="34" charset="0"/>
              </a:rPr>
              <a:t>Ocasional escape que no requiere de absorbente o uno por seguridad.</a:t>
            </a:r>
          </a:p>
          <a:p>
            <a:pPr marL="342900" indent="-342900" algn="l">
              <a:spcBef>
                <a:spcPct val="20000"/>
              </a:spcBef>
              <a:buFont typeface="Arial" pitchFamily="34" charset="0"/>
              <a:buChar char="•"/>
            </a:pPr>
            <a:r>
              <a:rPr lang="es-ES" sz="2600" dirty="0">
                <a:solidFill>
                  <a:srgbClr val="000000"/>
                </a:solidFill>
                <a:latin typeface="+mn-lt"/>
                <a:cs typeface="Arial" pitchFamily="34" charset="0"/>
              </a:rPr>
              <a:t>Escape de orina que requiere ≤ 1 </a:t>
            </a:r>
            <a:r>
              <a:rPr lang="es-ES" sz="2600" dirty="0" err="1">
                <a:solidFill>
                  <a:srgbClr val="000000"/>
                </a:solidFill>
                <a:latin typeface="+mn-lt"/>
                <a:cs typeface="Arial" pitchFamily="34" charset="0"/>
              </a:rPr>
              <a:t>comp</a:t>
            </a:r>
            <a:r>
              <a:rPr lang="es-ES" sz="2600" dirty="0">
                <a:solidFill>
                  <a:srgbClr val="000000"/>
                </a:solidFill>
                <a:latin typeface="+mn-lt"/>
                <a:cs typeface="Arial" pitchFamily="34" charset="0"/>
              </a:rPr>
              <a:t>/d: Continencia social.</a:t>
            </a:r>
          </a:p>
          <a:p>
            <a:pPr marL="342900" indent="-342900" algn="l">
              <a:spcBef>
                <a:spcPct val="20000"/>
              </a:spcBef>
              <a:buFont typeface="Arial" pitchFamily="34" charset="0"/>
              <a:buChar char="•"/>
            </a:pPr>
            <a:r>
              <a:rPr lang="es-ES" sz="2600" dirty="0">
                <a:solidFill>
                  <a:srgbClr val="000000"/>
                </a:solidFill>
                <a:latin typeface="+mn-lt"/>
                <a:cs typeface="Arial" pitchFamily="34" charset="0"/>
              </a:rPr>
              <a:t>Mejoría de un 50%…</a:t>
            </a:r>
          </a:p>
          <a:p>
            <a:pPr marL="342900" indent="-342900" algn="l">
              <a:spcBef>
                <a:spcPct val="20000"/>
              </a:spcBef>
              <a:buFont typeface="Arial" pitchFamily="34" charset="0"/>
              <a:buChar char="•"/>
            </a:pPr>
            <a:r>
              <a:rPr lang="es-ES" sz="2600" dirty="0" err="1">
                <a:solidFill>
                  <a:srgbClr val="000000"/>
                </a:solidFill>
                <a:latin typeface="+mn-lt"/>
                <a:cs typeface="Arial" pitchFamily="34" charset="0"/>
              </a:rPr>
              <a:t>Pad</a:t>
            </a:r>
            <a:r>
              <a:rPr lang="es-ES" sz="2600" dirty="0">
                <a:solidFill>
                  <a:srgbClr val="000000"/>
                </a:solidFill>
                <a:latin typeface="+mn-lt"/>
                <a:cs typeface="Arial" pitchFamily="34" charset="0"/>
              </a:rPr>
              <a:t> test (gr/</a:t>
            </a:r>
            <a:r>
              <a:rPr lang="es-ES" sz="2600" dirty="0" err="1">
                <a:solidFill>
                  <a:srgbClr val="000000"/>
                </a:solidFill>
                <a:latin typeface="+mn-lt"/>
                <a:cs typeface="Arial" pitchFamily="34" charset="0"/>
              </a:rPr>
              <a:t>mL</a:t>
            </a:r>
            <a:r>
              <a:rPr lang="es-ES" sz="2600" dirty="0">
                <a:solidFill>
                  <a:srgbClr val="000000"/>
                </a:solidFill>
                <a:latin typeface="+mn-lt"/>
                <a:cs typeface="Arial" pitchFamily="34" charset="0"/>
              </a:rPr>
              <a:t> en 24h).</a:t>
            </a:r>
          </a:p>
          <a:p>
            <a:pPr marL="342900" indent="-342900" algn="l">
              <a:spcBef>
                <a:spcPct val="20000"/>
              </a:spcBef>
              <a:buFont typeface="Arial" pitchFamily="34" charset="0"/>
              <a:buChar char="•"/>
            </a:pPr>
            <a:r>
              <a:rPr lang="es-ES" sz="2600" dirty="0">
                <a:solidFill>
                  <a:srgbClr val="000000"/>
                </a:solidFill>
                <a:latin typeface="+mn-lt"/>
                <a:cs typeface="Arial" pitchFamily="34" charset="0"/>
              </a:rPr>
              <a:t>Requiere </a:t>
            </a:r>
            <a:r>
              <a:rPr lang="es-ES" sz="2600" dirty="0" err="1">
                <a:solidFill>
                  <a:srgbClr val="000000"/>
                </a:solidFill>
                <a:latin typeface="+mn-lt"/>
                <a:cs typeface="Arial" pitchFamily="34" charset="0"/>
              </a:rPr>
              <a:t>clamps</a:t>
            </a:r>
            <a:r>
              <a:rPr lang="es-ES" sz="2600" dirty="0">
                <a:solidFill>
                  <a:srgbClr val="000000"/>
                </a:solidFill>
                <a:latin typeface="+mn-lt"/>
                <a:cs typeface="Arial" pitchFamily="34" charset="0"/>
              </a:rPr>
              <a:t>.</a:t>
            </a:r>
          </a:p>
          <a:p>
            <a:pPr marL="342900" indent="-342900" algn="l">
              <a:spcBef>
                <a:spcPct val="20000"/>
              </a:spcBef>
              <a:buFont typeface="Arial" pitchFamily="34" charset="0"/>
              <a:buChar char="•"/>
            </a:pPr>
            <a:r>
              <a:rPr lang="es-ES" sz="2600" dirty="0">
                <a:solidFill>
                  <a:srgbClr val="000000"/>
                </a:solidFill>
                <a:latin typeface="+mn-lt"/>
                <a:cs typeface="Arial" pitchFamily="34" charset="0"/>
              </a:rPr>
              <a:t>Cuestionarios de CV.</a:t>
            </a:r>
          </a:p>
          <a:p>
            <a:pPr marL="342900" indent="-342900" algn="l">
              <a:spcBef>
                <a:spcPct val="20000"/>
              </a:spcBef>
              <a:buFont typeface="Arial" pitchFamily="34" charset="0"/>
              <a:buChar char="•"/>
            </a:pPr>
            <a:endParaRPr lang="es-ES" sz="2600" dirty="0">
              <a:solidFill>
                <a:srgbClr val="000000"/>
              </a:solidFill>
              <a:latin typeface="+mn-lt"/>
              <a:cs typeface="Arial" pitchFamily="34" charset="0"/>
            </a:endParaRPr>
          </a:p>
          <a:p>
            <a:pPr marL="1143000" lvl="2" indent="-228600" algn="l">
              <a:spcBef>
                <a:spcPct val="20000"/>
              </a:spcBef>
              <a:buFont typeface="Arial" pitchFamily="34" charset="0"/>
              <a:buChar char="•"/>
            </a:pPr>
            <a:endParaRPr lang="es-ES" sz="2600" dirty="0">
              <a:solidFill>
                <a:srgbClr val="000000"/>
              </a:solidFill>
              <a:latin typeface="+mn-lt"/>
              <a:cs typeface="Arial" pitchFamily="34" charset="0"/>
            </a:endParaRPr>
          </a:p>
        </p:txBody>
      </p:sp>
      <p:pic>
        <p:nvPicPr>
          <p:cNvPr id="11" name="Picture 4" descr="MCj04414980000[1]">
            <a:extLst>
              <a:ext uri="{FF2B5EF4-FFF2-40B4-BE49-F238E27FC236}">
                <a16:creationId xmlns:a16="http://schemas.microsoft.com/office/drawing/2014/main" id="{E55246F8-BF83-8F37-CE3A-688CE6315AFE}"/>
              </a:ext>
            </a:extLst>
          </p:cNvPr>
          <p:cNvPicPr>
            <a:picLocks noChangeAspect="1" noChangeArrowheads="1"/>
          </p:cNvPicPr>
          <p:nvPr/>
        </p:nvPicPr>
        <p:blipFill>
          <a:blip r:embed="rId3" cstate="print"/>
          <a:srcRect/>
          <a:stretch>
            <a:fillRect/>
          </a:stretch>
        </p:blipFill>
        <p:spPr bwMode="auto">
          <a:xfrm>
            <a:off x="8069770" y="2561299"/>
            <a:ext cx="2417762" cy="2417763"/>
          </a:xfrm>
          <a:prstGeom prst="rect">
            <a:avLst/>
          </a:prstGeom>
          <a:noFill/>
          <a:ln w="9525">
            <a:noFill/>
            <a:miter lim="800000"/>
            <a:headEnd/>
            <a:tailEnd/>
          </a:ln>
        </p:spPr>
      </p:pic>
      <p:sp>
        <p:nvSpPr>
          <p:cNvPr id="12" name="Elipse 11">
            <a:extLst>
              <a:ext uri="{FF2B5EF4-FFF2-40B4-BE49-F238E27FC236}">
                <a16:creationId xmlns:a16="http://schemas.microsoft.com/office/drawing/2014/main" id="{C8C3F837-BEE8-190B-E5B5-0509C6139861}"/>
              </a:ext>
            </a:extLst>
          </p:cNvPr>
          <p:cNvSpPr/>
          <p:nvPr/>
        </p:nvSpPr>
        <p:spPr>
          <a:xfrm>
            <a:off x="191344" y="2963904"/>
            <a:ext cx="7321177" cy="1150470"/>
          </a:xfrm>
          <a:prstGeom prst="ellipse">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640336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EPIDEMIOLOGÍA</a:t>
            </a:r>
          </a:p>
        </p:txBody>
      </p:sp>
      <p:pic>
        <p:nvPicPr>
          <p:cNvPr id="3" name="4 Imagen" descr="WC2.jpg">
            <a:extLst>
              <a:ext uri="{FF2B5EF4-FFF2-40B4-BE49-F238E27FC236}">
                <a16:creationId xmlns:a16="http://schemas.microsoft.com/office/drawing/2014/main" id="{26BA9837-776B-2091-A0F6-3FB50FA803D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47393" y="1958100"/>
            <a:ext cx="6321461" cy="4281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952935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PREVALENCIA</a:t>
            </a:r>
          </a:p>
        </p:txBody>
      </p:sp>
      <p:sp>
        <p:nvSpPr>
          <p:cNvPr id="3" name="Rectangle 3">
            <a:extLst>
              <a:ext uri="{FF2B5EF4-FFF2-40B4-BE49-F238E27FC236}">
                <a16:creationId xmlns:a16="http://schemas.microsoft.com/office/drawing/2014/main" id="{A1562E0B-1B64-509B-234E-7E9E32071470}"/>
              </a:ext>
            </a:extLst>
          </p:cNvPr>
          <p:cNvSpPr txBox="1">
            <a:spLocks noChangeArrowheads="1"/>
          </p:cNvSpPr>
          <p:nvPr/>
        </p:nvSpPr>
        <p:spPr>
          <a:xfrm>
            <a:off x="990600" y="2135376"/>
            <a:ext cx="7848600" cy="24085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pPr>
            <a:r>
              <a:rPr lang="en-US" sz="2600" b="1" u="sng" dirty="0">
                <a:solidFill>
                  <a:schemeClr val="bg2">
                    <a:lumMod val="10000"/>
                  </a:schemeClr>
                </a:solidFill>
                <a:ea typeface="ＭＳ Ｐゴシック" charset="0"/>
                <a:cs typeface="Arial" charset="0"/>
              </a:rPr>
              <a:t>1 </a:t>
            </a:r>
            <a:r>
              <a:rPr lang="en-US" sz="2600" b="1" u="sng" dirty="0" err="1">
                <a:solidFill>
                  <a:schemeClr val="bg2">
                    <a:lumMod val="10000"/>
                  </a:schemeClr>
                </a:solidFill>
                <a:ea typeface="ＭＳ Ｐゴシック" charset="0"/>
                <a:cs typeface="Arial" charset="0"/>
              </a:rPr>
              <a:t>compresa</a:t>
            </a:r>
            <a:r>
              <a:rPr lang="en-US" sz="2600" b="1" u="sng" dirty="0">
                <a:solidFill>
                  <a:schemeClr val="bg2">
                    <a:lumMod val="10000"/>
                  </a:schemeClr>
                </a:solidFill>
                <a:ea typeface="ＭＳ Ｐゴシック" charset="0"/>
                <a:cs typeface="Arial" charset="0"/>
              </a:rPr>
              <a:t>/</a:t>
            </a:r>
            <a:r>
              <a:rPr lang="en-US" sz="2600" b="1" u="sng" dirty="0" err="1">
                <a:solidFill>
                  <a:schemeClr val="bg2">
                    <a:lumMod val="10000"/>
                  </a:schemeClr>
                </a:solidFill>
                <a:ea typeface="ＭＳ Ｐゴシック" charset="0"/>
                <a:cs typeface="Arial" charset="0"/>
              </a:rPr>
              <a:t>día</a:t>
            </a:r>
            <a:endParaRPr lang="en-US" sz="2600" b="1" u="sng" dirty="0">
              <a:solidFill>
                <a:schemeClr val="bg2">
                  <a:lumMod val="10000"/>
                </a:schemeClr>
              </a:solidFill>
              <a:ea typeface="ＭＳ Ｐゴシック" charset="0"/>
              <a:cs typeface="Arial" charset="0"/>
            </a:endParaRPr>
          </a:p>
          <a:p>
            <a:pPr>
              <a:buFont typeface="Arial" charset="0"/>
              <a:buNone/>
            </a:pPr>
            <a:endParaRPr lang="en-US" sz="2000" b="1" u="sng" dirty="0">
              <a:solidFill>
                <a:schemeClr val="bg2">
                  <a:lumMod val="10000"/>
                </a:schemeClr>
              </a:solidFill>
              <a:ea typeface="ＭＳ Ｐゴシック" charset="0"/>
              <a:cs typeface="Arial" charset="0"/>
            </a:endParaRPr>
          </a:p>
          <a:p>
            <a:pPr lvl="1"/>
            <a:r>
              <a:rPr lang="en-US" sz="2600" dirty="0" err="1">
                <a:solidFill>
                  <a:schemeClr val="bg2">
                    <a:lumMod val="10000"/>
                  </a:schemeClr>
                </a:solidFill>
                <a:ea typeface="ＭＳ Ｐゴシック" charset="0"/>
                <a:cs typeface="Arial" charset="0"/>
              </a:rPr>
              <a:t>Catalona</a:t>
            </a:r>
            <a:r>
              <a:rPr lang="en-US" sz="2600" dirty="0">
                <a:solidFill>
                  <a:schemeClr val="bg2">
                    <a:lumMod val="10000"/>
                  </a:schemeClr>
                </a:solidFill>
                <a:ea typeface="ＭＳ Ｐゴシック" charset="0"/>
                <a:cs typeface="Arial" charset="0"/>
              </a:rPr>
              <a:t> (1999)	8%</a:t>
            </a:r>
          </a:p>
          <a:p>
            <a:pPr lvl="1"/>
            <a:r>
              <a:rPr lang="en-US" sz="2600" dirty="0">
                <a:solidFill>
                  <a:schemeClr val="bg2">
                    <a:lumMod val="10000"/>
                  </a:schemeClr>
                </a:solidFill>
                <a:ea typeface="ＭＳ Ｐゴシック" charset="0"/>
                <a:cs typeface="Arial" charset="0"/>
              </a:rPr>
              <a:t>Rocco (2007)	            6%</a:t>
            </a:r>
          </a:p>
          <a:p>
            <a:pPr lvl="1"/>
            <a:r>
              <a:rPr lang="en-US" sz="2600" dirty="0" err="1">
                <a:solidFill>
                  <a:schemeClr val="bg2">
                    <a:lumMod val="10000"/>
                  </a:schemeClr>
                </a:solidFill>
                <a:ea typeface="ＭＳ Ｐゴシック" charset="0"/>
                <a:cs typeface="Arial" charset="0"/>
              </a:rPr>
              <a:t>Menon</a:t>
            </a:r>
            <a:r>
              <a:rPr lang="en-US" sz="2600" dirty="0">
                <a:solidFill>
                  <a:schemeClr val="bg2">
                    <a:lumMod val="10000"/>
                  </a:schemeClr>
                </a:solidFill>
                <a:ea typeface="ＭＳ Ｐゴシック" charset="0"/>
                <a:cs typeface="Arial" charset="0"/>
              </a:rPr>
              <a:t> (2007)	            5%</a:t>
            </a:r>
          </a:p>
        </p:txBody>
      </p:sp>
      <p:sp>
        <p:nvSpPr>
          <p:cNvPr id="8" name="9 CuadroTexto">
            <a:extLst>
              <a:ext uri="{FF2B5EF4-FFF2-40B4-BE49-F238E27FC236}">
                <a16:creationId xmlns:a16="http://schemas.microsoft.com/office/drawing/2014/main" id="{71232BF7-3A6D-86A6-428B-08C321EEB0B6}"/>
              </a:ext>
            </a:extLst>
          </p:cNvPr>
          <p:cNvSpPr txBox="1">
            <a:spLocks noChangeArrowheads="1"/>
          </p:cNvSpPr>
          <p:nvPr/>
        </p:nvSpPr>
        <p:spPr bwMode="auto">
          <a:xfrm>
            <a:off x="7543800" y="6400800"/>
            <a:ext cx="1504950" cy="36988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endParaRPr lang="es-ES">
              <a:solidFill>
                <a:schemeClr val="bg2">
                  <a:lumMod val="10000"/>
                </a:schemeClr>
              </a:solidFill>
            </a:endParaRPr>
          </a:p>
        </p:txBody>
      </p:sp>
      <p:sp>
        <p:nvSpPr>
          <p:cNvPr id="9" name="6 CuadroTexto">
            <a:extLst>
              <a:ext uri="{FF2B5EF4-FFF2-40B4-BE49-F238E27FC236}">
                <a16:creationId xmlns:a16="http://schemas.microsoft.com/office/drawing/2014/main" id="{AAB02583-B47C-054E-A5A1-1F2BCF991F84}"/>
              </a:ext>
            </a:extLst>
          </p:cNvPr>
          <p:cNvSpPr txBox="1">
            <a:spLocks noChangeArrowheads="1"/>
          </p:cNvSpPr>
          <p:nvPr/>
        </p:nvSpPr>
        <p:spPr bwMode="auto">
          <a:xfrm>
            <a:off x="8164512" y="6566476"/>
            <a:ext cx="4027488"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s-ES" sz="1200" dirty="0">
                <a:solidFill>
                  <a:schemeClr val="bg2">
                    <a:lumMod val="10000"/>
                  </a:schemeClr>
                </a:solidFill>
              </a:rPr>
              <a:t>* Anthony </a:t>
            </a:r>
            <a:r>
              <a:rPr lang="es-ES" sz="1200" dirty="0" err="1">
                <a:solidFill>
                  <a:schemeClr val="bg2">
                    <a:lumMod val="10000"/>
                  </a:schemeClr>
                </a:solidFill>
              </a:rPr>
              <a:t>Schaeffer</a:t>
            </a:r>
            <a:r>
              <a:rPr lang="es-ES" sz="1200" dirty="0">
                <a:solidFill>
                  <a:schemeClr val="bg2">
                    <a:lumMod val="10000"/>
                  </a:schemeClr>
                </a:solidFill>
              </a:rPr>
              <a:t> SIU </a:t>
            </a:r>
            <a:r>
              <a:rPr lang="es-ES" sz="1200" dirty="0" err="1">
                <a:solidFill>
                  <a:schemeClr val="bg2">
                    <a:lumMod val="10000"/>
                  </a:schemeClr>
                </a:solidFill>
              </a:rPr>
              <a:t>World</a:t>
            </a:r>
            <a:r>
              <a:rPr lang="es-ES" sz="1200" dirty="0">
                <a:solidFill>
                  <a:schemeClr val="bg2">
                    <a:lumMod val="10000"/>
                  </a:schemeClr>
                </a:solidFill>
              </a:rPr>
              <a:t> Meeting Marrakech 2010.</a:t>
            </a:r>
          </a:p>
        </p:txBody>
      </p:sp>
      <p:sp>
        <p:nvSpPr>
          <p:cNvPr id="10" name="Rectangle 3">
            <a:extLst>
              <a:ext uri="{FF2B5EF4-FFF2-40B4-BE49-F238E27FC236}">
                <a16:creationId xmlns:a16="http://schemas.microsoft.com/office/drawing/2014/main" id="{8414C645-3DC3-45E7-48D1-66F4687C07D7}"/>
              </a:ext>
            </a:extLst>
          </p:cNvPr>
          <p:cNvSpPr txBox="1">
            <a:spLocks noChangeArrowheads="1"/>
          </p:cNvSpPr>
          <p:nvPr/>
        </p:nvSpPr>
        <p:spPr bwMode="auto">
          <a:xfrm>
            <a:off x="990600" y="4466093"/>
            <a:ext cx="7848600" cy="2265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20000"/>
              </a:spcBef>
              <a:buFont typeface="Arial" charset="0"/>
              <a:buNone/>
            </a:pPr>
            <a:r>
              <a:rPr lang="en-US" sz="2600" b="1" u="sng" dirty="0" err="1">
                <a:solidFill>
                  <a:schemeClr val="bg2">
                    <a:lumMod val="10000"/>
                  </a:schemeClr>
                </a:solidFill>
                <a:latin typeface="+mn-lt"/>
                <a:cs typeface="Arial" charset="0"/>
              </a:rPr>
              <a:t>Depende</a:t>
            </a:r>
            <a:r>
              <a:rPr lang="en-US" sz="2600" b="1" u="sng" dirty="0">
                <a:solidFill>
                  <a:schemeClr val="bg2">
                    <a:lumMod val="10000"/>
                  </a:schemeClr>
                </a:solidFill>
                <a:latin typeface="+mn-lt"/>
                <a:cs typeface="Arial" charset="0"/>
              </a:rPr>
              <a:t> de a </a:t>
            </a:r>
            <a:r>
              <a:rPr lang="en-US" sz="2600" b="1" u="sng" dirty="0" err="1">
                <a:solidFill>
                  <a:schemeClr val="bg2">
                    <a:lumMod val="10000"/>
                  </a:schemeClr>
                </a:solidFill>
                <a:latin typeface="+mn-lt"/>
                <a:cs typeface="Arial" charset="0"/>
              </a:rPr>
              <a:t>quien</a:t>
            </a:r>
            <a:r>
              <a:rPr lang="en-US" sz="2600" b="1" u="sng" dirty="0">
                <a:solidFill>
                  <a:schemeClr val="bg2">
                    <a:lumMod val="10000"/>
                  </a:schemeClr>
                </a:solidFill>
                <a:latin typeface="+mn-lt"/>
                <a:cs typeface="Arial" charset="0"/>
              </a:rPr>
              <a:t> </a:t>
            </a:r>
            <a:r>
              <a:rPr lang="en-US" sz="2600" b="1" u="sng" dirty="0" err="1">
                <a:solidFill>
                  <a:schemeClr val="bg2">
                    <a:lumMod val="10000"/>
                  </a:schemeClr>
                </a:solidFill>
                <a:latin typeface="+mn-lt"/>
                <a:cs typeface="Arial" charset="0"/>
              </a:rPr>
              <a:t>preguntes</a:t>
            </a:r>
            <a:r>
              <a:rPr lang="en-US" sz="2600" b="1" u="sng" dirty="0">
                <a:solidFill>
                  <a:schemeClr val="bg2">
                    <a:lumMod val="10000"/>
                  </a:schemeClr>
                </a:solidFill>
                <a:latin typeface="+mn-lt"/>
                <a:cs typeface="Arial" charset="0"/>
              </a:rPr>
              <a:t>*:</a:t>
            </a:r>
          </a:p>
          <a:p>
            <a:pPr eaLnBrk="1" hangingPunct="1">
              <a:spcBef>
                <a:spcPct val="20000"/>
              </a:spcBef>
              <a:buFont typeface="Arial" charset="0"/>
              <a:buNone/>
            </a:pPr>
            <a:endParaRPr lang="en-US" sz="2000" b="1" u="sng" dirty="0">
              <a:solidFill>
                <a:schemeClr val="bg2">
                  <a:lumMod val="10000"/>
                </a:schemeClr>
              </a:solidFill>
              <a:latin typeface="+mn-lt"/>
              <a:cs typeface="Arial" charset="0"/>
            </a:endParaRPr>
          </a:p>
          <a:p>
            <a:pPr lvl="1" eaLnBrk="1" hangingPunct="1">
              <a:spcBef>
                <a:spcPct val="20000"/>
              </a:spcBef>
              <a:buFont typeface="Arial" charset="0"/>
              <a:buChar char="–"/>
            </a:pPr>
            <a:r>
              <a:rPr lang="en-US" sz="2600" dirty="0" err="1">
                <a:solidFill>
                  <a:schemeClr val="bg2">
                    <a:lumMod val="10000"/>
                  </a:schemeClr>
                </a:solidFill>
                <a:latin typeface="+mn-lt"/>
                <a:cs typeface="Arial" charset="0"/>
              </a:rPr>
              <a:t>Según</a:t>
            </a:r>
            <a:r>
              <a:rPr lang="en-US" sz="2600" dirty="0">
                <a:solidFill>
                  <a:schemeClr val="bg2">
                    <a:lumMod val="10000"/>
                  </a:schemeClr>
                </a:solidFill>
                <a:latin typeface="+mn-lt"/>
                <a:cs typeface="Arial" charset="0"/>
              </a:rPr>
              <a:t> el </a:t>
            </a:r>
            <a:r>
              <a:rPr lang="en-US" sz="2600" dirty="0" err="1">
                <a:solidFill>
                  <a:schemeClr val="bg2">
                    <a:lumMod val="10000"/>
                  </a:schemeClr>
                </a:solidFill>
                <a:latin typeface="+mn-lt"/>
                <a:cs typeface="Arial" charset="0"/>
              </a:rPr>
              <a:t>cirujano</a:t>
            </a:r>
            <a:r>
              <a:rPr lang="en-US" sz="2600" dirty="0">
                <a:solidFill>
                  <a:schemeClr val="bg2">
                    <a:lumMod val="10000"/>
                  </a:schemeClr>
                </a:solidFill>
                <a:latin typeface="+mn-lt"/>
                <a:cs typeface="Arial" charset="0"/>
              </a:rPr>
              <a:t>	5-20%</a:t>
            </a:r>
          </a:p>
          <a:p>
            <a:pPr lvl="1" eaLnBrk="1" hangingPunct="1">
              <a:spcBef>
                <a:spcPct val="20000"/>
              </a:spcBef>
              <a:buFont typeface="Arial" charset="0"/>
              <a:buChar char="–"/>
            </a:pPr>
            <a:r>
              <a:rPr lang="en-US" sz="2600" dirty="0" err="1">
                <a:solidFill>
                  <a:schemeClr val="bg2">
                    <a:lumMod val="10000"/>
                  </a:schemeClr>
                </a:solidFill>
                <a:latin typeface="+mn-lt"/>
                <a:cs typeface="Arial" charset="0"/>
              </a:rPr>
              <a:t>Según</a:t>
            </a:r>
            <a:r>
              <a:rPr lang="en-US" sz="2600" dirty="0">
                <a:solidFill>
                  <a:schemeClr val="bg2">
                    <a:lumMod val="10000"/>
                  </a:schemeClr>
                </a:solidFill>
                <a:latin typeface="+mn-lt"/>
                <a:cs typeface="Arial" charset="0"/>
              </a:rPr>
              <a:t> el </a:t>
            </a:r>
            <a:r>
              <a:rPr lang="en-US" sz="2600" dirty="0" err="1">
                <a:solidFill>
                  <a:schemeClr val="bg2">
                    <a:lumMod val="10000"/>
                  </a:schemeClr>
                </a:solidFill>
                <a:latin typeface="+mn-lt"/>
                <a:cs typeface="Arial" charset="0"/>
              </a:rPr>
              <a:t>paciente</a:t>
            </a:r>
            <a:r>
              <a:rPr lang="en-US" sz="2600" dirty="0">
                <a:solidFill>
                  <a:schemeClr val="bg2">
                    <a:lumMod val="10000"/>
                  </a:schemeClr>
                </a:solidFill>
                <a:latin typeface="+mn-lt"/>
                <a:cs typeface="Arial" charset="0"/>
              </a:rPr>
              <a:t>       19-31%</a:t>
            </a:r>
          </a:p>
          <a:p>
            <a:pPr eaLnBrk="1" hangingPunct="1">
              <a:spcBef>
                <a:spcPct val="20000"/>
              </a:spcBef>
              <a:buFont typeface="Arial" charset="0"/>
              <a:buNone/>
            </a:pPr>
            <a:endParaRPr lang="en-US" sz="2600" dirty="0">
              <a:solidFill>
                <a:schemeClr val="bg2">
                  <a:lumMod val="10000"/>
                </a:schemeClr>
              </a:solidFill>
              <a:latin typeface="+mn-lt"/>
              <a:cs typeface="Arial" charset="0"/>
            </a:endParaRPr>
          </a:p>
        </p:txBody>
      </p:sp>
      <p:sp>
        <p:nvSpPr>
          <p:cNvPr id="11" name="CuadroTexto 10">
            <a:extLst>
              <a:ext uri="{FF2B5EF4-FFF2-40B4-BE49-F238E27FC236}">
                <a16:creationId xmlns:a16="http://schemas.microsoft.com/office/drawing/2014/main" id="{FFDD7DE7-366B-7EE1-932C-C9EDADDF931B}"/>
              </a:ext>
            </a:extLst>
          </p:cNvPr>
          <p:cNvSpPr txBox="1"/>
          <p:nvPr/>
        </p:nvSpPr>
        <p:spPr>
          <a:xfrm>
            <a:off x="980062" y="1407554"/>
            <a:ext cx="4667624" cy="492443"/>
          </a:xfrm>
          <a:prstGeom prst="rect">
            <a:avLst/>
          </a:prstGeom>
          <a:noFill/>
        </p:spPr>
        <p:txBody>
          <a:bodyPr wrap="none" rtlCol="0">
            <a:spAutoFit/>
          </a:bodyPr>
          <a:lstStyle/>
          <a:p>
            <a:r>
              <a:rPr lang="es-ES" sz="2600" b="1" dirty="0">
                <a:solidFill>
                  <a:schemeClr val="bg2">
                    <a:lumMod val="10000"/>
                  </a:schemeClr>
                </a:solidFill>
                <a:latin typeface="+mn-lt"/>
              </a:rPr>
              <a:t>Prevalencia muy variable: 1-84%</a:t>
            </a:r>
          </a:p>
        </p:txBody>
      </p:sp>
    </p:spTree>
    <p:extLst>
      <p:ext uri="{BB962C8B-B14F-4D97-AF65-F5344CB8AC3E}">
        <p14:creationId xmlns:p14="http://schemas.microsoft.com/office/powerpoint/2010/main" val="1707305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PREVALENCIA</a:t>
            </a:r>
          </a:p>
        </p:txBody>
      </p:sp>
      <p:graphicFrame>
        <p:nvGraphicFramePr>
          <p:cNvPr id="5" name="Group 62">
            <a:extLst>
              <a:ext uri="{FF2B5EF4-FFF2-40B4-BE49-F238E27FC236}">
                <a16:creationId xmlns:a16="http://schemas.microsoft.com/office/drawing/2014/main" id="{9B85B969-F12F-302F-1FF6-5BEC9EBC9F46}"/>
              </a:ext>
            </a:extLst>
          </p:cNvPr>
          <p:cNvGraphicFramePr>
            <a:graphicFrameLocks noGrp="1"/>
          </p:cNvGraphicFramePr>
          <p:nvPr/>
        </p:nvGraphicFramePr>
        <p:xfrm>
          <a:off x="1736433" y="1394482"/>
          <a:ext cx="7727950" cy="5077147"/>
        </p:xfrm>
        <a:graphic>
          <a:graphicData uri="http://schemas.openxmlformats.org/drawingml/2006/table">
            <a:tbl>
              <a:tblPr/>
              <a:tblGrid>
                <a:gridCol w="1655762">
                  <a:extLst>
                    <a:ext uri="{9D8B030D-6E8A-4147-A177-3AD203B41FA5}">
                      <a16:colId xmlns:a16="http://schemas.microsoft.com/office/drawing/2014/main" val="20000"/>
                    </a:ext>
                  </a:extLst>
                </a:gridCol>
                <a:gridCol w="1728788">
                  <a:extLst>
                    <a:ext uri="{9D8B030D-6E8A-4147-A177-3AD203B41FA5}">
                      <a16:colId xmlns:a16="http://schemas.microsoft.com/office/drawing/2014/main" val="20001"/>
                    </a:ext>
                  </a:extLst>
                </a:gridCol>
                <a:gridCol w="1443037">
                  <a:extLst>
                    <a:ext uri="{9D8B030D-6E8A-4147-A177-3AD203B41FA5}">
                      <a16:colId xmlns:a16="http://schemas.microsoft.com/office/drawing/2014/main" val="20002"/>
                    </a:ext>
                  </a:extLst>
                </a:gridCol>
                <a:gridCol w="1298575">
                  <a:extLst>
                    <a:ext uri="{9D8B030D-6E8A-4147-A177-3AD203B41FA5}">
                      <a16:colId xmlns:a16="http://schemas.microsoft.com/office/drawing/2014/main" val="20003"/>
                    </a:ext>
                  </a:extLst>
                </a:gridCol>
                <a:gridCol w="1601788">
                  <a:extLst>
                    <a:ext uri="{9D8B030D-6E8A-4147-A177-3AD203B41FA5}">
                      <a16:colId xmlns:a16="http://schemas.microsoft.com/office/drawing/2014/main" val="20004"/>
                    </a:ext>
                  </a:extLst>
                </a:gridCol>
              </a:tblGrid>
              <a:tr h="4873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sz="1600" b="1" i="0" u="none" strike="noStrike" cap="none" normalizeH="0" baseline="0" dirty="0">
                          <a:ln>
                            <a:noFill/>
                          </a:ln>
                          <a:solidFill>
                            <a:schemeClr val="bg1"/>
                          </a:solidFill>
                          <a:effectLst/>
                          <a:latin typeface="Arial" panose="020B0604020202020204" pitchFamily="34" charset="0"/>
                          <a:ea typeface="SimSun" charset="0"/>
                          <a:cs typeface="Arial" panose="020B0604020202020204" pitchFamily="34" charset="0"/>
                        </a:rPr>
                        <a:t>Autor</a:t>
                      </a:r>
                      <a:endParaRPr kumimoji="0" lang="es-ES" sz="1600" b="0" i="0" u="none" strike="noStrike" cap="none" normalizeH="0" baseline="0" dirty="0">
                        <a:ln>
                          <a:noFill/>
                        </a:ln>
                        <a:solidFill>
                          <a:schemeClr val="bg1"/>
                        </a:solidFill>
                        <a:effectLst/>
                        <a:latin typeface="Arial" panose="020B0604020202020204" pitchFamily="34" charset="0"/>
                        <a:ea typeface="SimSun" charset="0"/>
                        <a:cs typeface="Arial" panose="020B0604020202020204" pitchFamily="34" charset="0"/>
                      </a:endParaRPr>
                    </a:p>
                  </a:txBody>
                  <a:tcPr marL="40373" marR="40373" marT="0" marB="0" horzOverflow="overflow">
                    <a:lnL>
                      <a:noFill/>
                    </a:lnL>
                    <a:lnR>
                      <a:noFill/>
                    </a:lnR>
                    <a:lnT w="19050" cap="flat" cmpd="sng" algn="ctr">
                      <a:solidFill>
                        <a:srgbClr val="000000"/>
                      </a:solidFill>
                      <a:prstDash val="solid"/>
                      <a:round/>
                      <a:headEnd type="none" w="med" len="med"/>
                      <a:tailEnd type="none" w="med" len="med"/>
                    </a:lnT>
                    <a:lnB>
                      <a:noFill/>
                    </a:lnB>
                    <a:lnTlToBr>
                      <a:noFill/>
                    </a:lnTlToBr>
                    <a:lnBlToTr>
                      <a:noFill/>
                    </a:lnBlToTr>
                    <a:solidFill>
                      <a:srgbClr val="800000"/>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600" b="1" i="0" u="none" strike="noStrike" cap="none" normalizeH="0" baseline="0" dirty="0" err="1">
                          <a:ln>
                            <a:noFill/>
                          </a:ln>
                          <a:solidFill>
                            <a:schemeClr val="bg1"/>
                          </a:solidFill>
                          <a:effectLst/>
                          <a:latin typeface="Arial" panose="020B0604020202020204" pitchFamily="34" charset="0"/>
                          <a:ea typeface="SimSun" charset="0"/>
                          <a:cs typeface="Arial" panose="020B0604020202020204" pitchFamily="34" charset="0"/>
                        </a:rPr>
                        <a:t>Nº</a:t>
                      </a:r>
                      <a:r>
                        <a:rPr kumimoji="0" lang="es-ES_tradnl" sz="1600" b="1" i="0" u="none" strike="noStrike" cap="none" normalizeH="0" baseline="0" dirty="0">
                          <a:ln>
                            <a:noFill/>
                          </a:ln>
                          <a:solidFill>
                            <a:schemeClr val="bg1"/>
                          </a:solidFill>
                          <a:effectLst/>
                          <a:latin typeface="Arial" panose="020B0604020202020204" pitchFamily="34" charset="0"/>
                          <a:ea typeface="SimSun" charset="0"/>
                          <a:cs typeface="Arial" panose="020B0604020202020204" pitchFamily="34" charset="0"/>
                        </a:rPr>
                        <a:t> pacientes</a:t>
                      </a:r>
                      <a:endParaRPr kumimoji="0" lang="es-ES" sz="1600" b="1" i="0" u="none" strike="noStrike" cap="none" normalizeH="0" baseline="0" dirty="0">
                        <a:ln>
                          <a:noFill/>
                        </a:ln>
                        <a:solidFill>
                          <a:schemeClr val="bg1"/>
                        </a:solidFill>
                        <a:effectLst/>
                        <a:latin typeface="Arial" panose="020B0604020202020204" pitchFamily="34" charset="0"/>
                        <a:ea typeface="SimSun" charset="0"/>
                        <a:cs typeface="Arial" panose="020B0604020202020204" pitchFamily="34" charset="0"/>
                      </a:endParaRPr>
                    </a:p>
                  </a:txBody>
                  <a:tcPr marL="40373" marR="40373" marT="0" marB="0" horzOverflow="overflow">
                    <a:lnL>
                      <a:noFill/>
                    </a:lnL>
                    <a:lnR>
                      <a:noFill/>
                    </a:lnR>
                    <a:lnT w="19050" cap="flat" cmpd="sng" algn="ctr">
                      <a:solidFill>
                        <a:srgbClr val="000000"/>
                      </a:solidFill>
                      <a:prstDash val="solid"/>
                      <a:round/>
                      <a:headEnd type="none" w="med" len="med"/>
                      <a:tailEnd type="none" w="med" len="med"/>
                    </a:lnT>
                    <a:lnB>
                      <a:noFill/>
                    </a:lnB>
                    <a:lnTlToBr>
                      <a:noFill/>
                    </a:lnTlToBr>
                    <a:lnBlToTr>
                      <a:noFill/>
                    </a:lnBlToTr>
                    <a:solidFill>
                      <a:srgbClr val="800000"/>
                    </a:solidFill>
                  </a:tcPr>
                </a:tc>
                <a:tc gridSpan="3">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              </a:t>
                      </a:r>
                      <a:r>
                        <a:rPr kumimoji="0" lang="es-ES" sz="1600" b="1" i="0" u="none" strike="noStrike" cap="none" normalizeH="0" baseline="0" dirty="0">
                          <a:ln>
                            <a:noFill/>
                          </a:ln>
                          <a:solidFill>
                            <a:schemeClr val="bg1"/>
                          </a:solidFill>
                          <a:effectLst/>
                          <a:latin typeface="Arial" panose="020B0604020202020204" pitchFamily="34" charset="0"/>
                          <a:ea typeface="SimSun" charset="0"/>
                          <a:cs typeface="Arial" panose="020B0604020202020204" pitchFamily="34" charset="0"/>
                        </a:rPr>
                        <a:t>Continencia a los 12 meses</a:t>
                      </a:r>
                    </a:p>
                    <a:p>
                      <a:pPr marL="0" marR="0" lvl="0" indent="0" algn="l" defTabSz="4572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       </a:t>
                      </a:r>
                      <a:r>
                        <a:rPr kumimoji="0" lang="es-ES" sz="1600" b="1" i="0" u="none" strike="noStrike" cap="none" normalizeH="0" baseline="0" dirty="0">
                          <a:ln>
                            <a:noFill/>
                          </a:ln>
                          <a:solidFill>
                            <a:schemeClr val="bg1"/>
                          </a:solidFill>
                          <a:effectLst/>
                          <a:latin typeface="Arial" panose="020B0604020202020204" pitchFamily="34" charset="0"/>
                          <a:ea typeface="SimSun" charset="0"/>
                          <a:cs typeface="Arial" panose="020B0604020202020204" pitchFamily="34" charset="0"/>
                        </a:rPr>
                        <a:t>Seco            Ocasional         ≤1comp/d</a:t>
                      </a:r>
                    </a:p>
                  </a:txBody>
                  <a:tcPr marL="40373" marR="40373" marT="0" marB="0" horzOverflow="overflow">
                    <a:lnL>
                      <a:noFill/>
                    </a:lnL>
                    <a:lnR>
                      <a:noFill/>
                    </a:lnR>
                    <a:lnT w="19050" cap="flat" cmpd="sng" algn="ctr">
                      <a:solidFill>
                        <a:srgbClr val="000000"/>
                      </a:solidFill>
                      <a:prstDash val="solid"/>
                      <a:round/>
                      <a:headEnd type="none" w="med" len="med"/>
                      <a:tailEnd type="none" w="med" len="med"/>
                    </a:lnT>
                    <a:lnB>
                      <a:noFill/>
                    </a:lnB>
                    <a:lnTlToBr>
                      <a:noFill/>
                    </a:lnTlToBr>
                    <a:lnBlToTr>
                      <a:noFill/>
                    </a:lnBlToTr>
                    <a:solidFill>
                      <a:srgbClr val="800000"/>
                    </a:solidFill>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0"/>
                  </a:ext>
                </a:extLst>
              </a:tr>
              <a:tr h="3397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sz="1400" b="1" i="1" u="none" strike="noStrike" cap="none" normalizeH="0" baseline="0" dirty="0" err="1">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Kielb</a:t>
                      </a:r>
                      <a:r>
                        <a:rPr kumimoji="0" lang="es-ES_tradnl" sz="1400" b="1" i="1" u="none" strike="noStrike" cap="none" normalizeH="0" baseline="0" dirty="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 et al </a:t>
                      </a:r>
                      <a:endParaRPr kumimoji="0" lang="es-ES" sz="1400" b="0" i="0" u="none" strike="noStrike" cap="none" normalizeH="0" baseline="0" dirty="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90</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76%</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99%</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extLst>
                  <a:ext uri="{0D108BD9-81ED-4DB2-BD59-A6C34878D82A}">
                    <a16:rowId xmlns:a16="http://schemas.microsoft.com/office/drawing/2014/main" val="10001"/>
                  </a:ext>
                </a:extLst>
              </a:tr>
              <a:tr h="4143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sz="1400" b="1" i="1" u="none" strike="noStrike" cap="none" normalizeH="0" baseline="0" dirty="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Sebesta et al </a:t>
                      </a:r>
                      <a:endParaRPr kumimoji="0" lang="es-ES" sz="1400" b="0" i="0" u="none" strike="noStrike" cap="none" normalizeH="0" baseline="0" dirty="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675</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43.7%</a:t>
                      </a: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69.2%</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82.2%</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extLst>
                  <a:ext uri="{0D108BD9-81ED-4DB2-BD59-A6C34878D82A}">
                    <a16:rowId xmlns:a16="http://schemas.microsoft.com/office/drawing/2014/main" val="10002"/>
                  </a:ext>
                </a:extLst>
              </a:tr>
              <a:tr h="43180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sz="1400" b="1" i="1"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Lepor and Kaci </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92</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44.6%</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94.6%</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extLst>
                  <a:ext uri="{0D108BD9-81ED-4DB2-BD59-A6C34878D82A}">
                    <a16:rowId xmlns:a16="http://schemas.microsoft.com/office/drawing/2014/main" val="10003"/>
                  </a:ext>
                </a:extLst>
              </a:tr>
              <a:tr h="3603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sz="1400" b="1" i="1"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Olsson et al </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115</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56.8%</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78.4%</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100%</a:t>
                      </a: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extLst>
                  <a:ext uri="{0D108BD9-81ED-4DB2-BD59-A6C34878D82A}">
                    <a16:rowId xmlns:a16="http://schemas.microsoft.com/office/drawing/2014/main" val="10004"/>
                  </a:ext>
                </a:extLst>
              </a:tr>
              <a:tr h="40005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sz="1400" b="1" i="1"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Madalinska et al </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107</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33%</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65%</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extLst>
                  <a:ext uri="{0D108BD9-81ED-4DB2-BD59-A6C34878D82A}">
                    <a16:rowId xmlns:a16="http://schemas.microsoft.com/office/drawing/2014/main" val="10005"/>
                  </a:ext>
                </a:extLst>
              </a:tr>
              <a:tr h="3381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sz="1400" b="1" i="1"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Deliveliotis et al</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149</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92.6%</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extLst>
                  <a:ext uri="{0D108BD9-81ED-4DB2-BD59-A6C34878D82A}">
                    <a16:rowId xmlns:a16="http://schemas.microsoft.com/office/drawing/2014/main" val="10006"/>
                  </a:ext>
                </a:extLst>
              </a:tr>
              <a:tr h="3889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sz="1400" b="1" i="1"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Harris et al </a:t>
                      </a:r>
                      <a:endParaRPr kumimoji="0" lang="es-ES" sz="1400" b="1" i="1"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508</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96%</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extLst>
                  <a:ext uri="{0D108BD9-81ED-4DB2-BD59-A6C34878D82A}">
                    <a16:rowId xmlns:a16="http://schemas.microsoft.com/office/drawing/2014/main" val="10007"/>
                  </a:ext>
                </a:extLst>
              </a:tr>
              <a:tr h="3889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 sz="1400" b="1" i="1"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Maffezzini et al </a:t>
                      </a: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300</a:t>
                      </a: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88.8%</a:t>
                      </a: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extLst>
                  <a:ext uri="{0D108BD9-81ED-4DB2-BD59-A6C34878D82A}">
                    <a16:rowId xmlns:a16="http://schemas.microsoft.com/office/drawing/2014/main" val="10008"/>
                  </a:ext>
                </a:extLst>
              </a:tr>
              <a:tr h="3889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 sz="1400" b="1" i="1"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Hoffmann et al </a:t>
                      </a: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83</a:t>
                      </a: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74.7%</a:t>
                      </a: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88%</a:t>
                      </a: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extLst>
                  <a:ext uri="{0D108BD9-81ED-4DB2-BD59-A6C34878D82A}">
                    <a16:rowId xmlns:a16="http://schemas.microsoft.com/office/drawing/2014/main" val="10009"/>
                  </a:ext>
                </a:extLst>
              </a:tr>
              <a:tr h="3889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 sz="1400" b="1" i="1"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Ruiz-Deya et al </a:t>
                      </a: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200</a:t>
                      </a: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93%</a:t>
                      </a: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extLst>
                  <a:ext uri="{0D108BD9-81ED-4DB2-BD59-A6C34878D82A}">
                    <a16:rowId xmlns:a16="http://schemas.microsoft.com/office/drawing/2014/main" val="10010"/>
                  </a:ext>
                </a:extLst>
              </a:tr>
              <a:tr h="3889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 sz="1400" b="1" i="1"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Augustin et al </a:t>
                      </a: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368</a:t>
                      </a: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87.5%</a:t>
                      </a:r>
                    </a:p>
                  </a:txBody>
                  <a:tcPr marL="40373" marR="40373" marT="0" marB="0" anchor="ctr" horzOverflow="overflow">
                    <a:lnL>
                      <a:noFill/>
                    </a:lnL>
                    <a:lnR>
                      <a:noFill/>
                    </a:lnR>
                    <a:lnT>
                      <a:noFill/>
                    </a:lnT>
                    <a:lnB>
                      <a:noFill/>
                    </a:lnB>
                    <a:lnTlToBr>
                      <a:noFill/>
                    </a:lnTlToBr>
                    <a:lnBlToTr>
                      <a:noFill/>
                    </a:lnBlToTr>
                    <a:pattFill prst="pct20">
                      <a:fgClr>
                        <a:srgbClr val="FFFF00"/>
                      </a:fgClr>
                      <a:bgClr>
                        <a:srgbClr val="FFFFEF"/>
                      </a:bgClr>
                    </a:pattFill>
                  </a:tcPr>
                </a:tc>
                <a:extLst>
                  <a:ext uri="{0D108BD9-81ED-4DB2-BD59-A6C34878D82A}">
                    <a16:rowId xmlns:a16="http://schemas.microsoft.com/office/drawing/2014/main" val="10011"/>
                  </a:ext>
                </a:extLst>
              </a:tr>
              <a:tr h="3603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sz="1400" b="1" i="1"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Rassweiler et al </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219</a:t>
                      </a: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pattFill prst="pct20">
                      <a:fgClr>
                        <a:srgbClr val="FFFF00"/>
                      </a:fgClr>
                      <a:bgClr>
                        <a:srgbClr val="FFFFEF"/>
                      </a:bgClr>
                    </a:patt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sz="1400" b="0" i="0" u="none" strike="noStrike" cap="none" normalizeH="0" baseline="0" dirty="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rPr>
                        <a:t>90.3%</a:t>
                      </a:r>
                      <a:endParaRPr kumimoji="0" lang="es-ES" sz="1400" b="0" i="0" u="none" strike="noStrike" cap="none" normalizeH="0" baseline="0" dirty="0">
                        <a:ln>
                          <a:noFill/>
                        </a:ln>
                        <a:solidFill>
                          <a:schemeClr val="bg2">
                            <a:lumMod val="10000"/>
                          </a:schemeClr>
                        </a:solidFill>
                        <a:effectLst/>
                        <a:latin typeface="Times New Roman" panose="02020603050405020304" pitchFamily="18" charset="0"/>
                        <a:ea typeface="SimSun" charset="0"/>
                        <a:cs typeface="Times New Roman" panose="02020603050405020304" pitchFamily="18" charset="0"/>
                      </a:endParaRPr>
                    </a:p>
                  </a:txBody>
                  <a:tcPr marL="40373" marR="40373" marT="0" marB="0" anchor="ct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pattFill prst="pct20">
                      <a:fgClr>
                        <a:srgbClr val="FFFF00"/>
                      </a:fgClr>
                      <a:bgClr>
                        <a:srgbClr val="FFFFEF"/>
                      </a:bgClr>
                    </a:pattFill>
                  </a:tcPr>
                </a:tc>
                <a:extLst>
                  <a:ext uri="{0D108BD9-81ED-4DB2-BD59-A6C34878D82A}">
                    <a16:rowId xmlns:a16="http://schemas.microsoft.com/office/drawing/2014/main" val="10012"/>
                  </a:ext>
                </a:extLst>
              </a:tr>
            </a:tbl>
          </a:graphicData>
        </a:graphic>
      </p:graphicFrame>
      <p:sp>
        <p:nvSpPr>
          <p:cNvPr id="6" name="7 Elipse">
            <a:extLst>
              <a:ext uri="{FF2B5EF4-FFF2-40B4-BE49-F238E27FC236}">
                <a16:creationId xmlns:a16="http://schemas.microsoft.com/office/drawing/2014/main" id="{16EE8097-B291-D174-7E7E-74F5EA741072}"/>
              </a:ext>
            </a:extLst>
          </p:cNvPr>
          <p:cNvSpPr>
            <a:spLocks noChangeArrowheads="1"/>
          </p:cNvSpPr>
          <p:nvPr/>
        </p:nvSpPr>
        <p:spPr bwMode="auto">
          <a:xfrm>
            <a:off x="5357520" y="3451882"/>
            <a:ext cx="936625" cy="360362"/>
          </a:xfrm>
          <a:prstGeom prst="ellipse">
            <a:avLst/>
          </a:prstGeom>
          <a:noFill/>
          <a:ln w="15875">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defTabSz="914400"/>
            <a:endParaRPr lang="es-ES" sz="2400">
              <a:solidFill>
                <a:schemeClr val="bg2">
                  <a:lumMod val="10000"/>
                </a:schemeClr>
              </a:solidFill>
              <a:latin typeface="Times New Roman" charset="0"/>
            </a:endParaRPr>
          </a:p>
        </p:txBody>
      </p:sp>
      <p:sp>
        <p:nvSpPr>
          <p:cNvPr id="7" name="7 Elipse">
            <a:extLst>
              <a:ext uri="{FF2B5EF4-FFF2-40B4-BE49-F238E27FC236}">
                <a16:creationId xmlns:a16="http://schemas.microsoft.com/office/drawing/2014/main" id="{05D91E16-A807-9A81-65DC-435DEF28BAC4}"/>
              </a:ext>
            </a:extLst>
          </p:cNvPr>
          <p:cNvSpPr>
            <a:spLocks noChangeArrowheads="1"/>
          </p:cNvSpPr>
          <p:nvPr/>
        </p:nvSpPr>
        <p:spPr bwMode="auto">
          <a:xfrm>
            <a:off x="8176920" y="3069294"/>
            <a:ext cx="935038" cy="360363"/>
          </a:xfrm>
          <a:prstGeom prst="ellipse">
            <a:avLst/>
          </a:prstGeom>
          <a:noFill/>
          <a:ln w="15875">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defTabSz="914400"/>
            <a:endParaRPr lang="es-ES" sz="2400">
              <a:solidFill>
                <a:schemeClr val="bg2">
                  <a:lumMod val="10000"/>
                </a:schemeClr>
              </a:solidFill>
              <a:latin typeface="Times New Roman" charset="0"/>
            </a:endParaRPr>
          </a:p>
        </p:txBody>
      </p:sp>
    </p:spTree>
    <p:extLst>
      <p:ext uri="{BB962C8B-B14F-4D97-AF65-F5344CB8AC3E}">
        <p14:creationId xmlns:p14="http://schemas.microsoft.com/office/powerpoint/2010/main" val="19102271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CASO CLÍNICO</a:t>
            </a:r>
          </a:p>
        </p:txBody>
      </p:sp>
      <p:pic>
        <p:nvPicPr>
          <p:cNvPr id="5" name="3 Imagen" descr="WC3.jpg">
            <a:extLst>
              <a:ext uri="{FF2B5EF4-FFF2-40B4-BE49-F238E27FC236}">
                <a16:creationId xmlns:a16="http://schemas.microsoft.com/office/drawing/2014/main" id="{5847E497-0E21-2020-CC3D-7A8F2BDADE8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27108" y="1484784"/>
            <a:ext cx="3824325" cy="4967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2262972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CASO CLÍNICO</a:t>
            </a:r>
          </a:p>
        </p:txBody>
      </p:sp>
      <p:sp>
        <p:nvSpPr>
          <p:cNvPr id="3" name="Rectangle 3">
            <a:extLst>
              <a:ext uri="{FF2B5EF4-FFF2-40B4-BE49-F238E27FC236}">
                <a16:creationId xmlns:a16="http://schemas.microsoft.com/office/drawing/2014/main" id="{6D2ECFF4-F452-4C2C-59AC-427C1F63F30D}"/>
              </a:ext>
            </a:extLst>
          </p:cNvPr>
          <p:cNvSpPr txBox="1">
            <a:spLocks/>
          </p:cNvSpPr>
          <p:nvPr/>
        </p:nvSpPr>
        <p:spPr bwMode="auto">
          <a:xfrm>
            <a:off x="191344" y="2237288"/>
            <a:ext cx="6192687" cy="4648096"/>
          </a:xfrm>
          <a:prstGeom prst="rect">
            <a:avLst/>
          </a:prstGeom>
          <a:noFill/>
          <a:ln w="9525">
            <a:noFill/>
            <a:miter lim="800000"/>
            <a:headEnd/>
            <a:tailEnd/>
          </a:ln>
        </p:spPr>
        <p:txBody>
          <a:bodyPr/>
          <a:lstStyle/>
          <a:p>
            <a:pPr marL="342900" indent="-342900" algn="l">
              <a:spcBef>
                <a:spcPct val="20000"/>
              </a:spcBef>
              <a:buFont typeface="Arial" pitchFamily="34" charset="0"/>
              <a:buChar char="•"/>
            </a:pPr>
            <a:r>
              <a:rPr lang="es-ES" sz="2200" dirty="0">
                <a:solidFill>
                  <a:srgbClr val="000000"/>
                </a:solidFill>
                <a:latin typeface="+mn-lt"/>
                <a:cs typeface="Arial" pitchFamily="34" charset="0"/>
              </a:rPr>
              <a:t>Paciente de 66 años que acude a revisión un mes después de una PRAR </a:t>
            </a:r>
            <a:r>
              <a:rPr lang="es-ES" sz="2200" dirty="0" err="1">
                <a:solidFill>
                  <a:srgbClr val="000000"/>
                </a:solidFill>
                <a:latin typeface="+mn-lt"/>
                <a:cs typeface="Arial" pitchFamily="34" charset="0"/>
              </a:rPr>
              <a:t>intrafascial</a:t>
            </a:r>
            <a:r>
              <a:rPr lang="es-ES" sz="2200" dirty="0">
                <a:solidFill>
                  <a:srgbClr val="000000"/>
                </a:solidFill>
                <a:latin typeface="+mn-lt"/>
                <a:cs typeface="Arial" pitchFamily="34" charset="0"/>
              </a:rPr>
              <a:t> bilateral: pT2bN0R0 Gleason 3+4.</a:t>
            </a:r>
          </a:p>
          <a:p>
            <a:pPr marL="342900" indent="-342900" algn="l">
              <a:spcBef>
                <a:spcPct val="20000"/>
              </a:spcBef>
              <a:buFont typeface="Arial" pitchFamily="34" charset="0"/>
              <a:buChar char="•"/>
            </a:pPr>
            <a:r>
              <a:rPr lang="es-ES" sz="2200" dirty="0">
                <a:solidFill>
                  <a:srgbClr val="000000"/>
                </a:solidFill>
                <a:latin typeface="+mn-lt"/>
              </a:rPr>
              <a:t>Antecedentes personales: hipercolesterolemia, HTA y amigdalectomía. No alergias a fármacos.</a:t>
            </a:r>
            <a:endParaRPr lang="es-ES" sz="2200" dirty="0">
              <a:solidFill>
                <a:srgbClr val="000000"/>
              </a:solidFill>
              <a:latin typeface="+mn-lt"/>
              <a:cs typeface="Arial" pitchFamily="34" charset="0"/>
            </a:endParaRPr>
          </a:p>
          <a:p>
            <a:pPr marL="342900" indent="-342900" algn="l">
              <a:spcBef>
                <a:spcPct val="20000"/>
              </a:spcBef>
              <a:buFont typeface="Arial" pitchFamily="34" charset="0"/>
              <a:buChar char="•"/>
            </a:pPr>
            <a:r>
              <a:rPr lang="es-ES" sz="2200" dirty="0">
                <a:solidFill>
                  <a:srgbClr val="000000"/>
                </a:solidFill>
                <a:latin typeface="+mn-lt"/>
                <a:cs typeface="Arial" pitchFamily="34" charset="0"/>
              </a:rPr>
              <a:t>Refiere disfunción eréctil leve e IUE que precisa de 5-6 compresas al día y una por la noche de seguridad, no IU ni sentado ni tumbado. </a:t>
            </a:r>
            <a:r>
              <a:rPr lang="es-ES" sz="2200" dirty="0">
                <a:solidFill>
                  <a:srgbClr val="000000"/>
                </a:solidFill>
                <a:latin typeface="+mn-lt"/>
              </a:rPr>
              <a:t>FMD: 2h; FMN: 1, no urgencia ni dificultad miccional.</a:t>
            </a:r>
            <a:endParaRPr lang="es-ES" sz="2200" dirty="0">
              <a:solidFill>
                <a:srgbClr val="000000"/>
              </a:solidFill>
              <a:latin typeface="+mn-lt"/>
              <a:cs typeface="Arial" pitchFamily="34" charset="0"/>
            </a:endParaRPr>
          </a:p>
          <a:p>
            <a:pPr algn="l">
              <a:spcBef>
                <a:spcPct val="20000"/>
              </a:spcBef>
            </a:pPr>
            <a:endParaRPr lang="es-ES" sz="2200" dirty="0">
              <a:solidFill>
                <a:srgbClr val="000000"/>
              </a:solidFill>
              <a:latin typeface="+mn-lt"/>
              <a:cs typeface="Arial" pitchFamily="34" charset="0"/>
            </a:endParaRPr>
          </a:p>
          <a:p>
            <a:pPr marL="1143000" lvl="2" indent="-228600" algn="l">
              <a:spcBef>
                <a:spcPct val="20000"/>
              </a:spcBef>
              <a:buFont typeface="Arial" pitchFamily="34" charset="0"/>
              <a:buChar char="•"/>
            </a:pPr>
            <a:endParaRPr lang="es-ES" sz="2200" dirty="0">
              <a:solidFill>
                <a:srgbClr val="000000"/>
              </a:solidFill>
              <a:latin typeface="+mn-lt"/>
              <a:cs typeface="Arial" pitchFamily="34" charset="0"/>
            </a:endParaRPr>
          </a:p>
        </p:txBody>
      </p:sp>
      <p:pic>
        <p:nvPicPr>
          <p:cNvPr id="6" name="Imagen 5" descr="Un hombre hablando por celular&#10;&#10;El contenido generado por IA puede ser incorrecto.">
            <a:extLst>
              <a:ext uri="{FF2B5EF4-FFF2-40B4-BE49-F238E27FC236}">
                <a16:creationId xmlns:a16="http://schemas.microsoft.com/office/drawing/2014/main" id="{631C1E8D-575F-F5B4-7810-3113404F50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5384" y="1624531"/>
            <a:ext cx="5126763" cy="4669798"/>
          </a:xfrm>
          <a:prstGeom prst="rect">
            <a:avLst/>
          </a:prstGeom>
        </p:spPr>
      </p:pic>
    </p:spTree>
    <p:extLst>
      <p:ext uri="{BB962C8B-B14F-4D97-AF65-F5344CB8AC3E}">
        <p14:creationId xmlns:p14="http://schemas.microsoft.com/office/powerpoint/2010/main" val="16202758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CASO CLÍNICO</a:t>
            </a:r>
          </a:p>
        </p:txBody>
      </p:sp>
      <p:sp>
        <p:nvSpPr>
          <p:cNvPr id="3" name="Rectangle 3">
            <a:extLst>
              <a:ext uri="{FF2B5EF4-FFF2-40B4-BE49-F238E27FC236}">
                <a16:creationId xmlns:a16="http://schemas.microsoft.com/office/drawing/2014/main" id="{6D2ECFF4-F452-4C2C-59AC-427C1F63F30D}"/>
              </a:ext>
            </a:extLst>
          </p:cNvPr>
          <p:cNvSpPr txBox="1">
            <a:spLocks/>
          </p:cNvSpPr>
          <p:nvPr/>
        </p:nvSpPr>
        <p:spPr bwMode="auto">
          <a:xfrm>
            <a:off x="407368" y="2708920"/>
            <a:ext cx="10192940" cy="3240151"/>
          </a:xfrm>
          <a:prstGeom prst="rect">
            <a:avLst/>
          </a:prstGeom>
          <a:noFill/>
          <a:ln w="9525">
            <a:noFill/>
            <a:miter lim="800000"/>
            <a:headEnd/>
            <a:tailEnd/>
          </a:ln>
        </p:spPr>
        <p:txBody>
          <a:bodyPr/>
          <a:lstStyle/>
          <a:p>
            <a:pPr marL="457200" indent="-457200" algn="l">
              <a:spcBef>
                <a:spcPct val="20000"/>
              </a:spcBef>
              <a:buFont typeface="+mj-lt"/>
              <a:buAutoNum type="arabicPeriod"/>
            </a:pPr>
            <a:r>
              <a:rPr lang="es-ES" sz="2400" dirty="0">
                <a:solidFill>
                  <a:srgbClr val="000000"/>
                </a:solidFill>
                <a:latin typeface="+mn-lt"/>
                <a:cs typeface="Arial" pitchFamily="34" charset="0"/>
              </a:rPr>
              <a:t>Decirle que es algo normal y que se resolverá con el tiempo: Observación.</a:t>
            </a:r>
          </a:p>
          <a:p>
            <a:pPr marL="457200" indent="-457200" algn="l">
              <a:spcBef>
                <a:spcPct val="20000"/>
              </a:spcBef>
              <a:buFont typeface="+mj-lt"/>
              <a:buAutoNum type="arabicPeriod"/>
            </a:pPr>
            <a:endParaRPr lang="es-ES" sz="2400" dirty="0">
              <a:solidFill>
                <a:srgbClr val="000000"/>
              </a:solidFill>
              <a:latin typeface="+mn-lt"/>
            </a:endParaRPr>
          </a:p>
          <a:p>
            <a:pPr marL="457200" indent="-457200" algn="l">
              <a:spcBef>
                <a:spcPct val="20000"/>
              </a:spcBef>
              <a:buFont typeface="+mj-lt"/>
              <a:buAutoNum type="arabicPeriod"/>
            </a:pPr>
            <a:r>
              <a:rPr lang="es-ES" sz="2400" dirty="0">
                <a:solidFill>
                  <a:srgbClr val="000000"/>
                </a:solidFill>
                <a:latin typeface="+mn-lt"/>
              </a:rPr>
              <a:t>Iniciar el estudio diagnóstico.</a:t>
            </a:r>
          </a:p>
          <a:p>
            <a:pPr marL="457200" indent="-457200" algn="l">
              <a:spcBef>
                <a:spcPct val="20000"/>
              </a:spcBef>
              <a:buFont typeface="+mj-lt"/>
              <a:buAutoNum type="arabicPeriod"/>
            </a:pPr>
            <a:endParaRPr lang="es-ES" sz="2400" dirty="0">
              <a:solidFill>
                <a:srgbClr val="000000"/>
              </a:solidFill>
              <a:latin typeface="+mn-lt"/>
              <a:cs typeface="Arial" pitchFamily="34" charset="0"/>
            </a:endParaRPr>
          </a:p>
          <a:p>
            <a:pPr marL="457200" indent="-457200" algn="l">
              <a:spcBef>
                <a:spcPct val="20000"/>
              </a:spcBef>
              <a:buFont typeface="+mj-lt"/>
              <a:buAutoNum type="arabicPeriod"/>
            </a:pPr>
            <a:r>
              <a:rPr lang="es-ES" sz="2400" dirty="0">
                <a:solidFill>
                  <a:srgbClr val="000000"/>
                </a:solidFill>
                <a:latin typeface="+mn-lt"/>
                <a:cs typeface="Arial" pitchFamily="34" charset="0"/>
              </a:rPr>
              <a:t>Iniciar tr</a:t>
            </a:r>
            <a:r>
              <a:rPr lang="es-ES" sz="2400" dirty="0">
                <a:solidFill>
                  <a:srgbClr val="000000"/>
                </a:solidFill>
                <a:latin typeface="+mn-lt"/>
              </a:rPr>
              <a:t>atamiento mediante rehabilitación, </a:t>
            </a:r>
            <a:r>
              <a:rPr lang="es-ES" sz="2400" dirty="0" err="1">
                <a:solidFill>
                  <a:srgbClr val="000000"/>
                </a:solidFill>
                <a:latin typeface="+mn-lt"/>
              </a:rPr>
              <a:t>biofeedback</a:t>
            </a:r>
            <a:r>
              <a:rPr lang="es-ES" sz="2400" dirty="0">
                <a:solidFill>
                  <a:srgbClr val="000000"/>
                </a:solidFill>
                <a:latin typeface="+mn-lt"/>
              </a:rPr>
              <a:t>, etc.</a:t>
            </a:r>
          </a:p>
          <a:p>
            <a:pPr marL="457200" indent="-457200" algn="l">
              <a:spcBef>
                <a:spcPct val="20000"/>
              </a:spcBef>
              <a:buFont typeface="+mj-lt"/>
              <a:buAutoNum type="arabicPeriod"/>
            </a:pPr>
            <a:endParaRPr lang="es-ES" sz="2400" dirty="0">
              <a:solidFill>
                <a:srgbClr val="000000"/>
              </a:solidFill>
              <a:latin typeface="+mn-lt"/>
              <a:cs typeface="Arial" pitchFamily="34" charset="0"/>
            </a:endParaRPr>
          </a:p>
          <a:p>
            <a:pPr marL="457200" indent="-457200" algn="l">
              <a:spcBef>
                <a:spcPct val="20000"/>
              </a:spcBef>
              <a:buFont typeface="+mj-lt"/>
              <a:buAutoNum type="arabicPeriod"/>
            </a:pPr>
            <a:r>
              <a:rPr lang="es-ES" sz="2400" dirty="0">
                <a:solidFill>
                  <a:srgbClr val="000000"/>
                </a:solidFill>
                <a:latin typeface="+mn-lt"/>
                <a:cs typeface="Arial" pitchFamily="34" charset="0"/>
              </a:rPr>
              <a:t>No hacerle ni caso y citarle en 3-6 meses con nuevo PSA</a:t>
            </a:r>
          </a:p>
          <a:p>
            <a:pPr algn="l">
              <a:spcBef>
                <a:spcPct val="20000"/>
              </a:spcBef>
            </a:pPr>
            <a:endParaRPr lang="es-ES" sz="2400" dirty="0">
              <a:solidFill>
                <a:srgbClr val="000000"/>
              </a:solidFill>
              <a:latin typeface="+mn-lt"/>
              <a:cs typeface="Arial" pitchFamily="34" charset="0"/>
            </a:endParaRPr>
          </a:p>
          <a:p>
            <a:pPr marL="1143000" lvl="2" indent="-228600" algn="l">
              <a:spcBef>
                <a:spcPct val="20000"/>
              </a:spcBef>
              <a:buFont typeface="Arial" pitchFamily="34" charset="0"/>
              <a:buChar char="•"/>
            </a:pPr>
            <a:endParaRPr lang="es-ES" sz="2400" dirty="0">
              <a:solidFill>
                <a:srgbClr val="000000"/>
              </a:solidFill>
              <a:latin typeface="+mn-lt"/>
              <a:cs typeface="Arial" pitchFamily="34" charset="0"/>
            </a:endParaRPr>
          </a:p>
        </p:txBody>
      </p:sp>
      <p:sp>
        <p:nvSpPr>
          <p:cNvPr id="6" name="CuadroTexto 5">
            <a:extLst>
              <a:ext uri="{FF2B5EF4-FFF2-40B4-BE49-F238E27FC236}">
                <a16:creationId xmlns:a16="http://schemas.microsoft.com/office/drawing/2014/main" id="{ADD9470A-B8EB-C0B1-5EC3-3A4994F5931B}"/>
              </a:ext>
            </a:extLst>
          </p:cNvPr>
          <p:cNvSpPr txBox="1"/>
          <p:nvPr/>
        </p:nvSpPr>
        <p:spPr>
          <a:xfrm>
            <a:off x="3169686" y="1340768"/>
            <a:ext cx="3589444" cy="830997"/>
          </a:xfrm>
          <a:prstGeom prst="rect">
            <a:avLst/>
          </a:prstGeom>
          <a:noFill/>
        </p:spPr>
        <p:txBody>
          <a:bodyPr wrap="none" rtlCol="0">
            <a:spAutoFit/>
          </a:bodyPr>
          <a:lstStyle/>
          <a:p>
            <a:r>
              <a:rPr lang="es-ES" sz="4800" dirty="0">
                <a:solidFill>
                  <a:schemeClr val="bg2">
                    <a:lumMod val="10000"/>
                  </a:schemeClr>
                </a:solidFill>
                <a:latin typeface="+mn-lt"/>
              </a:rPr>
              <a:t>¿Qué haríais?</a:t>
            </a:r>
          </a:p>
        </p:txBody>
      </p:sp>
      <p:sp>
        <p:nvSpPr>
          <p:cNvPr id="5" name="Elipse 4">
            <a:extLst>
              <a:ext uri="{FF2B5EF4-FFF2-40B4-BE49-F238E27FC236}">
                <a16:creationId xmlns:a16="http://schemas.microsoft.com/office/drawing/2014/main" id="{95212010-5E8F-8163-6FCF-BA2EB9CDE88C}"/>
              </a:ext>
            </a:extLst>
          </p:cNvPr>
          <p:cNvSpPr/>
          <p:nvPr/>
        </p:nvSpPr>
        <p:spPr>
          <a:xfrm>
            <a:off x="119336" y="4328995"/>
            <a:ext cx="8904312" cy="86409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789684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TRATAMIENTO</a:t>
            </a:r>
          </a:p>
        </p:txBody>
      </p:sp>
      <p:sp>
        <p:nvSpPr>
          <p:cNvPr id="3" name="9 CuadroTexto">
            <a:extLst>
              <a:ext uri="{FF2B5EF4-FFF2-40B4-BE49-F238E27FC236}">
                <a16:creationId xmlns:a16="http://schemas.microsoft.com/office/drawing/2014/main" id="{6067BE4F-D8A8-8853-1CA0-6C141D9F943E}"/>
              </a:ext>
            </a:extLst>
          </p:cNvPr>
          <p:cNvSpPr txBox="1">
            <a:spLocks noChangeArrowheads="1"/>
          </p:cNvSpPr>
          <p:nvPr/>
        </p:nvSpPr>
        <p:spPr bwMode="auto">
          <a:xfrm>
            <a:off x="7543800" y="6400800"/>
            <a:ext cx="1504950" cy="36988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endParaRPr lang="es-ES">
              <a:solidFill>
                <a:schemeClr val="bg2">
                  <a:lumMod val="10000"/>
                </a:schemeClr>
              </a:solidFill>
            </a:endParaRPr>
          </a:p>
        </p:txBody>
      </p:sp>
      <p:sp>
        <p:nvSpPr>
          <p:cNvPr id="6" name="9 CuadroTexto">
            <a:extLst>
              <a:ext uri="{FF2B5EF4-FFF2-40B4-BE49-F238E27FC236}">
                <a16:creationId xmlns:a16="http://schemas.microsoft.com/office/drawing/2014/main" id="{0609CCE5-27F5-71D2-8260-7C398AADBE2B}"/>
              </a:ext>
            </a:extLst>
          </p:cNvPr>
          <p:cNvSpPr txBox="1">
            <a:spLocks noChangeArrowheads="1"/>
          </p:cNvSpPr>
          <p:nvPr/>
        </p:nvSpPr>
        <p:spPr bwMode="auto">
          <a:xfrm>
            <a:off x="7543800" y="6400800"/>
            <a:ext cx="1504950" cy="36988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endParaRPr lang="es-ES">
              <a:solidFill>
                <a:schemeClr val="bg2">
                  <a:lumMod val="10000"/>
                </a:schemeClr>
              </a:solidFill>
            </a:endParaRPr>
          </a:p>
        </p:txBody>
      </p:sp>
      <p:pic>
        <p:nvPicPr>
          <p:cNvPr id="8" name="Imagen 7" descr="Quino tratamiento.png">
            <a:extLst>
              <a:ext uri="{FF2B5EF4-FFF2-40B4-BE49-F238E27FC236}">
                <a16:creationId xmlns:a16="http://schemas.microsoft.com/office/drawing/2014/main" id="{3ADC7653-2756-AFDD-D797-F9F314BE87B9}"/>
              </a:ext>
            </a:extLst>
          </p:cNvPr>
          <p:cNvPicPr>
            <a:picLocks noChangeAspect="1"/>
          </p:cNvPicPr>
          <p:nvPr/>
        </p:nvPicPr>
        <p:blipFill rotWithShape="1">
          <a:blip r:embed="rId3">
            <a:extLst>
              <a:ext uri="{28A0092B-C50C-407E-A947-70E740481C1C}">
                <a14:useLocalDpi xmlns:a14="http://schemas.microsoft.com/office/drawing/2010/main" val="0"/>
              </a:ext>
            </a:extLst>
          </a:blip>
          <a:srcRect r="1379"/>
          <a:stretch/>
        </p:blipFill>
        <p:spPr>
          <a:xfrm>
            <a:off x="6350774" y="1041082"/>
            <a:ext cx="4540250" cy="5776403"/>
          </a:xfrm>
          <a:prstGeom prst="rect">
            <a:avLst/>
          </a:prstGeom>
        </p:spPr>
      </p:pic>
      <p:graphicFrame>
        <p:nvGraphicFramePr>
          <p:cNvPr id="9" name="Text Box 29">
            <a:extLst>
              <a:ext uri="{FF2B5EF4-FFF2-40B4-BE49-F238E27FC236}">
                <a16:creationId xmlns:a16="http://schemas.microsoft.com/office/drawing/2014/main" id="{6D8801D1-9B84-CD2E-13A2-6C7A36AE17BA}"/>
              </a:ext>
            </a:extLst>
          </p:cNvPr>
          <p:cNvGraphicFramePr/>
          <p:nvPr/>
        </p:nvGraphicFramePr>
        <p:xfrm>
          <a:off x="551384" y="2121818"/>
          <a:ext cx="4752975" cy="35394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889124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55B0AD-0D75-A65F-F243-BA6473B2B40E}"/>
            </a:ext>
          </a:extLst>
        </p:cNvPr>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6A075AE3-A90C-124B-87DD-8C259658C5AF}"/>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2FD431-E2D1-EABE-2C3D-0E6DF02F0F2E}"/>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GUÍAS ASOCIACIONES CIENTÍFICAS</a:t>
            </a:r>
          </a:p>
        </p:txBody>
      </p:sp>
      <p:pic>
        <p:nvPicPr>
          <p:cNvPr id="3" name="Imagen 2" descr="Logotipo AEU.png">
            <a:extLst>
              <a:ext uri="{FF2B5EF4-FFF2-40B4-BE49-F238E27FC236}">
                <a16:creationId xmlns:a16="http://schemas.microsoft.com/office/drawing/2014/main" id="{4F38527B-D298-9F51-993F-2459A09299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866" y="1297745"/>
            <a:ext cx="2607214" cy="1651236"/>
          </a:xfrm>
          <a:prstGeom prst="rect">
            <a:avLst/>
          </a:prstGeom>
        </p:spPr>
      </p:pic>
      <p:pic>
        <p:nvPicPr>
          <p:cNvPr id="6" name="Imagen 5" descr="Logo SINUG.png">
            <a:extLst>
              <a:ext uri="{FF2B5EF4-FFF2-40B4-BE49-F238E27FC236}">
                <a16:creationId xmlns:a16="http://schemas.microsoft.com/office/drawing/2014/main" id="{2F513BC1-4D5D-8734-C056-DE10934112BC}"/>
              </a:ext>
            </a:extLst>
          </p:cNvPr>
          <p:cNvPicPr>
            <a:picLocks noChangeAspect="1"/>
          </p:cNvPicPr>
          <p:nvPr/>
        </p:nvPicPr>
        <p:blipFill rotWithShape="1">
          <a:blip r:embed="rId4">
            <a:extLst>
              <a:ext uri="{28A0092B-C50C-407E-A947-70E740481C1C}">
                <a14:useLocalDpi xmlns:a14="http://schemas.microsoft.com/office/drawing/2010/main" val="0"/>
              </a:ext>
            </a:extLst>
          </a:blip>
          <a:srcRect r="81832"/>
          <a:stretch/>
        </p:blipFill>
        <p:spPr>
          <a:xfrm>
            <a:off x="3880951" y="4196363"/>
            <a:ext cx="2215049" cy="2066925"/>
          </a:xfrm>
          <a:prstGeom prst="rect">
            <a:avLst/>
          </a:prstGeom>
        </p:spPr>
      </p:pic>
      <p:pic>
        <p:nvPicPr>
          <p:cNvPr id="7" name="Imagen 6">
            <a:extLst>
              <a:ext uri="{FF2B5EF4-FFF2-40B4-BE49-F238E27FC236}">
                <a16:creationId xmlns:a16="http://schemas.microsoft.com/office/drawing/2014/main" id="{28DFEF32-B587-9F13-1177-B18CE10A1A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38872" y="1373303"/>
            <a:ext cx="3202901" cy="1430132"/>
          </a:xfrm>
          <a:prstGeom prst="rect">
            <a:avLst/>
          </a:prstGeom>
        </p:spPr>
      </p:pic>
      <p:pic>
        <p:nvPicPr>
          <p:cNvPr id="8" name="Imagen 7">
            <a:extLst>
              <a:ext uri="{FF2B5EF4-FFF2-40B4-BE49-F238E27FC236}">
                <a16:creationId xmlns:a16="http://schemas.microsoft.com/office/drawing/2014/main" id="{0CD044CF-D81F-9726-EE22-B3634CBE3DD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07980" y="1370809"/>
            <a:ext cx="3762011" cy="1432626"/>
          </a:xfrm>
          <a:prstGeom prst="rect">
            <a:avLst/>
          </a:prstGeom>
        </p:spPr>
      </p:pic>
      <p:pic>
        <p:nvPicPr>
          <p:cNvPr id="9" name="Imagen 8">
            <a:extLst>
              <a:ext uri="{FF2B5EF4-FFF2-40B4-BE49-F238E27FC236}">
                <a16:creationId xmlns:a16="http://schemas.microsoft.com/office/drawing/2014/main" id="{D27F2359-A4F5-3771-0D97-72C9FC566A9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12870" y="4293438"/>
            <a:ext cx="1763486" cy="1763486"/>
          </a:xfrm>
          <a:prstGeom prst="rect">
            <a:avLst/>
          </a:prstGeom>
        </p:spPr>
      </p:pic>
      <p:pic>
        <p:nvPicPr>
          <p:cNvPr id="10" name="Imagen 9">
            <a:extLst>
              <a:ext uri="{FF2B5EF4-FFF2-40B4-BE49-F238E27FC236}">
                <a16:creationId xmlns:a16="http://schemas.microsoft.com/office/drawing/2014/main" id="{2B2164E1-D47E-24F0-EF78-FEDD5F4ECE7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8866" y="4426574"/>
            <a:ext cx="2940957" cy="1497214"/>
          </a:xfrm>
          <a:prstGeom prst="rect">
            <a:avLst/>
          </a:prstGeom>
        </p:spPr>
      </p:pic>
      <p:pic>
        <p:nvPicPr>
          <p:cNvPr id="11" name="Imagen 10" descr="Logo NICE-NHS.jpg">
            <a:extLst>
              <a:ext uri="{FF2B5EF4-FFF2-40B4-BE49-F238E27FC236}">
                <a16:creationId xmlns:a16="http://schemas.microsoft.com/office/drawing/2014/main" id="{F7A616C1-BAB3-E139-A4EC-D9F963C4445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01520" y="4559896"/>
            <a:ext cx="2384630" cy="1339858"/>
          </a:xfrm>
          <a:prstGeom prst="rect">
            <a:avLst/>
          </a:prstGeom>
        </p:spPr>
      </p:pic>
    </p:spTree>
    <p:extLst>
      <p:ext uri="{BB962C8B-B14F-4D97-AF65-F5344CB8AC3E}">
        <p14:creationId xmlns:p14="http://schemas.microsoft.com/office/powerpoint/2010/main" val="7848030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ector recto 6">
            <a:extLst>
              <a:ext uri="{FF2B5EF4-FFF2-40B4-BE49-F238E27FC236}">
                <a16:creationId xmlns:a16="http://schemas.microsoft.com/office/drawing/2014/main" id="{4A9ECE51-A678-391C-DEC5-59A6C8BD921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8" name="Título 1">
            <a:extLst>
              <a:ext uri="{FF2B5EF4-FFF2-40B4-BE49-F238E27FC236}">
                <a16:creationId xmlns:a16="http://schemas.microsoft.com/office/drawing/2014/main" id="{EED3DE20-F8BE-0036-E31A-C6A2AF283F05}"/>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ÍNDICE</a:t>
            </a:r>
          </a:p>
        </p:txBody>
      </p:sp>
      <p:sp>
        <p:nvSpPr>
          <p:cNvPr id="9" name="CuadroTexto 8">
            <a:extLst>
              <a:ext uri="{FF2B5EF4-FFF2-40B4-BE49-F238E27FC236}">
                <a16:creationId xmlns:a16="http://schemas.microsoft.com/office/drawing/2014/main" id="{643CFEA8-9AD5-08DE-B705-29C320C0AE2A}"/>
              </a:ext>
            </a:extLst>
          </p:cNvPr>
          <p:cNvSpPr txBox="1"/>
          <p:nvPr/>
        </p:nvSpPr>
        <p:spPr>
          <a:xfrm>
            <a:off x="767408" y="2276872"/>
            <a:ext cx="5254647" cy="2893100"/>
          </a:xfrm>
          <a:prstGeom prst="rect">
            <a:avLst/>
          </a:prstGeom>
          <a:noFill/>
        </p:spPr>
        <p:txBody>
          <a:bodyPr wrap="square" rtlCol="0">
            <a:spAutoFit/>
          </a:bodyPr>
          <a:lstStyle/>
          <a:p>
            <a:pPr marL="514350" indent="-514350">
              <a:buSzPct val="100000"/>
              <a:buAutoNum type="arabicPeriod"/>
              <a:defRPr sz="2000">
                <a:latin typeface="Avenir Next"/>
                <a:ea typeface="Avenir Next"/>
                <a:cs typeface="Avenir Next"/>
                <a:sym typeface="Avenir Next"/>
              </a:defRPr>
            </a:pPr>
            <a:r>
              <a:rPr lang="es-ES" sz="2600" dirty="0">
                <a:solidFill>
                  <a:schemeClr val="bg2">
                    <a:lumMod val="10000"/>
                  </a:schemeClr>
                </a:solidFill>
                <a:latin typeface="+mn-lt"/>
                <a:ea typeface="Avenir Next"/>
                <a:cs typeface="Avenir Next"/>
                <a:sym typeface="Avenir Next"/>
              </a:rPr>
              <a:t>Introducción </a:t>
            </a:r>
          </a:p>
          <a:p>
            <a:pPr marL="514350" indent="-514350">
              <a:buSzPct val="100000"/>
              <a:buAutoNum type="arabicPeriod"/>
              <a:defRPr sz="2000">
                <a:latin typeface="Avenir Next"/>
                <a:ea typeface="Avenir Next"/>
                <a:cs typeface="Avenir Next"/>
                <a:sym typeface="Avenir Next"/>
              </a:defRPr>
            </a:pPr>
            <a:endParaRPr lang="es-ES" sz="2600" dirty="0">
              <a:solidFill>
                <a:schemeClr val="bg2">
                  <a:lumMod val="10000"/>
                </a:schemeClr>
              </a:solidFill>
              <a:latin typeface="+mn-lt"/>
              <a:ea typeface="Avenir Next"/>
              <a:cs typeface="Avenir Next"/>
              <a:sym typeface="Avenir Next"/>
            </a:endParaRPr>
          </a:p>
          <a:p>
            <a:pPr marL="514350" indent="-514350">
              <a:buSzPct val="100000"/>
              <a:buAutoNum type="arabicPeriod"/>
              <a:defRPr sz="2000">
                <a:latin typeface="Avenir Next"/>
                <a:ea typeface="Avenir Next"/>
                <a:cs typeface="Avenir Next"/>
                <a:sym typeface="Avenir Next"/>
              </a:defRPr>
            </a:pPr>
            <a:r>
              <a:rPr lang="es-ES" sz="2600" dirty="0">
                <a:solidFill>
                  <a:schemeClr val="bg2">
                    <a:lumMod val="10000"/>
                  </a:schemeClr>
                </a:solidFill>
                <a:latin typeface="+mn-lt"/>
                <a:ea typeface="Avenir Next"/>
                <a:cs typeface="Avenir Next"/>
                <a:sym typeface="Avenir Next"/>
              </a:rPr>
              <a:t>Definición y conceptos</a:t>
            </a:r>
          </a:p>
          <a:p>
            <a:pPr marL="514350" indent="-514350">
              <a:buSzPct val="100000"/>
              <a:buAutoNum type="arabicPeriod"/>
              <a:defRPr sz="2000">
                <a:latin typeface="Avenir Next"/>
                <a:ea typeface="Avenir Next"/>
                <a:cs typeface="Avenir Next"/>
                <a:sym typeface="Avenir Next"/>
              </a:defRPr>
            </a:pPr>
            <a:endParaRPr lang="es-ES" sz="2600" dirty="0">
              <a:solidFill>
                <a:schemeClr val="bg2">
                  <a:lumMod val="10000"/>
                </a:schemeClr>
              </a:solidFill>
              <a:latin typeface="+mn-lt"/>
              <a:ea typeface="Avenir Next"/>
              <a:cs typeface="Avenir Next"/>
              <a:sym typeface="Avenir Next"/>
            </a:endParaRPr>
          </a:p>
          <a:p>
            <a:pPr marL="514350" indent="-514350">
              <a:buSzPct val="100000"/>
              <a:buAutoNum type="arabicPeriod"/>
              <a:defRPr sz="2000">
                <a:latin typeface="Avenir Next"/>
                <a:ea typeface="Avenir Next"/>
                <a:cs typeface="Avenir Next"/>
                <a:sym typeface="Avenir Next"/>
              </a:defRPr>
            </a:pPr>
            <a:r>
              <a:rPr lang="es-ES" sz="2600" dirty="0">
                <a:solidFill>
                  <a:schemeClr val="bg2">
                    <a:lumMod val="10000"/>
                  </a:schemeClr>
                </a:solidFill>
                <a:latin typeface="+mn-lt"/>
                <a:ea typeface="Avenir Next"/>
                <a:cs typeface="Avenir Next"/>
                <a:sym typeface="Avenir Next"/>
              </a:rPr>
              <a:t>Epidemiología</a:t>
            </a:r>
          </a:p>
          <a:p>
            <a:pPr marL="514350" indent="-514350">
              <a:buSzPct val="100000"/>
              <a:buAutoNum type="arabicPeriod"/>
              <a:defRPr sz="2000">
                <a:latin typeface="Avenir Next"/>
                <a:ea typeface="Avenir Next"/>
                <a:cs typeface="Avenir Next"/>
                <a:sym typeface="Avenir Next"/>
              </a:defRPr>
            </a:pPr>
            <a:endParaRPr lang="es-ES" sz="2600" dirty="0">
              <a:solidFill>
                <a:schemeClr val="bg2">
                  <a:lumMod val="10000"/>
                </a:schemeClr>
              </a:solidFill>
              <a:latin typeface="+mn-lt"/>
              <a:ea typeface="Avenir Next"/>
              <a:cs typeface="Avenir Next"/>
              <a:sym typeface="Avenir Next"/>
            </a:endParaRPr>
          </a:p>
          <a:p>
            <a:pPr marL="514350" indent="-514350">
              <a:buSzPct val="100000"/>
              <a:buAutoNum type="arabicPeriod"/>
              <a:defRPr sz="2000">
                <a:latin typeface="Avenir Next"/>
                <a:ea typeface="Avenir Next"/>
                <a:cs typeface="Avenir Next"/>
                <a:sym typeface="Avenir Next"/>
              </a:defRPr>
            </a:pPr>
            <a:r>
              <a:rPr lang="es-ES" sz="2600" dirty="0">
                <a:solidFill>
                  <a:schemeClr val="bg2">
                    <a:lumMod val="10000"/>
                  </a:schemeClr>
                </a:solidFill>
                <a:latin typeface="+mn-lt"/>
                <a:ea typeface="Avenir Next"/>
                <a:cs typeface="Avenir Next"/>
                <a:sym typeface="Avenir Next"/>
              </a:rPr>
              <a:t>Caso clínico desarrollo</a:t>
            </a:r>
          </a:p>
        </p:txBody>
      </p:sp>
      <p:pic>
        <p:nvPicPr>
          <p:cNvPr id="14" name="Imagen 13" descr="Imagen que contiene dibujo, animal&#10;&#10;Descripción generada automáticamente">
            <a:extLst>
              <a:ext uri="{FF2B5EF4-FFF2-40B4-BE49-F238E27FC236}">
                <a16:creationId xmlns:a16="http://schemas.microsoft.com/office/drawing/2014/main" id="{BD569650-D6C0-7020-267D-41D78E0475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6040" y="1196752"/>
            <a:ext cx="3301807" cy="5313988"/>
          </a:xfrm>
          <a:prstGeom prst="rect">
            <a:avLst/>
          </a:prstGeom>
        </p:spPr>
      </p:pic>
    </p:spTree>
    <p:extLst>
      <p:ext uri="{BB962C8B-B14F-4D97-AF65-F5344CB8AC3E}">
        <p14:creationId xmlns:p14="http://schemas.microsoft.com/office/powerpoint/2010/main" val="42432722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TRATAMIENTO</a:t>
            </a:r>
          </a:p>
        </p:txBody>
      </p:sp>
      <p:pic>
        <p:nvPicPr>
          <p:cNvPr id="5" name="Imagen 4">
            <a:extLst>
              <a:ext uri="{FF2B5EF4-FFF2-40B4-BE49-F238E27FC236}">
                <a16:creationId xmlns:a16="http://schemas.microsoft.com/office/drawing/2014/main" id="{9155648C-2DA1-EC11-430C-623E2FC26F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1760" y="1197152"/>
            <a:ext cx="6283014" cy="5173167"/>
          </a:xfrm>
          <a:prstGeom prst="rect">
            <a:avLst/>
          </a:prstGeom>
          <a:effectLst>
            <a:outerShdw blurRad="292100" dist="139700" dir="2700000" algn="ctr" rotWithShape="0">
              <a:schemeClr val="tx1">
                <a:alpha val="65000"/>
              </a:schemeClr>
            </a:outerShdw>
          </a:effectLst>
        </p:spPr>
      </p:pic>
    </p:spTree>
    <p:extLst>
      <p:ext uri="{BB962C8B-B14F-4D97-AF65-F5344CB8AC3E}">
        <p14:creationId xmlns:p14="http://schemas.microsoft.com/office/powerpoint/2010/main" val="13081506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9 CuadroTexto">
            <a:extLst>
              <a:ext uri="{FF2B5EF4-FFF2-40B4-BE49-F238E27FC236}">
                <a16:creationId xmlns:a16="http://schemas.microsoft.com/office/drawing/2014/main" id="{6067BE4F-D8A8-8853-1CA0-6C141D9F943E}"/>
              </a:ext>
            </a:extLst>
          </p:cNvPr>
          <p:cNvSpPr txBox="1">
            <a:spLocks noChangeArrowheads="1"/>
          </p:cNvSpPr>
          <p:nvPr/>
        </p:nvSpPr>
        <p:spPr bwMode="auto">
          <a:xfrm>
            <a:off x="7543800" y="6400800"/>
            <a:ext cx="1504950" cy="36988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endParaRPr lang="es-ES">
              <a:solidFill>
                <a:schemeClr val="bg2">
                  <a:lumMod val="10000"/>
                </a:schemeClr>
              </a:solidFill>
            </a:endParaRPr>
          </a:p>
        </p:txBody>
      </p:sp>
      <p:sp>
        <p:nvSpPr>
          <p:cNvPr id="6" name="9 CuadroTexto">
            <a:extLst>
              <a:ext uri="{FF2B5EF4-FFF2-40B4-BE49-F238E27FC236}">
                <a16:creationId xmlns:a16="http://schemas.microsoft.com/office/drawing/2014/main" id="{0609CCE5-27F5-71D2-8260-7C398AADBE2B}"/>
              </a:ext>
            </a:extLst>
          </p:cNvPr>
          <p:cNvSpPr txBox="1">
            <a:spLocks noChangeArrowheads="1"/>
          </p:cNvSpPr>
          <p:nvPr/>
        </p:nvSpPr>
        <p:spPr bwMode="auto">
          <a:xfrm>
            <a:off x="7543800" y="6400800"/>
            <a:ext cx="1504950" cy="36988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endParaRPr lang="es-ES">
              <a:solidFill>
                <a:schemeClr val="bg2">
                  <a:lumMod val="10000"/>
                </a:schemeClr>
              </a:solidFill>
            </a:endParaRPr>
          </a:p>
        </p:txBody>
      </p:sp>
      <p:sp>
        <p:nvSpPr>
          <p:cNvPr id="5" name="CuadroTexto 4">
            <a:extLst>
              <a:ext uri="{FF2B5EF4-FFF2-40B4-BE49-F238E27FC236}">
                <a16:creationId xmlns:a16="http://schemas.microsoft.com/office/drawing/2014/main" id="{E8E60486-3513-0D11-1DFD-7BB1EA195E59}"/>
              </a:ext>
            </a:extLst>
          </p:cNvPr>
          <p:cNvSpPr txBox="1"/>
          <p:nvPr/>
        </p:nvSpPr>
        <p:spPr>
          <a:xfrm>
            <a:off x="0" y="0"/>
            <a:ext cx="12192000" cy="6858000"/>
          </a:xfrm>
          <a:prstGeom prst="rect">
            <a:avLst/>
          </a:prstGeom>
          <a:solidFill>
            <a:schemeClr val="bg1"/>
          </a:solidFill>
        </p:spPr>
        <p:txBody>
          <a:bodyPr wrap="square" rtlCol="0">
            <a:spAutoFit/>
          </a:bodyPr>
          <a:lstStyle/>
          <a:p>
            <a:endParaRPr lang="es-ES" dirty="0"/>
          </a:p>
        </p:txBody>
      </p:sp>
      <p:pic>
        <p:nvPicPr>
          <p:cNvPr id="4" name="Imagen 3" descr="Escala de tiempo&#10;&#10;Descripción generada automáticamente">
            <a:extLst>
              <a:ext uri="{FF2B5EF4-FFF2-40B4-BE49-F238E27FC236}">
                <a16:creationId xmlns:a16="http://schemas.microsoft.com/office/drawing/2014/main" id="{CB31E307-C98F-E71E-FDBD-10986A73EA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3065" y="262015"/>
            <a:ext cx="5162876" cy="6570933"/>
          </a:xfrm>
          <a:prstGeom prst="rect">
            <a:avLst/>
          </a:prstGeom>
        </p:spPr>
      </p:pic>
      <p:pic>
        <p:nvPicPr>
          <p:cNvPr id="8" name="Imagen 7" descr="Texto, Carta&#10;&#10;El contenido generado por IA puede ser incorrecto.">
            <a:extLst>
              <a:ext uri="{FF2B5EF4-FFF2-40B4-BE49-F238E27FC236}">
                <a16:creationId xmlns:a16="http://schemas.microsoft.com/office/drawing/2014/main" id="{BD470D56-664C-7D7B-BF88-6C4E983F96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6059" y="443552"/>
            <a:ext cx="4433833" cy="5970896"/>
          </a:xfrm>
          <a:prstGeom prst="rect">
            <a:avLst/>
          </a:prstGeom>
          <a:effectLst>
            <a:outerShdw blurRad="292100" dist="139700" dir="2700000" algn="ctr" rotWithShape="0">
              <a:schemeClr val="tx1">
                <a:alpha val="65000"/>
              </a:schemeClr>
            </a:outerShdw>
          </a:effectLst>
        </p:spPr>
      </p:pic>
    </p:spTree>
    <p:extLst>
      <p:ext uri="{BB962C8B-B14F-4D97-AF65-F5344CB8AC3E}">
        <p14:creationId xmlns:p14="http://schemas.microsoft.com/office/powerpoint/2010/main" val="26535988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TRATAMIENTO CONSERVADOR</a:t>
            </a:r>
          </a:p>
        </p:txBody>
      </p:sp>
      <p:sp>
        <p:nvSpPr>
          <p:cNvPr id="3" name="9 CuadroTexto">
            <a:extLst>
              <a:ext uri="{FF2B5EF4-FFF2-40B4-BE49-F238E27FC236}">
                <a16:creationId xmlns:a16="http://schemas.microsoft.com/office/drawing/2014/main" id="{6067BE4F-D8A8-8853-1CA0-6C141D9F943E}"/>
              </a:ext>
            </a:extLst>
          </p:cNvPr>
          <p:cNvSpPr txBox="1">
            <a:spLocks noChangeArrowheads="1"/>
          </p:cNvSpPr>
          <p:nvPr/>
        </p:nvSpPr>
        <p:spPr bwMode="auto">
          <a:xfrm>
            <a:off x="7543800" y="6400800"/>
            <a:ext cx="1504950" cy="36988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endParaRPr lang="es-ES">
              <a:solidFill>
                <a:schemeClr val="bg2">
                  <a:lumMod val="10000"/>
                </a:schemeClr>
              </a:solidFill>
            </a:endParaRPr>
          </a:p>
        </p:txBody>
      </p:sp>
      <p:sp>
        <p:nvSpPr>
          <p:cNvPr id="6" name="9 CuadroTexto">
            <a:extLst>
              <a:ext uri="{FF2B5EF4-FFF2-40B4-BE49-F238E27FC236}">
                <a16:creationId xmlns:a16="http://schemas.microsoft.com/office/drawing/2014/main" id="{0609CCE5-27F5-71D2-8260-7C398AADBE2B}"/>
              </a:ext>
            </a:extLst>
          </p:cNvPr>
          <p:cNvSpPr txBox="1">
            <a:spLocks noChangeArrowheads="1"/>
          </p:cNvSpPr>
          <p:nvPr/>
        </p:nvSpPr>
        <p:spPr bwMode="auto">
          <a:xfrm>
            <a:off x="7543800" y="6400800"/>
            <a:ext cx="1504950" cy="36988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endParaRPr lang="es-ES">
              <a:solidFill>
                <a:schemeClr val="bg2">
                  <a:lumMod val="10000"/>
                </a:schemeClr>
              </a:solidFill>
            </a:endParaRPr>
          </a:p>
        </p:txBody>
      </p:sp>
      <p:sp>
        <p:nvSpPr>
          <p:cNvPr id="5" name="Text Box 29">
            <a:extLst>
              <a:ext uri="{FF2B5EF4-FFF2-40B4-BE49-F238E27FC236}">
                <a16:creationId xmlns:a16="http://schemas.microsoft.com/office/drawing/2014/main" id="{B61875CD-96DE-635E-9009-E2A7D557AE6D}"/>
              </a:ext>
            </a:extLst>
          </p:cNvPr>
          <p:cNvSpPr txBox="1">
            <a:spLocks noChangeArrowheads="1"/>
          </p:cNvSpPr>
          <p:nvPr/>
        </p:nvSpPr>
        <p:spPr bwMode="auto">
          <a:xfrm>
            <a:off x="983432" y="1412776"/>
            <a:ext cx="10670476" cy="56938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MS PGothic" charset="0"/>
                <a:cs typeface="MS PGothic" charset="0"/>
              </a:defRPr>
            </a:lvl1pPr>
            <a:lvl2pPr marL="742950" indent="-285750" eaLnBrk="0" hangingPunct="0">
              <a:defRPr sz="2400">
                <a:solidFill>
                  <a:schemeClr val="tx1"/>
                </a:solidFill>
                <a:latin typeface="Times New Roman" charset="0"/>
                <a:ea typeface="MS PGothic" charset="0"/>
                <a:cs typeface="MS PGothic" charset="0"/>
              </a:defRPr>
            </a:lvl2pPr>
            <a:lvl3pPr marL="1143000" indent="-228600" eaLnBrk="0" hangingPunct="0">
              <a:defRPr sz="2400">
                <a:solidFill>
                  <a:schemeClr val="tx1"/>
                </a:solidFill>
                <a:latin typeface="Times New Roman" charset="0"/>
                <a:ea typeface="MS PGothic" charset="0"/>
                <a:cs typeface="MS PGothic" charset="0"/>
              </a:defRPr>
            </a:lvl3pPr>
            <a:lvl4pPr marL="1600200" indent="-228600" eaLnBrk="0" hangingPunct="0">
              <a:defRPr sz="2400">
                <a:solidFill>
                  <a:schemeClr val="tx1"/>
                </a:solidFill>
                <a:latin typeface="Times New Roman" charset="0"/>
                <a:ea typeface="MS PGothic" charset="0"/>
                <a:cs typeface="MS PGothic" charset="0"/>
              </a:defRPr>
            </a:lvl4pPr>
            <a:lvl5pPr marL="2057400" indent="-228600" eaLnBrk="0" hangingPunct="0">
              <a:defRPr sz="2400">
                <a:solidFill>
                  <a:schemeClr val="tx1"/>
                </a:solidFill>
                <a:latin typeface="Times New Roman"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9pPr>
          </a:lstStyle>
          <a:p>
            <a:pPr marL="457200" indent="-457200" eaLnBrk="1" hangingPunct="1">
              <a:buFont typeface="Arial" panose="020B0604020202020204" pitchFamily="34" charset="0"/>
              <a:buChar char="•"/>
            </a:pPr>
            <a:r>
              <a:rPr lang="es-ES_tradnl" sz="2800" dirty="0">
                <a:solidFill>
                  <a:schemeClr val="bg2">
                    <a:lumMod val="10000"/>
                  </a:schemeClr>
                </a:solidFill>
                <a:latin typeface="+mn-lt"/>
              </a:rPr>
              <a:t>El mismo tratamiento para los tres tipos de incontinencia.</a:t>
            </a:r>
          </a:p>
          <a:p>
            <a:pPr marL="457200" indent="-457200" eaLnBrk="1" hangingPunct="1">
              <a:buFont typeface="Arial" panose="020B0604020202020204" pitchFamily="34" charset="0"/>
              <a:buChar char="•"/>
            </a:pPr>
            <a:endParaRPr lang="es-ES_tradnl" sz="2800" dirty="0">
              <a:solidFill>
                <a:schemeClr val="bg2">
                  <a:lumMod val="10000"/>
                </a:schemeClr>
              </a:solidFill>
              <a:latin typeface="+mn-lt"/>
            </a:endParaRPr>
          </a:p>
          <a:p>
            <a:pPr marL="457200" indent="-457200" eaLnBrk="1" hangingPunct="1">
              <a:buFont typeface="Arial" panose="020B0604020202020204" pitchFamily="34" charset="0"/>
              <a:buChar char="•"/>
            </a:pPr>
            <a:r>
              <a:rPr lang="es-ES_tradnl" sz="2800" dirty="0">
                <a:solidFill>
                  <a:schemeClr val="bg2">
                    <a:lumMod val="10000"/>
                  </a:schemeClr>
                </a:solidFill>
                <a:latin typeface="+mn-lt"/>
              </a:rPr>
              <a:t>No condiciona la aplicación de tratamientos más complejos:</a:t>
            </a:r>
          </a:p>
          <a:p>
            <a:pPr marL="457200" indent="-457200" eaLnBrk="1" hangingPunct="1">
              <a:buFont typeface="Arial" panose="020B0604020202020204" pitchFamily="34" charset="0"/>
              <a:buChar char="•"/>
            </a:pPr>
            <a:endParaRPr lang="es-ES_tradnl" sz="2800" dirty="0">
              <a:solidFill>
                <a:schemeClr val="bg2">
                  <a:lumMod val="10000"/>
                </a:schemeClr>
              </a:solidFill>
              <a:latin typeface="+mn-lt"/>
            </a:endParaRPr>
          </a:p>
          <a:p>
            <a:pPr marL="1200150" lvl="1" indent="-457200" eaLnBrk="1" hangingPunct="1">
              <a:buFont typeface="Arial" panose="020B0604020202020204" pitchFamily="34" charset="0"/>
              <a:buChar char="•"/>
            </a:pPr>
            <a:r>
              <a:rPr lang="es-ES_tradnl" sz="2800" dirty="0">
                <a:solidFill>
                  <a:schemeClr val="bg2">
                    <a:lumMod val="10000"/>
                  </a:schemeClr>
                </a:solidFill>
                <a:latin typeface="+mn-lt"/>
              </a:rPr>
              <a:t>Modificación de hábitos de conducta.</a:t>
            </a:r>
          </a:p>
          <a:p>
            <a:pPr marL="1200150" lvl="1" indent="-457200" eaLnBrk="1" hangingPunct="1">
              <a:buFont typeface="Arial" panose="020B0604020202020204" pitchFamily="34" charset="0"/>
              <a:buChar char="•"/>
            </a:pPr>
            <a:endParaRPr lang="es-ES_tradnl" sz="2800" dirty="0">
              <a:solidFill>
                <a:schemeClr val="bg2">
                  <a:lumMod val="10000"/>
                </a:schemeClr>
              </a:solidFill>
              <a:latin typeface="+mn-lt"/>
            </a:endParaRPr>
          </a:p>
          <a:p>
            <a:pPr marL="1200150" lvl="1" indent="-457200" eaLnBrk="1" hangingPunct="1">
              <a:buFont typeface="Arial" panose="020B0604020202020204" pitchFamily="34" charset="0"/>
              <a:buChar char="•"/>
            </a:pPr>
            <a:r>
              <a:rPr lang="es-ES_tradnl" sz="2800" dirty="0">
                <a:solidFill>
                  <a:schemeClr val="bg2">
                    <a:lumMod val="10000"/>
                  </a:schemeClr>
                </a:solidFill>
                <a:latin typeface="+mn-lt"/>
              </a:rPr>
              <a:t>Reeducación vesical.</a:t>
            </a:r>
          </a:p>
          <a:p>
            <a:pPr marL="1200150" lvl="1" indent="-457200" eaLnBrk="1" hangingPunct="1">
              <a:buFont typeface="Arial" panose="020B0604020202020204" pitchFamily="34" charset="0"/>
              <a:buChar char="•"/>
            </a:pPr>
            <a:endParaRPr lang="es-ES_tradnl" sz="2800" dirty="0">
              <a:solidFill>
                <a:schemeClr val="bg2">
                  <a:lumMod val="10000"/>
                </a:schemeClr>
              </a:solidFill>
              <a:latin typeface="+mn-lt"/>
            </a:endParaRPr>
          </a:p>
          <a:p>
            <a:pPr marL="1200150" lvl="1" indent="-457200" eaLnBrk="1" hangingPunct="1">
              <a:buFont typeface="Arial" panose="020B0604020202020204" pitchFamily="34" charset="0"/>
              <a:buChar char="•"/>
            </a:pPr>
            <a:r>
              <a:rPr lang="es-ES_tradnl" sz="2800" dirty="0">
                <a:solidFill>
                  <a:schemeClr val="bg2">
                    <a:lumMod val="10000"/>
                  </a:schemeClr>
                </a:solidFill>
                <a:latin typeface="+mn-lt"/>
              </a:rPr>
              <a:t>Rehabilitación del suelo pélvico.</a:t>
            </a:r>
          </a:p>
          <a:p>
            <a:pPr marL="1200150" lvl="1" indent="-457200" eaLnBrk="1" hangingPunct="1">
              <a:buFont typeface="Arial" panose="020B0604020202020204" pitchFamily="34" charset="0"/>
              <a:buChar char="•"/>
            </a:pPr>
            <a:endParaRPr lang="es-ES_tradnl" sz="2800" dirty="0">
              <a:solidFill>
                <a:schemeClr val="bg2">
                  <a:lumMod val="10000"/>
                </a:schemeClr>
              </a:solidFill>
              <a:latin typeface="+mn-lt"/>
            </a:endParaRPr>
          </a:p>
          <a:p>
            <a:pPr marL="1200150" lvl="1" indent="-457200" eaLnBrk="1" hangingPunct="1">
              <a:buFont typeface="Arial" panose="020B0604020202020204" pitchFamily="34" charset="0"/>
              <a:buChar char="•"/>
            </a:pPr>
            <a:r>
              <a:rPr lang="es-ES_tradnl" sz="2800" dirty="0">
                <a:solidFill>
                  <a:schemeClr val="bg2">
                    <a:lumMod val="10000"/>
                  </a:schemeClr>
                </a:solidFill>
                <a:latin typeface="+mn-lt"/>
              </a:rPr>
              <a:t>Otros: </a:t>
            </a:r>
            <a:r>
              <a:rPr lang="es-ES_tradnl" sz="2800" dirty="0" err="1">
                <a:solidFill>
                  <a:schemeClr val="bg2">
                    <a:lumMod val="10000"/>
                  </a:schemeClr>
                </a:solidFill>
                <a:latin typeface="+mn-lt"/>
              </a:rPr>
              <a:t>Electroestimulación</a:t>
            </a:r>
            <a:r>
              <a:rPr lang="es-ES_tradnl" sz="2800" dirty="0">
                <a:solidFill>
                  <a:schemeClr val="bg2">
                    <a:lumMod val="10000"/>
                  </a:schemeClr>
                </a:solidFill>
                <a:latin typeface="+mn-lt"/>
              </a:rPr>
              <a:t>, estimulación magnética.</a:t>
            </a:r>
          </a:p>
          <a:p>
            <a:pPr eaLnBrk="1" hangingPunct="1">
              <a:buFontTx/>
              <a:buChar char="•"/>
            </a:pPr>
            <a:endParaRPr lang="es-ES_tradnl" sz="2800" dirty="0">
              <a:solidFill>
                <a:schemeClr val="bg2">
                  <a:lumMod val="10000"/>
                </a:schemeClr>
              </a:solidFill>
              <a:latin typeface="+mn-lt"/>
            </a:endParaRPr>
          </a:p>
          <a:p>
            <a:pPr eaLnBrk="1" hangingPunct="1"/>
            <a:endParaRPr lang="es-ES_tradnl" sz="2800" dirty="0">
              <a:solidFill>
                <a:schemeClr val="bg2">
                  <a:lumMod val="10000"/>
                </a:schemeClr>
              </a:solidFill>
              <a:latin typeface="+mn-lt"/>
            </a:endParaRPr>
          </a:p>
        </p:txBody>
      </p:sp>
    </p:spTree>
    <p:extLst>
      <p:ext uri="{BB962C8B-B14F-4D97-AF65-F5344CB8AC3E}">
        <p14:creationId xmlns:p14="http://schemas.microsoft.com/office/powerpoint/2010/main" val="33698705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CAMBIOS HÁBITOS DE VIDA</a:t>
            </a:r>
          </a:p>
        </p:txBody>
      </p:sp>
      <p:pic>
        <p:nvPicPr>
          <p:cNvPr id="10" name="Picture 6" descr="CUP009">
            <a:extLst>
              <a:ext uri="{FF2B5EF4-FFF2-40B4-BE49-F238E27FC236}">
                <a16:creationId xmlns:a16="http://schemas.microsoft.com/office/drawing/2014/main" id="{E25DB5EE-25F2-EFF7-A7F9-35EF40584E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10263" y="1225550"/>
            <a:ext cx="1341437"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Line 7">
            <a:extLst>
              <a:ext uri="{FF2B5EF4-FFF2-40B4-BE49-F238E27FC236}">
                <a16:creationId xmlns:a16="http://schemas.microsoft.com/office/drawing/2014/main" id="{A7CD188A-D6F5-923F-1AC1-344A2095C191}"/>
              </a:ext>
            </a:extLst>
          </p:cNvPr>
          <p:cNvSpPr>
            <a:spLocks noChangeShapeType="1"/>
          </p:cNvSpPr>
          <p:nvPr/>
        </p:nvSpPr>
        <p:spPr bwMode="auto">
          <a:xfrm flipH="1">
            <a:off x="5848350" y="1435100"/>
            <a:ext cx="1371600" cy="1258888"/>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s-ES"/>
          </a:p>
        </p:txBody>
      </p:sp>
      <p:sp>
        <p:nvSpPr>
          <p:cNvPr id="12" name="Line 8">
            <a:extLst>
              <a:ext uri="{FF2B5EF4-FFF2-40B4-BE49-F238E27FC236}">
                <a16:creationId xmlns:a16="http://schemas.microsoft.com/office/drawing/2014/main" id="{A3964601-0ACA-66C5-A421-2DFEBF536356}"/>
              </a:ext>
            </a:extLst>
          </p:cNvPr>
          <p:cNvSpPr>
            <a:spLocks noChangeShapeType="1"/>
          </p:cNvSpPr>
          <p:nvPr/>
        </p:nvSpPr>
        <p:spPr bwMode="auto">
          <a:xfrm>
            <a:off x="5910263" y="1447800"/>
            <a:ext cx="1552575" cy="1260475"/>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s-ES"/>
          </a:p>
        </p:txBody>
      </p:sp>
      <p:grpSp>
        <p:nvGrpSpPr>
          <p:cNvPr id="13" name="Group 9">
            <a:extLst>
              <a:ext uri="{FF2B5EF4-FFF2-40B4-BE49-F238E27FC236}">
                <a16:creationId xmlns:a16="http://schemas.microsoft.com/office/drawing/2014/main" id="{3C4584C3-8BC9-F2D0-1E67-605017370C3C}"/>
              </a:ext>
            </a:extLst>
          </p:cNvPr>
          <p:cNvGrpSpPr>
            <a:grpSpLocks/>
          </p:cNvGrpSpPr>
          <p:nvPr/>
        </p:nvGrpSpPr>
        <p:grpSpPr bwMode="auto">
          <a:xfrm>
            <a:off x="2511425" y="1136650"/>
            <a:ext cx="949325" cy="1644650"/>
            <a:chOff x="3888" y="2592"/>
            <a:chExt cx="689" cy="1296"/>
          </a:xfrm>
        </p:grpSpPr>
        <p:sp>
          <p:nvSpPr>
            <p:cNvPr id="14" name="Freeform 10">
              <a:extLst>
                <a:ext uri="{FF2B5EF4-FFF2-40B4-BE49-F238E27FC236}">
                  <a16:creationId xmlns:a16="http://schemas.microsoft.com/office/drawing/2014/main" id="{1CF49092-A01E-42F6-23B1-FD32769C1539}"/>
                </a:ext>
              </a:extLst>
            </p:cNvPr>
            <p:cNvSpPr>
              <a:spLocks/>
            </p:cNvSpPr>
            <p:nvPr/>
          </p:nvSpPr>
          <p:spPr bwMode="auto">
            <a:xfrm>
              <a:off x="3888" y="2592"/>
              <a:ext cx="689" cy="1296"/>
            </a:xfrm>
            <a:custGeom>
              <a:avLst/>
              <a:gdLst>
                <a:gd name="T0" fmla="*/ 250 w 689"/>
                <a:gd name="T1" fmla="*/ 206 h 1296"/>
                <a:gd name="T2" fmla="*/ 269 w 689"/>
                <a:gd name="T3" fmla="*/ 310 h 1296"/>
                <a:gd name="T4" fmla="*/ 368 w 689"/>
                <a:gd name="T5" fmla="*/ 286 h 1296"/>
                <a:gd name="T6" fmla="*/ 384 w 689"/>
                <a:gd name="T7" fmla="*/ 256 h 1296"/>
                <a:gd name="T8" fmla="*/ 406 w 689"/>
                <a:gd name="T9" fmla="*/ 232 h 1296"/>
                <a:gd name="T10" fmla="*/ 431 w 689"/>
                <a:gd name="T11" fmla="*/ 211 h 1296"/>
                <a:gd name="T12" fmla="*/ 462 w 689"/>
                <a:gd name="T13" fmla="*/ 195 h 1296"/>
                <a:gd name="T14" fmla="*/ 488 w 689"/>
                <a:gd name="T15" fmla="*/ 188 h 1296"/>
                <a:gd name="T16" fmla="*/ 532 w 689"/>
                <a:gd name="T17" fmla="*/ 181 h 1296"/>
                <a:gd name="T18" fmla="*/ 574 w 689"/>
                <a:gd name="T19" fmla="*/ 187 h 1296"/>
                <a:gd name="T20" fmla="*/ 612 w 689"/>
                <a:gd name="T21" fmla="*/ 204 h 1296"/>
                <a:gd name="T22" fmla="*/ 646 w 689"/>
                <a:gd name="T23" fmla="*/ 230 h 1296"/>
                <a:gd name="T24" fmla="*/ 667 w 689"/>
                <a:gd name="T25" fmla="*/ 253 h 1296"/>
                <a:gd name="T26" fmla="*/ 688 w 689"/>
                <a:gd name="T27" fmla="*/ 322 h 1296"/>
                <a:gd name="T28" fmla="*/ 682 w 689"/>
                <a:gd name="T29" fmla="*/ 394 h 1296"/>
                <a:gd name="T30" fmla="*/ 659 w 689"/>
                <a:gd name="T31" fmla="*/ 440 h 1296"/>
                <a:gd name="T32" fmla="*/ 642 w 689"/>
                <a:gd name="T33" fmla="*/ 459 h 1296"/>
                <a:gd name="T34" fmla="*/ 624 w 689"/>
                <a:gd name="T35" fmla="*/ 477 h 1296"/>
                <a:gd name="T36" fmla="*/ 604 w 689"/>
                <a:gd name="T37" fmla="*/ 490 h 1296"/>
                <a:gd name="T38" fmla="*/ 591 w 689"/>
                <a:gd name="T39" fmla="*/ 696 h 1296"/>
                <a:gd name="T40" fmla="*/ 590 w 689"/>
                <a:gd name="T41" fmla="*/ 1086 h 1296"/>
                <a:gd name="T42" fmla="*/ 591 w 689"/>
                <a:gd name="T43" fmla="*/ 1115 h 1296"/>
                <a:gd name="T44" fmla="*/ 594 w 689"/>
                <a:gd name="T45" fmla="*/ 1157 h 1296"/>
                <a:gd name="T46" fmla="*/ 583 w 689"/>
                <a:gd name="T47" fmla="*/ 1177 h 1296"/>
                <a:gd name="T48" fmla="*/ 566 w 689"/>
                <a:gd name="T49" fmla="*/ 1198 h 1296"/>
                <a:gd name="T50" fmla="*/ 553 w 689"/>
                <a:gd name="T51" fmla="*/ 1222 h 1296"/>
                <a:gd name="T52" fmla="*/ 538 w 689"/>
                <a:gd name="T53" fmla="*/ 1242 h 1296"/>
                <a:gd name="T54" fmla="*/ 505 w 689"/>
                <a:gd name="T55" fmla="*/ 1262 h 1296"/>
                <a:gd name="T56" fmla="*/ 465 w 689"/>
                <a:gd name="T57" fmla="*/ 1274 h 1296"/>
                <a:gd name="T58" fmla="*/ 425 w 689"/>
                <a:gd name="T59" fmla="*/ 1282 h 1296"/>
                <a:gd name="T60" fmla="*/ 320 w 689"/>
                <a:gd name="T61" fmla="*/ 1296 h 1296"/>
                <a:gd name="T62" fmla="*/ 190 w 689"/>
                <a:gd name="T63" fmla="*/ 1291 h 1296"/>
                <a:gd name="T64" fmla="*/ 110 w 689"/>
                <a:gd name="T65" fmla="*/ 1272 h 1296"/>
                <a:gd name="T66" fmla="*/ 61 w 689"/>
                <a:gd name="T67" fmla="*/ 1246 h 1296"/>
                <a:gd name="T68" fmla="*/ 41 w 689"/>
                <a:gd name="T69" fmla="*/ 1212 h 1296"/>
                <a:gd name="T70" fmla="*/ 22 w 689"/>
                <a:gd name="T71" fmla="*/ 1193 h 1296"/>
                <a:gd name="T72" fmla="*/ 7 w 689"/>
                <a:gd name="T73" fmla="*/ 1173 h 1296"/>
                <a:gd name="T74" fmla="*/ 3 w 689"/>
                <a:gd name="T75" fmla="*/ 982 h 1296"/>
                <a:gd name="T76" fmla="*/ 7 w 689"/>
                <a:gd name="T77" fmla="*/ 561 h 1296"/>
                <a:gd name="T78" fmla="*/ 8 w 689"/>
                <a:gd name="T79" fmla="*/ 425 h 1296"/>
                <a:gd name="T80" fmla="*/ 8 w 689"/>
                <a:gd name="T81" fmla="*/ 391 h 1296"/>
                <a:gd name="T82" fmla="*/ 19 w 689"/>
                <a:gd name="T83" fmla="*/ 366 h 1296"/>
                <a:gd name="T84" fmla="*/ 41 w 689"/>
                <a:gd name="T85" fmla="*/ 351 h 1296"/>
                <a:gd name="T86" fmla="*/ 69 w 689"/>
                <a:gd name="T87" fmla="*/ 341 h 1296"/>
                <a:gd name="T88" fmla="*/ 98 w 689"/>
                <a:gd name="T89" fmla="*/ 334 h 1296"/>
                <a:gd name="T90" fmla="*/ 172 w 689"/>
                <a:gd name="T91" fmla="*/ 318 h 1296"/>
                <a:gd name="T92" fmla="*/ 216 w 689"/>
                <a:gd name="T93" fmla="*/ 293 h 1296"/>
                <a:gd name="T94" fmla="*/ 198 w 689"/>
                <a:gd name="T95" fmla="*/ 213 h 1296"/>
                <a:gd name="T96" fmla="*/ 190 w 689"/>
                <a:gd name="T97" fmla="*/ 171 h 1296"/>
                <a:gd name="T98" fmla="*/ 171 w 689"/>
                <a:gd name="T99" fmla="*/ 68 h 1296"/>
                <a:gd name="T100" fmla="*/ 168 w 689"/>
                <a:gd name="T101" fmla="*/ 12 h 1296"/>
                <a:gd name="T102" fmla="*/ 195 w 689"/>
                <a:gd name="T103" fmla="*/ 0 h 129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89"/>
                <a:gd name="T157" fmla="*/ 0 h 1296"/>
                <a:gd name="T158" fmla="*/ 689 w 689"/>
                <a:gd name="T159" fmla="*/ 1296 h 129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89" h="1296">
                  <a:moveTo>
                    <a:pt x="220" y="34"/>
                  </a:moveTo>
                  <a:lnTo>
                    <a:pt x="244" y="172"/>
                  </a:lnTo>
                  <a:lnTo>
                    <a:pt x="250" y="206"/>
                  </a:lnTo>
                  <a:lnTo>
                    <a:pt x="255" y="241"/>
                  </a:lnTo>
                  <a:lnTo>
                    <a:pt x="262" y="276"/>
                  </a:lnTo>
                  <a:lnTo>
                    <a:pt x="269" y="310"/>
                  </a:lnTo>
                  <a:lnTo>
                    <a:pt x="358" y="310"/>
                  </a:lnTo>
                  <a:lnTo>
                    <a:pt x="361" y="302"/>
                  </a:lnTo>
                  <a:lnTo>
                    <a:pt x="363" y="294"/>
                  </a:lnTo>
                  <a:lnTo>
                    <a:pt x="368" y="286"/>
                  </a:lnTo>
                  <a:lnTo>
                    <a:pt x="372" y="278"/>
                  </a:lnTo>
                  <a:lnTo>
                    <a:pt x="376" y="271"/>
                  </a:lnTo>
                  <a:lnTo>
                    <a:pt x="380" y="264"/>
                  </a:lnTo>
                  <a:lnTo>
                    <a:pt x="384" y="256"/>
                  </a:lnTo>
                  <a:lnTo>
                    <a:pt x="389" y="249"/>
                  </a:lnTo>
                  <a:lnTo>
                    <a:pt x="395" y="244"/>
                  </a:lnTo>
                  <a:lnTo>
                    <a:pt x="400" y="237"/>
                  </a:lnTo>
                  <a:lnTo>
                    <a:pt x="406" y="232"/>
                  </a:lnTo>
                  <a:lnTo>
                    <a:pt x="411" y="226"/>
                  </a:lnTo>
                  <a:lnTo>
                    <a:pt x="418" y="221"/>
                  </a:lnTo>
                  <a:lnTo>
                    <a:pt x="425" y="215"/>
                  </a:lnTo>
                  <a:lnTo>
                    <a:pt x="431" y="211"/>
                  </a:lnTo>
                  <a:lnTo>
                    <a:pt x="439" y="206"/>
                  </a:lnTo>
                  <a:lnTo>
                    <a:pt x="446" y="202"/>
                  </a:lnTo>
                  <a:lnTo>
                    <a:pt x="454" y="199"/>
                  </a:lnTo>
                  <a:lnTo>
                    <a:pt x="462" y="195"/>
                  </a:lnTo>
                  <a:lnTo>
                    <a:pt x="471" y="192"/>
                  </a:lnTo>
                  <a:lnTo>
                    <a:pt x="479" y="191"/>
                  </a:lnTo>
                  <a:lnTo>
                    <a:pt x="488" y="188"/>
                  </a:lnTo>
                  <a:lnTo>
                    <a:pt x="499" y="186"/>
                  </a:lnTo>
                  <a:lnTo>
                    <a:pt x="510" y="183"/>
                  </a:lnTo>
                  <a:lnTo>
                    <a:pt x="521" y="181"/>
                  </a:lnTo>
                  <a:lnTo>
                    <a:pt x="532" y="181"/>
                  </a:lnTo>
                  <a:lnTo>
                    <a:pt x="543" y="181"/>
                  </a:lnTo>
                  <a:lnTo>
                    <a:pt x="552" y="183"/>
                  </a:lnTo>
                  <a:lnTo>
                    <a:pt x="563" y="184"/>
                  </a:lnTo>
                  <a:lnTo>
                    <a:pt x="574" y="187"/>
                  </a:lnTo>
                  <a:lnTo>
                    <a:pt x="583" y="191"/>
                  </a:lnTo>
                  <a:lnTo>
                    <a:pt x="593" y="195"/>
                  </a:lnTo>
                  <a:lnTo>
                    <a:pt x="602" y="199"/>
                  </a:lnTo>
                  <a:lnTo>
                    <a:pt x="612" y="204"/>
                  </a:lnTo>
                  <a:lnTo>
                    <a:pt x="621" y="210"/>
                  </a:lnTo>
                  <a:lnTo>
                    <a:pt x="629" y="215"/>
                  </a:lnTo>
                  <a:lnTo>
                    <a:pt x="637" y="222"/>
                  </a:lnTo>
                  <a:lnTo>
                    <a:pt x="646" y="230"/>
                  </a:lnTo>
                  <a:lnTo>
                    <a:pt x="654" y="237"/>
                  </a:lnTo>
                  <a:lnTo>
                    <a:pt x="661" y="245"/>
                  </a:lnTo>
                  <a:lnTo>
                    <a:pt x="667" y="253"/>
                  </a:lnTo>
                  <a:lnTo>
                    <a:pt x="675" y="269"/>
                  </a:lnTo>
                  <a:lnTo>
                    <a:pt x="681" y="287"/>
                  </a:lnTo>
                  <a:lnTo>
                    <a:pt x="685" y="305"/>
                  </a:lnTo>
                  <a:lnTo>
                    <a:pt x="688" y="322"/>
                  </a:lnTo>
                  <a:lnTo>
                    <a:pt x="689" y="341"/>
                  </a:lnTo>
                  <a:lnTo>
                    <a:pt x="689" y="359"/>
                  </a:lnTo>
                  <a:lnTo>
                    <a:pt x="686" y="376"/>
                  </a:lnTo>
                  <a:lnTo>
                    <a:pt x="682" y="394"/>
                  </a:lnTo>
                  <a:lnTo>
                    <a:pt x="677" y="410"/>
                  </a:lnTo>
                  <a:lnTo>
                    <a:pt x="669" y="425"/>
                  </a:lnTo>
                  <a:lnTo>
                    <a:pt x="659" y="440"/>
                  </a:lnTo>
                  <a:lnTo>
                    <a:pt x="655" y="446"/>
                  </a:lnTo>
                  <a:lnTo>
                    <a:pt x="651" y="450"/>
                  </a:lnTo>
                  <a:lnTo>
                    <a:pt x="647" y="454"/>
                  </a:lnTo>
                  <a:lnTo>
                    <a:pt x="642" y="459"/>
                  </a:lnTo>
                  <a:lnTo>
                    <a:pt x="637" y="463"/>
                  </a:lnTo>
                  <a:lnTo>
                    <a:pt x="633" y="467"/>
                  </a:lnTo>
                  <a:lnTo>
                    <a:pt x="628" y="471"/>
                  </a:lnTo>
                  <a:lnTo>
                    <a:pt x="624" y="477"/>
                  </a:lnTo>
                  <a:lnTo>
                    <a:pt x="618" y="479"/>
                  </a:lnTo>
                  <a:lnTo>
                    <a:pt x="613" y="483"/>
                  </a:lnTo>
                  <a:lnTo>
                    <a:pt x="609" y="488"/>
                  </a:lnTo>
                  <a:lnTo>
                    <a:pt x="604" y="490"/>
                  </a:lnTo>
                  <a:lnTo>
                    <a:pt x="599" y="494"/>
                  </a:lnTo>
                  <a:lnTo>
                    <a:pt x="594" y="497"/>
                  </a:lnTo>
                  <a:lnTo>
                    <a:pt x="591" y="696"/>
                  </a:lnTo>
                  <a:lnTo>
                    <a:pt x="590" y="890"/>
                  </a:lnTo>
                  <a:lnTo>
                    <a:pt x="594" y="1082"/>
                  </a:lnTo>
                  <a:lnTo>
                    <a:pt x="590" y="1086"/>
                  </a:lnTo>
                  <a:lnTo>
                    <a:pt x="590" y="1092"/>
                  </a:lnTo>
                  <a:lnTo>
                    <a:pt x="594" y="1098"/>
                  </a:lnTo>
                  <a:lnTo>
                    <a:pt x="591" y="1115"/>
                  </a:lnTo>
                  <a:lnTo>
                    <a:pt x="591" y="1131"/>
                  </a:lnTo>
                  <a:lnTo>
                    <a:pt x="594" y="1147"/>
                  </a:lnTo>
                  <a:lnTo>
                    <a:pt x="594" y="1157"/>
                  </a:lnTo>
                  <a:lnTo>
                    <a:pt x="590" y="1165"/>
                  </a:lnTo>
                  <a:lnTo>
                    <a:pt x="586" y="1171"/>
                  </a:lnTo>
                  <a:lnTo>
                    <a:pt x="583" y="1177"/>
                  </a:lnTo>
                  <a:lnTo>
                    <a:pt x="579" y="1182"/>
                  </a:lnTo>
                  <a:lnTo>
                    <a:pt x="575" y="1188"/>
                  </a:lnTo>
                  <a:lnTo>
                    <a:pt x="571" y="1193"/>
                  </a:lnTo>
                  <a:lnTo>
                    <a:pt x="566" y="1198"/>
                  </a:lnTo>
                  <a:lnTo>
                    <a:pt x="562" y="1204"/>
                  </a:lnTo>
                  <a:lnTo>
                    <a:pt x="559" y="1209"/>
                  </a:lnTo>
                  <a:lnTo>
                    <a:pt x="556" y="1215"/>
                  </a:lnTo>
                  <a:lnTo>
                    <a:pt x="553" y="1222"/>
                  </a:lnTo>
                  <a:lnTo>
                    <a:pt x="553" y="1228"/>
                  </a:lnTo>
                  <a:lnTo>
                    <a:pt x="547" y="1235"/>
                  </a:lnTo>
                  <a:lnTo>
                    <a:pt x="538" y="1242"/>
                  </a:lnTo>
                  <a:lnTo>
                    <a:pt x="530" y="1247"/>
                  </a:lnTo>
                  <a:lnTo>
                    <a:pt x="522" y="1253"/>
                  </a:lnTo>
                  <a:lnTo>
                    <a:pt x="513" y="1258"/>
                  </a:lnTo>
                  <a:lnTo>
                    <a:pt x="505" y="1262"/>
                  </a:lnTo>
                  <a:lnTo>
                    <a:pt x="495" y="1265"/>
                  </a:lnTo>
                  <a:lnTo>
                    <a:pt x="486" y="1269"/>
                  </a:lnTo>
                  <a:lnTo>
                    <a:pt x="476" y="1272"/>
                  </a:lnTo>
                  <a:lnTo>
                    <a:pt x="465" y="1274"/>
                  </a:lnTo>
                  <a:lnTo>
                    <a:pt x="456" y="1276"/>
                  </a:lnTo>
                  <a:lnTo>
                    <a:pt x="445" y="1278"/>
                  </a:lnTo>
                  <a:lnTo>
                    <a:pt x="435" y="1281"/>
                  </a:lnTo>
                  <a:lnTo>
                    <a:pt x="425" y="1282"/>
                  </a:lnTo>
                  <a:lnTo>
                    <a:pt x="415" y="1285"/>
                  </a:lnTo>
                  <a:lnTo>
                    <a:pt x="369" y="1293"/>
                  </a:lnTo>
                  <a:lnTo>
                    <a:pt x="320" y="1296"/>
                  </a:lnTo>
                  <a:lnTo>
                    <a:pt x="270" y="1296"/>
                  </a:lnTo>
                  <a:lnTo>
                    <a:pt x="220" y="1293"/>
                  </a:lnTo>
                  <a:lnTo>
                    <a:pt x="190" y="1291"/>
                  </a:lnTo>
                  <a:lnTo>
                    <a:pt x="157" y="1285"/>
                  </a:lnTo>
                  <a:lnTo>
                    <a:pt x="122" y="1277"/>
                  </a:lnTo>
                  <a:lnTo>
                    <a:pt x="110" y="1272"/>
                  </a:lnTo>
                  <a:lnTo>
                    <a:pt x="98" y="1266"/>
                  </a:lnTo>
                  <a:lnTo>
                    <a:pt x="84" y="1261"/>
                  </a:lnTo>
                  <a:lnTo>
                    <a:pt x="72" y="1254"/>
                  </a:lnTo>
                  <a:lnTo>
                    <a:pt x="61" y="1246"/>
                  </a:lnTo>
                  <a:lnTo>
                    <a:pt x="52" y="1236"/>
                  </a:lnTo>
                  <a:lnTo>
                    <a:pt x="45" y="1226"/>
                  </a:lnTo>
                  <a:lnTo>
                    <a:pt x="41" y="1212"/>
                  </a:lnTo>
                  <a:lnTo>
                    <a:pt x="35" y="1208"/>
                  </a:lnTo>
                  <a:lnTo>
                    <a:pt x="31" y="1204"/>
                  </a:lnTo>
                  <a:lnTo>
                    <a:pt x="26" y="1198"/>
                  </a:lnTo>
                  <a:lnTo>
                    <a:pt x="22" y="1193"/>
                  </a:lnTo>
                  <a:lnTo>
                    <a:pt x="18" y="1188"/>
                  </a:lnTo>
                  <a:lnTo>
                    <a:pt x="14" y="1184"/>
                  </a:lnTo>
                  <a:lnTo>
                    <a:pt x="9" y="1178"/>
                  </a:lnTo>
                  <a:lnTo>
                    <a:pt x="7" y="1173"/>
                  </a:lnTo>
                  <a:lnTo>
                    <a:pt x="3" y="1167"/>
                  </a:lnTo>
                  <a:lnTo>
                    <a:pt x="0" y="1163"/>
                  </a:lnTo>
                  <a:lnTo>
                    <a:pt x="3" y="982"/>
                  </a:lnTo>
                  <a:lnTo>
                    <a:pt x="5" y="800"/>
                  </a:lnTo>
                  <a:lnTo>
                    <a:pt x="8" y="619"/>
                  </a:lnTo>
                  <a:lnTo>
                    <a:pt x="7" y="561"/>
                  </a:lnTo>
                  <a:lnTo>
                    <a:pt x="7" y="501"/>
                  </a:lnTo>
                  <a:lnTo>
                    <a:pt x="8" y="440"/>
                  </a:lnTo>
                  <a:lnTo>
                    <a:pt x="8" y="425"/>
                  </a:lnTo>
                  <a:lnTo>
                    <a:pt x="8" y="409"/>
                  </a:lnTo>
                  <a:lnTo>
                    <a:pt x="8" y="391"/>
                  </a:lnTo>
                  <a:lnTo>
                    <a:pt x="9" y="383"/>
                  </a:lnTo>
                  <a:lnTo>
                    <a:pt x="12" y="376"/>
                  </a:lnTo>
                  <a:lnTo>
                    <a:pt x="15" y="371"/>
                  </a:lnTo>
                  <a:lnTo>
                    <a:pt x="19" y="366"/>
                  </a:lnTo>
                  <a:lnTo>
                    <a:pt x="24" y="362"/>
                  </a:lnTo>
                  <a:lnTo>
                    <a:pt x="28" y="358"/>
                  </a:lnTo>
                  <a:lnTo>
                    <a:pt x="35" y="353"/>
                  </a:lnTo>
                  <a:lnTo>
                    <a:pt x="41" y="351"/>
                  </a:lnTo>
                  <a:lnTo>
                    <a:pt x="47" y="348"/>
                  </a:lnTo>
                  <a:lnTo>
                    <a:pt x="54" y="345"/>
                  </a:lnTo>
                  <a:lnTo>
                    <a:pt x="62" y="344"/>
                  </a:lnTo>
                  <a:lnTo>
                    <a:pt x="69" y="341"/>
                  </a:lnTo>
                  <a:lnTo>
                    <a:pt x="76" y="340"/>
                  </a:lnTo>
                  <a:lnTo>
                    <a:pt x="84" y="339"/>
                  </a:lnTo>
                  <a:lnTo>
                    <a:pt x="91" y="336"/>
                  </a:lnTo>
                  <a:lnTo>
                    <a:pt x="98" y="334"/>
                  </a:lnTo>
                  <a:lnTo>
                    <a:pt x="123" y="328"/>
                  </a:lnTo>
                  <a:lnTo>
                    <a:pt x="148" y="324"/>
                  </a:lnTo>
                  <a:lnTo>
                    <a:pt x="172" y="318"/>
                  </a:lnTo>
                  <a:lnTo>
                    <a:pt x="197" y="314"/>
                  </a:lnTo>
                  <a:lnTo>
                    <a:pt x="220" y="310"/>
                  </a:lnTo>
                  <a:lnTo>
                    <a:pt x="216" y="293"/>
                  </a:lnTo>
                  <a:lnTo>
                    <a:pt x="210" y="272"/>
                  </a:lnTo>
                  <a:lnTo>
                    <a:pt x="206" y="251"/>
                  </a:lnTo>
                  <a:lnTo>
                    <a:pt x="202" y="230"/>
                  </a:lnTo>
                  <a:lnTo>
                    <a:pt x="198" y="213"/>
                  </a:lnTo>
                  <a:lnTo>
                    <a:pt x="197" y="200"/>
                  </a:lnTo>
                  <a:lnTo>
                    <a:pt x="195" y="196"/>
                  </a:lnTo>
                  <a:lnTo>
                    <a:pt x="190" y="171"/>
                  </a:lnTo>
                  <a:lnTo>
                    <a:pt x="186" y="144"/>
                  </a:lnTo>
                  <a:lnTo>
                    <a:pt x="180" y="118"/>
                  </a:lnTo>
                  <a:lnTo>
                    <a:pt x="176" y="93"/>
                  </a:lnTo>
                  <a:lnTo>
                    <a:pt x="171" y="68"/>
                  </a:lnTo>
                  <a:lnTo>
                    <a:pt x="167" y="43"/>
                  </a:lnTo>
                  <a:lnTo>
                    <a:pt x="163" y="18"/>
                  </a:lnTo>
                  <a:lnTo>
                    <a:pt x="168" y="12"/>
                  </a:lnTo>
                  <a:lnTo>
                    <a:pt x="174" y="7"/>
                  </a:lnTo>
                  <a:lnTo>
                    <a:pt x="180" y="3"/>
                  </a:lnTo>
                  <a:lnTo>
                    <a:pt x="187" y="1"/>
                  </a:lnTo>
                  <a:lnTo>
                    <a:pt x="195" y="0"/>
                  </a:lnTo>
                  <a:lnTo>
                    <a:pt x="203" y="1"/>
                  </a:lnTo>
                  <a:lnTo>
                    <a:pt x="220"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15" name="Freeform 11">
              <a:extLst>
                <a:ext uri="{FF2B5EF4-FFF2-40B4-BE49-F238E27FC236}">
                  <a16:creationId xmlns:a16="http://schemas.microsoft.com/office/drawing/2014/main" id="{F584E2B0-DD48-9568-7D42-BB358A652650}"/>
                </a:ext>
              </a:extLst>
            </p:cNvPr>
            <p:cNvSpPr>
              <a:spLocks/>
            </p:cNvSpPr>
            <p:nvPr/>
          </p:nvSpPr>
          <p:spPr bwMode="auto">
            <a:xfrm>
              <a:off x="4059" y="2601"/>
              <a:ext cx="106" cy="442"/>
            </a:xfrm>
            <a:custGeom>
              <a:avLst/>
              <a:gdLst>
                <a:gd name="T0" fmla="*/ 32 w 106"/>
                <a:gd name="T1" fmla="*/ 17 h 442"/>
                <a:gd name="T2" fmla="*/ 35 w 106"/>
                <a:gd name="T3" fmla="*/ 41 h 442"/>
                <a:gd name="T4" fmla="*/ 39 w 106"/>
                <a:gd name="T5" fmla="*/ 65 h 442"/>
                <a:gd name="T6" fmla="*/ 43 w 106"/>
                <a:gd name="T7" fmla="*/ 90 h 442"/>
                <a:gd name="T8" fmla="*/ 49 w 106"/>
                <a:gd name="T9" fmla="*/ 114 h 442"/>
                <a:gd name="T10" fmla="*/ 53 w 106"/>
                <a:gd name="T11" fmla="*/ 139 h 442"/>
                <a:gd name="T12" fmla="*/ 58 w 106"/>
                <a:gd name="T13" fmla="*/ 163 h 442"/>
                <a:gd name="T14" fmla="*/ 62 w 106"/>
                <a:gd name="T15" fmla="*/ 187 h 442"/>
                <a:gd name="T16" fmla="*/ 65 w 106"/>
                <a:gd name="T17" fmla="*/ 212 h 442"/>
                <a:gd name="T18" fmla="*/ 65 w 106"/>
                <a:gd name="T19" fmla="*/ 212 h 442"/>
                <a:gd name="T20" fmla="*/ 70 w 106"/>
                <a:gd name="T21" fmla="*/ 236 h 442"/>
                <a:gd name="T22" fmla="*/ 76 w 106"/>
                <a:gd name="T23" fmla="*/ 260 h 442"/>
                <a:gd name="T24" fmla="*/ 81 w 106"/>
                <a:gd name="T25" fmla="*/ 286 h 442"/>
                <a:gd name="T26" fmla="*/ 85 w 106"/>
                <a:gd name="T27" fmla="*/ 312 h 442"/>
                <a:gd name="T28" fmla="*/ 89 w 106"/>
                <a:gd name="T29" fmla="*/ 336 h 442"/>
                <a:gd name="T30" fmla="*/ 93 w 106"/>
                <a:gd name="T31" fmla="*/ 362 h 442"/>
                <a:gd name="T32" fmla="*/ 98 w 106"/>
                <a:gd name="T33" fmla="*/ 388 h 442"/>
                <a:gd name="T34" fmla="*/ 102 w 106"/>
                <a:gd name="T35" fmla="*/ 414 h 442"/>
                <a:gd name="T36" fmla="*/ 106 w 106"/>
                <a:gd name="T37" fmla="*/ 439 h 442"/>
                <a:gd name="T38" fmla="*/ 106 w 106"/>
                <a:gd name="T39" fmla="*/ 439 h 442"/>
                <a:gd name="T40" fmla="*/ 102 w 106"/>
                <a:gd name="T41" fmla="*/ 442 h 442"/>
                <a:gd name="T42" fmla="*/ 95 w 106"/>
                <a:gd name="T43" fmla="*/ 442 h 442"/>
                <a:gd name="T44" fmla="*/ 89 w 106"/>
                <a:gd name="T45" fmla="*/ 439 h 442"/>
                <a:gd name="T46" fmla="*/ 89 w 106"/>
                <a:gd name="T47" fmla="*/ 439 h 442"/>
                <a:gd name="T48" fmla="*/ 83 w 106"/>
                <a:gd name="T49" fmla="*/ 412 h 442"/>
                <a:gd name="T50" fmla="*/ 77 w 106"/>
                <a:gd name="T51" fmla="*/ 385 h 442"/>
                <a:gd name="T52" fmla="*/ 72 w 106"/>
                <a:gd name="T53" fmla="*/ 359 h 442"/>
                <a:gd name="T54" fmla="*/ 66 w 106"/>
                <a:gd name="T55" fmla="*/ 332 h 442"/>
                <a:gd name="T56" fmla="*/ 61 w 106"/>
                <a:gd name="T57" fmla="*/ 307 h 442"/>
                <a:gd name="T58" fmla="*/ 57 w 106"/>
                <a:gd name="T59" fmla="*/ 279 h 442"/>
                <a:gd name="T60" fmla="*/ 51 w 106"/>
                <a:gd name="T61" fmla="*/ 254 h 442"/>
                <a:gd name="T62" fmla="*/ 47 w 106"/>
                <a:gd name="T63" fmla="*/ 227 h 442"/>
                <a:gd name="T64" fmla="*/ 42 w 106"/>
                <a:gd name="T65" fmla="*/ 200 h 442"/>
                <a:gd name="T66" fmla="*/ 37 w 106"/>
                <a:gd name="T67" fmla="*/ 172 h 442"/>
                <a:gd name="T68" fmla="*/ 31 w 106"/>
                <a:gd name="T69" fmla="*/ 147 h 442"/>
                <a:gd name="T70" fmla="*/ 26 w 106"/>
                <a:gd name="T71" fmla="*/ 120 h 442"/>
                <a:gd name="T72" fmla="*/ 20 w 106"/>
                <a:gd name="T73" fmla="*/ 91 h 442"/>
                <a:gd name="T74" fmla="*/ 13 w 106"/>
                <a:gd name="T75" fmla="*/ 64 h 442"/>
                <a:gd name="T76" fmla="*/ 7 w 106"/>
                <a:gd name="T77" fmla="*/ 37 h 442"/>
                <a:gd name="T78" fmla="*/ 0 w 106"/>
                <a:gd name="T79" fmla="*/ 9 h 442"/>
                <a:gd name="T80" fmla="*/ 0 w 106"/>
                <a:gd name="T81" fmla="*/ 9 h 442"/>
                <a:gd name="T82" fmla="*/ 0 w 106"/>
                <a:gd name="T83" fmla="*/ 9 h 442"/>
                <a:gd name="T84" fmla="*/ 8 w 106"/>
                <a:gd name="T85" fmla="*/ 6 h 442"/>
                <a:gd name="T86" fmla="*/ 16 w 106"/>
                <a:gd name="T87" fmla="*/ 2 h 442"/>
                <a:gd name="T88" fmla="*/ 24 w 106"/>
                <a:gd name="T89" fmla="*/ 0 h 442"/>
                <a:gd name="T90" fmla="*/ 24 w 106"/>
                <a:gd name="T91" fmla="*/ 0 h 442"/>
                <a:gd name="T92" fmla="*/ 32 w 106"/>
                <a:gd name="T93" fmla="*/ 17 h 44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6"/>
                <a:gd name="T142" fmla="*/ 0 h 442"/>
                <a:gd name="T143" fmla="*/ 106 w 106"/>
                <a:gd name="T144" fmla="*/ 442 h 44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6" h="442">
                  <a:moveTo>
                    <a:pt x="32" y="17"/>
                  </a:moveTo>
                  <a:lnTo>
                    <a:pt x="35" y="41"/>
                  </a:lnTo>
                  <a:lnTo>
                    <a:pt x="39" y="65"/>
                  </a:lnTo>
                  <a:lnTo>
                    <a:pt x="43" y="90"/>
                  </a:lnTo>
                  <a:lnTo>
                    <a:pt x="49" y="114"/>
                  </a:lnTo>
                  <a:lnTo>
                    <a:pt x="53" y="139"/>
                  </a:lnTo>
                  <a:lnTo>
                    <a:pt x="58" y="163"/>
                  </a:lnTo>
                  <a:lnTo>
                    <a:pt x="62" y="187"/>
                  </a:lnTo>
                  <a:lnTo>
                    <a:pt x="65" y="212"/>
                  </a:lnTo>
                  <a:lnTo>
                    <a:pt x="70" y="236"/>
                  </a:lnTo>
                  <a:lnTo>
                    <a:pt x="76" y="260"/>
                  </a:lnTo>
                  <a:lnTo>
                    <a:pt x="81" y="286"/>
                  </a:lnTo>
                  <a:lnTo>
                    <a:pt x="85" y="312"/>
                  </a:lnTo>
                  <a:lnTo>
                    <a:pt x="89" y="336"/>
                  </a:lnTo>
                  <a:lnTo>
                    <a:pt x="93" y="362"/>
                  </a:lnTo>
                  <a:lnTo>
                    <a:pt x="98" y="388"/>
                  </a:lnTo>
                  <a:lnTo>
                    <a:pt x="102" y="414"/>
                  </a:lnTo>
                  <a:lnTo>
                    <a:pt x="106" y="439"/>
                  </a:lnTo>
                  <a:lnTo>
                    <a:pt x="102" y="442"/>
                  </a:lnTo>
                  <a:lnTo>
                    <a:pt x="95" y="442"/>
                  </a:lnTo>
                  <a:lnTo>
                    <a:pt x="89" y="439"/>
                  </a:lnTo>
                  <a:lnTo>
                    <a:pt x="83" y="412"/>
                  </a:lnTo>
                  <a:lnTo>
                    <a:pt x="77" y="385"/>
                  </a:lnTo>
                  <a:lnTo>
                    <a:pt x="72" y="359"/>
                  </a:lnTo>
                  <a:lnTo>
                    <a:pt x="66" y="332"/>
                  </a:lnTo>
                  <a:lnTo>
                    <a:pt x="61" y="307"/>
                  </a:lnTo>
                  <a:lnTo>
                    <a:pt x="57" y="279"/>
                  </a:lnTo>
                  <a:lnTo>
                    <a:pt x="51" y="254"/>
                  </a:lnTo>
                  <a:lnTo>
                    <a:pt x="47" y="227"/>
                  </a:lnTo>
                  <a:lnTo>
                    <a:pt x="42" y="200"/>
                  </a:lnTo>
                  <a:lnTo>
                    <a:pt x="37" y="172"/>
                  </a:lnTo>
                  <a:lnTo>
                    <a:pt x="31" y="147"/>
                  </a:lnTo>
                  <a:lnTo>
                    <a:pt x="26" y="120"/>
                  </a:lnTo>
                  <a:lnTo>
                    <a:pt x="20" y="91"/>
                  </a:lnTo>
                  <a:lnTo>
                    <a:pt x="13" y="64"/>
                  </a:lnTo>
                  <a:lnTo>
                    <a:pt x="7" y="37"/>
                  </a:lnTo>
                  <a:lnTo>
                    <a:pt x="0" y="9"/>
                  </a:lnTo>
                  <a:lnTo>
                    <a:pt x="8" y="6"/>
                  </a:lnTo>
                  <a:lnTo>
                    <a:pt x="16" y="2"/>
                  </a:lnTo>
                  <a:lnTo>
                    <a:pt x="24" y="0"/>
                  </a:lnTo>
                  <a:lnTo>
                    <a:pt x="32"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16" name="Freeform 12">
              <a:extLst>
                <a:ext uri="{FF2B5EF4-FFF2-40B4-BE49-F238E27FC236}">
                  <a16:creationId xmlns:a16="http://schemas.microsoft.com/office/drawing/2014/main" id="{EC1E91CA-7D06-E9F6-16E2-701C9FAAD817}"/>
                </a:ext>
              </a:extLst>
            </p:cNvPr>
            <p:cNvSpPr>
              <a:spLocks/>
            </p:cNvSpPr>
            <p:nvPr/>
          </p:nvSpPr>
          <p:spPr bwMode="auto">
            <a:xfrm>
              <a:off x="4261" y="2783"/>
              <a:ext cx="302" cy="290"/>
            </a:xfrm>
            <a:custGeom>
              <a:avLst/>
              <a:gdLst>
                <a:gd name="T0" fmla="*/ 298 w 302"/>
                <a:gd name="T1" fmla="*/ 115 h 290"/>
                <a:gd name="T2" fmla="*/ 302 w 302"/>
                <a:gd name="T3" fmla="*/ 161 h 290"/>
                <a:gd name="T4" fmla="*/ 294 w 302"/>
                <a:gd name="T5" fmla="*/ 206 h 290"/>
                <a:gd name="T6" fmla="*/ 270 w 302"/>
                <a:gd name="T7" fmla="*/ 249 h 290"/>
                <a:gd name="T8" fmla="*/ 262 w 302"/>
                <a:gd name="T9" fmla="*/ 259 h 290"/>
                <a:gd name="T10" fmla="*/ 245 w 302"/>
                <a:gd name="T11" fmla="*/ 274 h 290"/>
                <a:gd name="T12" fmla="*/ 228 w 302"/>
                <a:gd name="T13" fmla="*/ 287 h 290"/>
                <a:gd name="T14" fmla="*/ 220 w 302"/>
                <a:gd name="T15" fmla="*/ 280 h 290"/>
                <a:gd name="T16" fmla="*/ 221 w 302"/>
                <a:gd name="T17" fmla="*/ 257 h 290"/>
                <a:gd name="T18" fmla="*/ 236 w 302"/>
                <a:gd name="T19" fmla="*/ 245 h 290"/>
                <a:gd name="T20" fmla="*/ 250 w 302"/>
                <a:gd name="T21" fmla="*/ 232 h 290"/>
                <a:gd name="T22" fmla="*/ 262 w 302"/>
                <a:gd name="T23" fmla="*/ 215 h 290"/>
                <a:gd name="T24" fmla="*/ 270 w 302"/>
                <a:gd name="T25" fmla="*/ 199 h 290"/>
                <a:gd name="T26" fmla="*/ 277 w 302"/>
                <a:gd name="T27" fmla="*/ 180 h 290"/>
                <a:gd name="T28" fmla="*/ 279 w 302"/>
                <a:gd name="T29" fmla="*/ 162 h 290"/>
                <a:gd name="T30" fmla="*/ 278 w 302"/>
                <a:gd name="T31" fmla="*/ 143 h 290"/>
                <a:gd name="T32" fmla="*/ 273 w 302"/>
                <a:gd name="T33" fmla="*/ 110 h 290"/>
                <a:gd name="T34" fmla="*/ 251 w 302"/>
                <a:gd name="T35" fmla="*/ 68 h 290"/>
                <a:gd name="T36" fmla="*/ 213 w 302"/>
                <a:gd name="T37" fmla="*/ 38 h 290"/>
                <a:gd name="T38" fmla="*/ 190 w 302"/>
                <a:gd name="T39" fmla="*/ 26 h 290"/>
                <a:gd name="T40" fmla="*/ 151 w 302"/>
                <a:gd name="T41" fmla="*/ 20 h 290"/>
                <a:gd name="T42" fmla="*/ 111 w 302"/>
                <a:gd name="T43" fmla="*/ 27 h 290"/>
                <a:gd name="T44" fmla="*/ 75 w 302"/>
                <a:gd name="T45" fmla="*/ 46 h 290"/>
                <a:gd name="T46" fmla="*/ 64 w 302"/>
                <a:gd name="T47" fmla="*/ 54 h 290"/>
                <a:gd name="T48" fmla="*/ 50 w 302"/>
                <a:gd name="T49" fmla="*/ 70 h 290"/>
                <a:gd name="T50" fmla="*/ 38 w 302"/>
                <a:gd name="T51" fmla="*/ 87 h 290"/>
                <a:gd name="T52" fmla="*/ 30 w 302"/>
                <a:gd name="T53" fmla="*/ 106 h 290"/>
                <a:gd name="T54" fmla="*/ 23 w 302"/>
                <a:gd name="T55" fmla="*/ 126 h 290"/>
                <a:gd name="T56" fmla="*/ 22 w 302"/>
                <a:gd name="T57" fmla="*/ 148 h 290"/>
                <a:gd name="T58" fmla="*/ 23 w 302"/>
                <a:gd name="T59" fmla="*/ 169 h 290"/>
                <a:gd name="T60" fmla="*/ 26 w 302"/>
                <a:gd name="T61" fmla="*/ 184 h 290"/>
                <a:gd name="T62" fmla="*/ 38 w 302"/>
                <a:gd name="T63" fmla="*/ 207 h 290"/>
                <a:gd name="T64" fmla="*/ 54 w 302"/>
                <a:gd name="T65" fmla="*/ 230 h 290"/>
                <a:gd name="T66" fmla="*/ 75 w 302"/>
                <a:gd name="T67" fmla="*/ 249 h 290"/>
                <a:gd name="T68" fmla="*/ 37 w 302"/>
                <a:gd name="T69" fmla="*/ 250 h 290"/>
                <a:gd name="T70" fmla="*/ 22 w 302"/>
                <a:gd name="T71" fmla="*/ 227 h 290"/>
                <a:gd name="T72" fmla="*/ 11 w 302"/>
                <a:gd name="T73" fmla="*/ 203 h 290"/>
                <a:gd name="T74" fmla="*/ 4 w 302"/>
                <a:gd name="T75" fmla="*/ 177 h 290"/>
                <a:gd name="T76" fmla="*/ 1 w 302"/>
                <a:gd name="T77" fmla="*/ 160 h 290"/>
                <a:gd name="T78" fmla="*/ 3 w 302"/>
                <a:gd name="T79" fmla="*/ 118 h 290"/>
                <a:gd name="T80" fmla="*/ 16 w 302"/>
                <a:gd name="T81" fmla="*/ 83 h 290"/>
                <a:gd name="T82" fmla="*/ 41 w 302"/>
                <a:gd name="T83" fmla="*/ 51 h 290"/>
                <a:gd name="T84" fmla="*/ 75 w 302"/>
                <a:gd name="T85" fmla="*/ 22 h 290"/>
                <a:gd name="T86" fmla="*/ 102 w 302"/>
                <a:gd name="T87" fmla="*/ 8 h 290"/>
                <a:gd name="T88" fmla="*/ 151 w 302"/>
                <a:gd name="T89" fmla="*/ 0 h 290"/>
                <a:gd name="T90" fmla="*/ 197 w 302"/>
                <a:gd name="T91" fmla="*/ 5 h 290"/>
                <a:gd name="T92" fmla="*/ 214 w 302"/>
                <a:gd name="T93" fmla="*/ 13 h 290"/>
                <a:gd name="T94" fmla="*/ 236 w 302"/>
                <a:gd name="T95" fmla="*/ 27 h 290"/>
                <a:gd name="T96" fmla="*/ 255 w 302"/>
                <a:gd name="T97" fmla="*/ 43 h 290"/>
                <a:gd name="T98" fmla="*/ 271 w 302"/>
                <a:gd name="T99" fmla="*/ 64 h 290"/>
                <a:gd name="T100" fmla="*/ 286 w 302"/>
                <a:gd name="T101" fmla="*/ 87 h 2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02"/>
                <a:gd name="T154" fmla="*/ 0 h 290"/>
                <a:gd name="T155" fmla="*/ 302 w 302"/>
                <a:gd name="T156" fmla="*/ 290 h 29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02" h="290">
                  <a:moveTo>
                    <a:pt x="286" y="87"/>
                  </a:moveTo>
                  <a:lnTo>
                    <a:pt x="293" y="100"/>
                  </a:lnTo>
                  <a:lnTo>
                    <a:pt x="298" y="115"/>
                  </a:lnTo>
                  <a:lnTo>
                    <a:pt x="301" y="130"/>
                  </a:lnTo>
                  <a:lnTo>
                    <a:pt x="302" y="145"/>
                  </a:lnTo>
                  <a:lnTo>
                    <a:pt x="302" y="161"/>
                  </a:lnTo>
                  <a:lnTo>
                    <a:pt x="301" y="176"/>
                  </a:lnTo>
                  <a:lnTo>
                    <a:pt x="298" y="191"/>
                  </a:lnTo>
                  <a:lnTo>
                    <a:pt x="294" y="206"/>
                  </a:lnTo>
                  <a:lnTo>
                    <a:pt x="288" y="221"/>
                  </a:lnTo>
                  <a:lnTo>
                    <a:pt x="279" y="236"/>
                  </a:lnTo>
                  <a:lnTo>
                    <a:pt x="270" y="249"/>
                  </a:lnTo>
                  <a:lnTo>
                    <a:pt x="266" y="253"/>
                  </a:lnTo>
                  <a:lnTo>
                    <a:pt x="262" y="259"/>
                  </a:lnTo>
                  <a:lnTo>
                    <a:pt x="256" y="264"/>
                  </a:lnTo>
                  <a:lnTo>
                    <a:pt x="251" y="269"/>
                  </a:lnTo>
                  <a:lnTo>
                    <a:pt x="245" y="274"/>
                  </a:lnTo>
                  <a:lnTo>
                    <a:pt x="240" y="279"/>
                  </a:lnTo>
                  <a:lnTo>
                    <a:pt x="233" y="283"/>
                  </a:lnTo>
                  <a:lnTo>
                    <a:pt x="228" y="287"/>
                  </a:lnTo>
                  <a:lnTo>
                    <a:pt x="221" y="290"/>
                  </a:lnTo>
                  <a:lnTo>
                    <a:pt x="220" y="280"/>
                  </a:lnTo>
                  <a:lnTo>
                    <a:pt x="220" y="268"/>
                  </a:lnTo>
                  <a:lnTo>
                    <a:pt x="221" y="257"/>
                  </a:lnTo>
                  <a:lnTo>
                    <a:pt x="226" y="253"/>
                  </a:lnTo>
                  <a:lnTo>
                    <a:pt x="232" y="249"/>
                  </a:lnTo>
                  <a:lnTo>
                    <a:pt x="236" y="245"/>
                  </a:lnTo>
                  <a:lnTo>
                    <a:pt x="241" y="241"/>
                  </a:lnTo>
                  <a:lnTo>
                    <a:pt x="245" y="236"/>
                  </a:lnTo>
                  <a:lnTo>
                    <a:pt x="250" y="232"/>
                  </a:lnTo>
                  <a:lnTo>
                    <a:pt x="254" y="226"/>
                  </a:lnTo>
                  <a:lnTo>
                    <a:pt x="258" y="221"/>
                  </a:lnTo>
                  <a:lnTo>
                    <a:pt x="262" y="215"/>
                  </a:lnTo>
                  <a:lnTo>
                    <a:pt x="264" y="210"/>
                  </a:lnTo>
                  <a:lnTo>
                    <a:pt x="267" y="204"/>
                  </a:lnTo>
                  <a:lnTo>
                    <a:pt x="270" y="199"/>
                  </a:lnTo>
                  <a:lnTo>
                    <a:pt x="273" y="192"/>
                  </a:lnTo>
                  <a:lnTo>
                    <a:pt x="274" y="187"/>
                  </a:lnTo>
                  <a:lnTo>
                    <a:pt x="277" y="180"/>
                  </a:lnTo>
                  <a:lnTo>
                    <a:pt x="277" y="175"/>
                  </a:lnTo>
                  <a:lnTo>
                    <a:pt x="278" y="168"/>
                  </a:lnTo>
                  <a:lnTo>
                    <a:pt x="279" y="162"/>
                  </a:lnTo>
                  <a:lnTo>
                    <a:pt x="279" y="156"/>
                  </a:lnTo>
                  <a:lnTo>
                    <a:pt x="278" y="150"/>
                  </a:lnTo>
                  <a:lnTo>
                    <a:pt x="278" y="143"/>
                  </a:lnTo>
                  <a:lnTo>
                    <a:pt x="277" y="126"/>
                  </a:lnTo>
                  <a:lnTo>
                    <a:pt x="273" y="110"/>
                  </a:lnTo>
                  <a:lnTo>
                    <a:pt x="267" y="95"/>
                  </a:lnTo>
                  <a:lnTo>
                    <a:pt x="260" y="81"/>
                  </a:lnTo>
                  <a:lnTo>
                    <a:pt x="251" y="68"/>
                  </a:lnTo>
                  <a:lnTo>
                    <a:pt x="239" y="57"/>
                  </a:lnTo>
                  <a:lnTo>
                    <a:pt x="226" y="46"/>
                  </a:lnTo>
                  <a:lnTo>
                    <a:pt x="213" y="38"/>
                  </a:lnTo>
                  <a:lnTo>
                    <a:pt x="201" y="31"/>
                  </a:lnTo>
                  <a:lnTo>
                    <a:pt x="190" y="26"/>
                  </a:lnTo>
                  <a:lnTo>
                    <a:pt x="176" y="23"/>
                  </a:lnTo>
                  <a:lnTo>
                    <a:pt x="164" y="20"/>
                  </a:lnTo>
                  <a:lnTo>
                    <a:pt x="151" y="20"/>
                  </a:lnTo>
                  <a:lnTo>
                    <a:pt x="137" y="22"/>
                  </a:lnTo>
                  <a:lnTo>
                    <a:pt x="123" y="23"/>
                  </a:lnTo>
                  <a:lnTo>
                    <a:pt x="111" y="27"/>
                  </a:lnTo>
                  <a:lnTo>
                    <a:pt x="98" y="32"/>
                  </a:lnTo>
                  <a:lnTo>
                    <a:pt x="87" y="38"/>
                  </a:lnTo>
                  <a:lnTo>
                    <a:pt x="75" y="46"/>
                  </a:lnTo>
                  <a:lnTo>
                    <a:pt x="69" y="50"/>
                  </a:lnTo>
                  <a:lnTo>
                    <a:pt x="64" y="54"/>
                  </a:lnTo>
                  <a:lnTo>
                    <a:pt x="60" y="60"/>
                  </a:lnTo>
                  <a:lnTo>
                    <a:pt x="54" y="65"/>
                  </a:lnTo>
                  <a:lnTo>
                    <a:pt x="50" y="70"/>
                  </a:lnTo>
                  <a:lnTo>
                    <a:pt x="46" y="76"/>
                  </a:lnTo>
                  <a:lnTo>
                    <a:pt x="42" y="81"/>
                  </a:lnTo>
                  <a:lnTo>
                    <a:pt x="38" y="87"/>
                  </a:lnTo>
                  <a:lnTo>
                    <a:pt x="35" y="93"/>
                  </a:lnTo>
                  <a:lnTo>
                    <a:pt x="33" y="99"/>
                  </a:lnTo>
                  <a:lnTo>
                    <a:pt x="30" y="106"/>
                  </a:lnTo>
                  <a:lnTo>
                    <a:pt x="27" y="112"/>
                  </a:lnTo>
                  <a:lnTo>
                    <a:pt x="26" y="119"/>
                  </a:lnTo>
                  <a:lnTo>
                    <a:pt x="23" y="126"/>
                  </a:lnTo>
                  <a:lnTo>
                    <a:pt x="23" y="133"/>
                  </a:lnTo>
                  <a:lnTo>
                    <a:pt x="22" y="141"/>
                  </a:lnTo>
                  <a:lnTo>
                    <a:pt x="22" y="148"/>
                  </a:lnTo>
                  <a:lnTo>
                    <a:pt x="22" y="154"/>
                  </a:lnTo>
                  <a:lnTo>
                    <a:pt x="22" y="162"/>
                  </a:lnTo>
                  <a:lnTo>
                    <a:pt x="23" y="169"/>
                  </a:lnTo>
                  <a:lnTo>
                    <a:pt x="24" y="177"/>
                  </a:lnTo>
                  <a:lnTo>
                    <a:pt x="26" y="184"/>
                  </a:lnTo>
                  <a:lnTo>
                    <a:pt x="30" y="192"/>
                  </a:lnTo>
                  <a:lnTo>
                    <a:pt x="34" y="200"/>
                  </a:lnTo>
                  <a:lnTo>
                    <a:pt x="38" y="207"/>
                  </a:lnTo>
                  <a:lnTo>
                    <a:pt x="43" y="215"/>
                  </a:lnTo>
                  <a:lnTo>
                    <a:pt x="49" y="223"/>
                  </a:lnTo>
                  <a:lnTo>
                    <a:pt x="54" y="230"/>
                  </a:lnTo>
                  <a:lnTo>
                    <a:pt x="61" y="237"/>
                  </a:lnTo>
                  <a:lnTo>
                    <a:pt x="68" y="244"/>
                  </a:lnTo>
                  <a:lnTo>
                    <a:pt x="75" y="249"/>
                  </a:lnTo>
                  <a:lnTo>
                    <a:pt x="42" y="257"/>
                  </a:lnTo>
                  <a:lnTo>
                    <a:pt x="37" y="250"/>
                  </a:lnTo>
                  <a:lnTo>
                    <a:pt x="31" y="244"/>
                  </a:lnTo>
                  <a:lnTo>
                    <a:pt x="26" y="236"/>
                  </a:lnTo>
                  <a:lnTo>
                    <a:pt x="22" y="227"/>
                  </a:lnTo>
                  <a:lnTo>
                    <a:pt x="18" y="219"/>
                  </a:lnTo>
                  <a:lnTo>
                    <a:pt x="14" y="211"/>
                  </a:lnTo>
                  <a:lnTo>
                    <a:pt x="11" y="203"/>
                  </a:lnTo>
                  <a:lnTo>
                    <a:pt x="8" y="195"/>
                  </a:lnTo>
                  <a:lnTo>
                    <a:pt x="5" y="185"/>
                  </a:lnTo>
                  <a:lnTo>
                    <a:pt x="4" y="177"/>
                  </a:lnTo>
                  <a:lnTo>
                    <a:pt x="3" y="168"/>
                  </a:lnTo>
                  <a:lnTo>
                    <a:pt x="1" y="160"/>
                  </a:lnTo>
                  <a:lnTo>
                    <a:pt x="0" y="145"/>
                  </a:lnTo>
                  <a:lnTo>
                    <a:pt x="0" y="131"/>
                  </a:lnTo>
                  <a:lnTo>
                    <a:pt x="3" y="118"/>
                  </a:lnTo>
                  <a:lnTo>
                    <a:pt x="5" y="106"/>
                  </a:lnTo>
                  <a:lnTo>
                    <a:pt x="9" y="95"/>
                  </a:lnTo>
                  <a:lnTo>
                    <a:pt x="16" y="83"/>
                  </a:lnTo>
                  <a:lnTo>
                    <a:pt x="23" y="72"/>
                  </a:lnTo>
                  <a:lnTo>
                    <a:pt x="31" y="61"/>
                  </a:lnTo>
                  <a:lnTo>
                    <a:pt x="41" y="51"/>
                  </a:lnTo>
                  <a:lnTo>
                    <a:pt x="52" y="41"/>
                  </a:lnTo>
                  <a:lnTo>
                    <a:pt x="62" y="31"/>
                  </a:lnTo>
                  <a:lnTo>
                    <a:pt x="75" y="22"/>
                  </a:lnTo>
                  <a:lnTo>
                    <a:pt x="88" y="15"/>
                  </a:lnTo>
                  <a:lnTo>
                    <a:pt x="102" y="8"/>
                  </a:lnTo>
                  <a:lnTo>
                    <a:pt x="118" y="4"/>
                  </a:lnTo>
                  <a:lnTo>
                    <a:pt x="134" y="1"/>
                  </a:lnTo>
                  <a:lnTo>
                    <a:pt x="151" y="0"/>
                  </a:lnTo>
                  <a:lnTo>
                    <a:pt x="167" y="0"/>
                  </a:lnTo>
                  <a:lnTo>
                    <a:pt x="182" y="3"/>
                  </a:lnTo>
                  <a:lnTo>
                    <a:pt x="197" y="5"/>
                  </a:lnTo>
                  <a:lnTo>
                    <a:pt x="205" y="9"/>
                  </a:lnTo>
                  <a:lnTo>
                    <a:pt x="214" y="13"/>
                  </a:lnTo>
                  <a:lnTo>
                    <a:pt x="221" y="18"/>
                  </a:lnTo>
                  <a:lnTo>
                    <a:pt x="229" y="23"/>
                  </a:lnTo>
                  <a:lnTo>
                    <a:pt x="236" y="27"/>
                  </a:lnTo>
                  <a:lnTo>
                    <a:pt x="243" y="32"/>
                  </a:lnTo>
                  <a:lnTo>
                    <a:pt x="250" y="38"/>
                  </a:lnTo>
                  <a:lnTo>
                    <a:pt x="255" y="43"/>
                  </a:lnTo>
                  <a:lnTo>
                    <a:pt x="262" y="50"/>
                  </a:lnTo>
                  <a:lnTo>
                    <a:pt x="267" y="57"/>
                  </a:lnTo>
                  <a:lnTo>
                    <a:pt x="271" y="64"/>
                  </a:lnTo>
                  <a:lnTo>
                    <a:pt x="277" y="70"/>
                  </a:lnTo>
                  <a:lnTo>
                    <a:pt x="282" y="78"/>
                  </a:lnTo>
                  <a:lnTo>
                    <a:pt x="286" y="87"/>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17" name="Freeform 13">
              <a:extLst>
                <a:ext uri="{FF2B5EF4-FFF2-40B4-BE49-F238E27FC236}">
                  <a16:creationId xmlns:a16="http://schemas.microsoft.com/office/drawing/2014/main" id="{B7AD2C69-1917-ABC8-37DC-92D0B3097AA5}"/>
                </a:ext>
              </a:extLst>
            </p:cNvPr>
            <p:cNvSpPr>
              <a:spLocks/>
            </p:cNvSpPr>
            <p:nvPr/>
          </p:nvSpPr>
          <p:spPr bwMode="auto">
            <a:xfrm>
              <a:off x="4298" y="2813"/>
              <a:ext cx="229" cy="215"/>
            </a:xfrm>
            <a:custGeom>
              <a:avLst/>
              <a:gdLst>
                <a:gd name="T0" fmla="*/ 227 w 229"/>
                <a:gd name="T1" fmla="*/ 101 h 215"/>
                <a:gd name="T2" fmla="*/ 229 w 229"/>
                <a:gd name="T3" fmla="*/ 126 h 215"/>
                <a:gd name="T4" fmla="*/ 223 w 229"/>
                <a:gd name="T5" fmla="*/ 147 h 215"/>
                <a:gd name="T6" fmla="*/ 214 w 229"/>
                <a:gd name="T7" fmla="*/ 169 h 215"/>
                <a:gd name="T8" fmla="*/ 200 w 229"/>
                <a:gd name="T9" fmla="*/ 188 h 215"/>
                <a:gd name="T10" fmla="*/ 184 w 229"/>
                <a:gd name="T11" fmla="*/ 203 h 215"/>
                <a:gd name="T12" fmla="*/ 184 w 229"/>
                <a:gd name="T13" fmla="*/ 197 h 215"/>
                <a:gd name="T14" fmla="*/ 184 w 229"/>
                <a:gd name="T15" fmla="*/ 187 h 215"/>
                <a:gd name="T16" fmla="*/ 191 w 229"/>
                <a:gd name="T17" fmla="*/ 183 h 215"/>
                <a:gd name="T18" fmla="*/ 203 w 229"/>
                <a:gd name="T19" fmla="*/ 170 h 215"/>
                <a:gd name="T20" fmla="*/ 210 w 229"/>
                <a:gd name="T21" fmla="*/ 155 h 215"/>
                <a:gd name="T22" fmla="*/ 215 w 229"/>
                <a:gd name="T23" fmla="*/ 138 h 215"/>
                <a:gd name="T24" fmla="*/ 217 w 229"/>
                <a:gd name="T25" fmla="*/ 130 h 215"/>
                <a:gd name="T26" fmla="*/ 215 w 229"/>
                <a:gd name="T27" fmla="*/ 99 h 215"/>
                <a:gd name="T28" fmla="*/ 204 w 229"/>
                <a:gd name="T29" fmla="*/ 70 h 215"/>
                <a:gd name="T30" fmla="*/ 187 w 229"/>
                <a:gd name="T31" fmla="*/ 46 h 215"/>
                <a:gd name="T32" fmla="*/ 160 w 229"/>
                <a:gd name="T33" fmla="*/ 24 h 215"/>
                <a:gd name="T34" fmla="*/ 124 w 229"/>
                <a:gd name="T35" fmla="*/ 16 h 215"/>
                <a:gd name="T36" fmla="*/ 54 w 229"/>
                <a:gd name="T37" fmla="*/ 32 h 215"/>
                <a:gd name="T38" fmla="*/ 48 w 229"/>
                <a:gd name="T39" fmla="*/ 38 h 215"/>
                <a:gd name="T40" fmla="*/ 39 w 229"/>
                <a:gd name="T41" fmla="*/ 48 h 215"/>
                <a:gd name="T42" fmla="*/ 31 w 229"/>
                <a:gd name="T43" fmla="*/ 61 h 215"/>
                <a:gd name="T44" fmla="*/ 24 w 229"/>
                <a:gd name="T45" fmla="*/ 74 h 215"/>
                <a:gd name="T46" fmla="*/ 19 w 229"/>
                <a:gd name="T47" fmla="*/ 88 h 215"/>
                <a:gd name="T48" fmla="*/ 16 w 229"/>
                <a:gd name="T49" fmla="*/ 101 h 215"/>
                <a:gd name="T50" fmla="*/ 15 w 229"/>
                <a:gd name="T51" fmla="*/ 116 h 215"/>
                <a:gd name="T52" fmla="*/ 16 w 229"/>
                <a:gd name="T53" fmla="*/ 131 h 215"/>
                <a:gd name="T54" fmla="*/ 21 w 229"/>
                <a:gd name="T55" fmla="*/ 146 h 215"/>
                <a:gd name="T56" fmla="*/ 24 w 229"/>
                <a:gd name="T57" fmla="*/ 155 h 215"/>
                <a:gd name="T58" fmla="*/ 32 w 229"/>
                <a:gd name="T59" fmla="*/ 173 h 215"/>
                <a:gd name="T60" fmla="*/ 44 w 229"/>
                <a:gd name="T61" fmla="*/ 188 h 215"/>
                <a:gd name="T62" fmla="*/ 61 w 229"/>
                <a:gd name="T63" fmla="*/ 202 h 215"/>
                <a:gd name="T64" fmla="*/ 78 w 229"/>
                <a:gd name="T65" fmla="*/ 211 h 215"/>
                <a:gd name="T66" fmla="*/ 74 w 229"/>
                <a:gd name="T67" fmla="*/ 215 h 215"/>
                <a:gd name="T68" fmla="*/ 62 w 229"/>
                <a:gd name="T69" fmla="*/ 211 h 215"/>
                <a:gd name="T70" fmla="*/ 55 w 229"/>
                <a:gd name="T71" fmla="*/ 210 h 215"/>
                <a:gd name="T72" fmla="*/ 38 w 229"/>
                <a:gd name="T73" fmla="*/ 203 h 215"/>
                <a:gd name="T74" fmla="*/ 29 w 229"/>
                <a:gd name="T75" fmla="*/ 196 h 215"/>
                <a:gd name="T76" fmla="*/ 17 w 229"/>
                <a:gd name="T77" fmla="*/ 180 h 215"/>
                <a:gd name="T78" fmla="*/ 9 w 229"/>
                <a:gd name="T79" fmla="*/ 162 h 215"/>
                <a:gd name="T80" fmla="*/ 4 w 229"/>
                <a:gd name="T81" fmla="*/ 143 h 215"/>
                <a:gd name="T82" fmla="*/ 1 w 229"/>
                <a:gd name="T83" fmla="*/ 123 h 215"/>
                <a:gd name="T84" fmla="*/ 1 w 229"/>
                <a:gd name="T85" fmla="*/ 103 h 215"/>
                <a:gd name="T86" fmla="*/ 2 w 229"/>
                <a:gd name="T87" fmla="*/ 82 h 215"/>
                <a:gd name="T88" fmla="*/ 5 w 229"/>
                <a:gd name="T89" fmla="*/ 73 h 215"/>
                <a:gd name="T90" fmla="*/ 12 w 229"/>
                <a:gd name="T91" fmla="*/ 62 h 215"/>
                <a:gd name="T92" fmla="*/ 19 w 229"/>
                <a:gd name="T93" fmla="*/ 51 h 215"/>
                <a:gd name="T94" fmla="*/ 27 w 229"/>
                <a:gd name="T95" fmla="*/ 42 h 215"/>
                <a:gd name="T96" fmla="*/ 36 w 229"/>
                <a:gd name="T97" fmla="*/ 32 h 215"/>
                <a:gd name="T98" fmla="*/ 47 w 229"/>
                <a:gd name="T99" fmla="*/ 24 h 215"/>
                <a:gd name="T100" fmla="*/ 58 w 229"/>
                <a:gd name="T101" fmla="*/ 17 h 215"/>
                <a:gd name="T102" fmla="*/ 70 w 229"/>
                <a:gd name="T103" fmla="*/ 11 h 215"/>
                <a:gd name="T104" fmla="*/ 84 w 229"/>
                <a:gd name="T105" fmla="*/ 7 h 215"/>
                <a:gd name="T106" fmla="*/ 97 w 229"/>
                <a:gd name="T107" fmla="*/ 2 h 215"/>
                <a:gd name="T108" fmla="*/ 112 w 229"/>
                <a:gd name="T109" fmla="*/ 0 h 215"/>
                <a:gd name="T110" fmla="*/ 119 w 229"/>
                <a:gd name="T111" fmla="*/ 0 h 215"/>
                <a:gd name="T112" fmla="*/ 141 w 229"/>
                <a:gd name="T113" fmla="*/ 5 h 215"/>
                <a:gd name="T114" fmla="*/ 161 w 229"/>
                <a:gd name="T115" fmla="*/ 13 h 215"/>
                <a:gd name="T116" fmla="*/ 180 w 229"/>
                <a:gd name="T117" fmla="*/ 25 h 215"/>
                <a:gd name="T118" fmla="*/ 198 w 229"/>
                <a:gd name="T119" fmla="*/ 40 h 215"/>
                <a:gd name="T120" fmla="*/ 211 w 229"/>
                <a:gd name="T121" fmla="*/ 58 h 215"/>
                <a:gd name="T122" fmla="*/ 221 w 229"/>
                <a:gd name="T123" fmla="*/ 78 h 21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9"/>
                <a:gd name="T187" fmla="*/ 0 h 215"/>
                <a:gd name="T188" fmla="*/ 229 w 229"/>
                <a:gd name="T189" fmla="*/ 215 h 21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9" h="215">
                  <a:moveTo>
                    <a:pt x="225" y="89"/>
                  </a:moveTo>
                  <a:lnTo>
                    <a:pt x="227" y="101"/>
                  </a:lnTo>
                  <a:lnTo>
                    <a:pt x="229" y="113"/>
                  </a:lnTo>
                  <a:lnTo>
                    <a:pt x="229" y="126"/>
                  </a:lnTo>
                  <a:lnTo>
                    <a:pt x="226" y="137"/>
                  </a:lnTo>
                  <a:lnTo>
                    <a:pt x="223" y="147"/>
                  </a:lnTo>
                  <a:lnTo>
                    <a:pt x="219" y="158"/>
                  </a:lnTo>
                  <a:lnTo>
                    <a:pt x="214" y="169"/>
                  </a:lnTo>
                  <a:lnTo>
                    <a:pt x="207" y="178"/>
                  </a:lnTo>
                  <a:lnTo>
                    <a:pt x="200" y="188"/>
                  </a:lnTo>
                  <a:lnTo>
                    <a:pt x="192" y="196"/>
                  </a:lnTo>
                  <a:lnTo>
                    <a:pt x="184" y="203"/>
                  </a:lnTo>
                  <a:lnTo>
                    <a:pt x="184" y="197"/>
                  </a:lnTo>
                  <a:lnTo>
                    <a:pt x="184" y="191"/>
                  </a:lnTo>
                  <a:lnTo>
                    <a:pt x="184" y="187"/>
                  </a:lnTo>
                  <a:lnTo>
                    <a:pt x="191" y="183"/>
                  </a:lnTo>
                  <a:lnTo>
                    <a:pt x="198" y="177"/>
                  </a:lnTo>
                  <a:lnTo>
                    <a:pt x="203" y="170"/>
                  </a:lnTo>
                  <a:lnTo>
                    <a:pt x="207" y="164"/>
                  </a:lnTo>
                  <a:lnTo>
                    <a:pt x="210" y="155"/>
                  </a:lnTo>
                  <a:lnTo>
                    <a:pt x="213" y="147"/>
                  </a:lnTo>
                  <a:lnTo>
                    <a:pt x="215" y="138"/>
                  </a:lnTo>
                  <a:lnTo>
                    <a:pt x="217" y="130"/>
                  </a:lnTo>
                  <a:lnTo>
                    <a:pt x="217" y="115"/>
                  </a:lnTo>
                  <a:lnTo>
                    <a:pt x="215" y="99"/>
                  </a:lnTo>
                  <a:lnTo>
                    <a:pt x="211" y="85"/>
                  </a:lnTo>
                  <a:lnTo>
                    <a:pt x="204" y="70"/>
                  </a:lnTo>
                  <a:lnTo>
                    <a:pt x="196" y="58"/>
                  </a:lnTo>
                  <a:lnTo>
                    <a:pt x="187" y="46"/>
                  </a:lnTo>
                  <a:lnTo>
                    <a:pt x="173" y="35"/>
                  </a:lnTo>
                  <a:lnTo>
                    <a:pt x="160" y="24"/>
                  </a:lnTo>
                  <a:lnTo>
                    <a:pt x="124" y="16"/>
                  </a:lnTo>
                  <a:lnTo>
                    <a:pt x="88" y="19"/>
                  </a:lnTo>
                  <a:lnTo>
                    <a:pt x="54" y="32"/>
                  </a:lnTo>
                  <a:lnTo>
                    <a:pt x="48" y="38"/>
                  </a:lnTo>
                  <a:lnTo>
                    <a:pt x="44" y="43"/>
                  </a:lnTo>
                  <a:lnTo>
                    <a:pt x="39" y="48"/>
                  </a:lnTo>
                  <a:lnTo>
                    <a:pt x="35" y="54"/>
                  </a:lnTo>
                  <a:lnTo>
                    <a:pt x="31" y="61"/>
                  </a:lnTo>
                  <a:lnTo>
                    <a:pt x="27" y="67"/>
                  </a:lnTo>
                  <a:lnTo>
                    <a:pt x="24" y="74"/>
                  </a:lnTo>
                  <a:lnTo>
                    <a:pt x="21" y="81"/>
                  </a:lnTo>
                  <a:lnTo>
                    <a:pt x="19" y="88"/>
                  </a:lnTo>
                  <a:lnTo>
                    <a:pt x="17" y="95"/>
                  </a:lnTo>
                  <a:lnTo>
                    <a:pt x="16" y="101"/>
                  </a:lnTo>
                  <a:lnTo>
                    <a:pt x="15" y="109"/>
                  </a:lnTo>
                  <a:lnTo>
                    <a:pt x="15" y="116"/>
                  </a:lnTo>
                  <a:lnTo>
                    <a:pt x="15" y="124"/>
                  </a:lnTo>
                  <a:lnTo>
                    <a:pt x="16" y="131"/>
                  </a:lnTo>
                  <a:lnTo>
                    <a:pt x="19" y="139"/>
                  </a:lnTo>
                  <a:lnTo>
                    <a:pt x="21" y="146"/>
                  </a:lnTo>
                  <a:lnTo>
                    <a:pt x="24" y="155"/>
                  </a:lnTo>
                  <a:lnTo>
                    <a:pt x="28" y="165"/>
                  </a:lnTo>
                  <a:lnTo>
                    <a:pt x="32" y="173"/>
                  </a:lnTo>
                  <a:lnTo>
                    <a:pt x="39" y="181"/>
                  </a:lnTo>
                  <a:lnTo>
                    <a:pt x="44" y="188"/>
                  </a:lnTo>
                  <a:lnTo>
                    <a:pt x="52" y="195"/>
                  </a:lnTo>
                  <a:lnTo>
                    <a:pt x="61" y="202"/>
                  </a:lnTo>
                  <a:lnTo>
                    <a:pt x="69" y="206"/>
                  </a:lnTo>
                  <a:lnTo>
                    <a:pt x="78" y="211"/>
                  </a:lnTo>
                  <a:lnTo>
                    <a:pt x="74" y="215"/>
                  </a:lnTo>
                  <a:lnTo>
                    <a:pt x="67" y="215"/>
                  </a:lnTo>
                  <a:lnTo>
                    <a:pt x="62" y="211"/>
                  </a:lnTo>
                  <a:lnTo>
                    <a:pt x="55" y="210"/>
                  </a:lnTo>
                  <a:lnTo>
                    <a:pt x="46" y="206"/>
                  </a:lnTo>
                  <a:lnTo>
                    <a:pt x="38" y="203"/>
                  </a:lnTo>
                  <a:lnTo>
                    <a:pt x="29" y="196"/>
                  </a:lnTo>
                  <a:lnTo>
                    <a:pt x="24" y="188"/>
                  </a:lnTo>
                  <a:lnTo>
                    <a:pt x="17" y="180"/>
                  </a:lnTo>
                  <a:lnTo>
                    <a:pt x="13" y="170"/>
                  </a:lnTo>
                  <a:lnTo>
                    <a:pt x="9" y="162"/>
                  </a:lnTo>
                  <a:lnTo>
                    <a:pt x="6" y="153"/>
                  </a:lnTo>
                  <a:lnTo>
                    <a:pt x="4" y="143"/>
                  </a:lnTo>
                  <a:lnTo>
                    <a:pt x="1" y="134"/>
                  </a:lnTo>
                  <a:lnTo>
                    <a:pt x="1" y="123"/>
                  </a:lnTo>
                  <a:lnTo>
                    <a:pt x="0" y="113"/>
                  </a:lnTo>
                  <a:lnTo>
                    <a:pt x="1" y="103"/>
                  </a:lnTo>
                  <a:lnTo>
                    <a:pt x="1" y="93"/>
                  </a:lnTo>
                  <a:lnTo>
                    <a:pt x="2" y="82"/>
                  </a:lnTo>
                  <a:lnTo>
                    <a:pt x="5" y="73"/>
                  </a:lnTo>
                  <a:lnTo>
                    <a:pt x="8" y="67"/>
                  </a:lnTo>
                  <a:lnTo>
                    <a:pt x="12" y="62"/>
                  </a:lnTo>
                  <a:lnTo>
                    <a:pt x="15" y="57"/>
                  </a:lnTo>
                  <a:lnTo>
                    <a:pt x="19" y="51"/>
                  </a:lnTo>
                  <a:lnTo>
                    <a:pt x="23" y="47"/>
                  </a:lnTo>
                  <a:lnTo>
                    <a:pt x="27" y="42"/>
                  </a:lnTo>
                  <a:lnTo>
                    <a:pt x="32" y="38"/>
                  </a:lnTo>
                  <a:lnTo>
                    <a:pt x="36" y="32"/>
                  </a:lnTo>
                  <a:lnTo>
                    <a:pt x="42" y="28"/>
                  </a:lnTo>
                  <a:lnTo>
                    <a:pt x="47" y="24"/>
                  </a:lnTo>
                  <a:lnTo>
                    <a:pt x="52" y="21"/>
                  </a:lnTo>
                  <a:lnTo>
                    <a:pt x="58" y="17"/>
                  </a:lnTo>
                  <a:lnTo>
                    <a:pt x="65" y="15"/>
                  </a:lnTo>
                  <a:lnTo>
                    <a:pt x="70" y="11"/>
                  </a:lnTo>
                  <a:lnTo>
                    <a:pt x="77" y="8"/>
                  </a:lnTo>
                  <a:lnTo>
                    <a:pt x="84" y="7"/>
                  </a:lnTo>
                  <a:lnTo>
                    <a:pt x="90" y="4"/>
                  </a:lnTo>
                  <a:lnTo>
                    <a:pt x="97" y="2"/>
                  </a:lnTo>
                  <a:lnTo>
                    <a:pt x="104" y="1"/>
                  </a:lnTo>
                  <a:lnTo>
                    <a:pt x="112" y="0"/>
                  </a:lnTo>
                  <a:lnTo>
                    <a:pt x="119" y="0"/>
                  </a:lnTo>
                  <a:lnTo>
                    <a:pt x="130" y="2"/>
                  </a:lnTo>
                  <a:lnTo>
                    <a:pt x="141" y="5"/>
                  </a:lnTo>
                  <a:lnTo>
                    <a:pt x="152" y="9"/>
                  </a:lnTo>
                  <a:lnTo>
                    <a:pt x="161" y="13"/>
                  </a:lnTo>
                  <a:lnTo>
                    <a:pt x="170" y="19"/>
                  </a:lnTo>
                  <a:lnTo>
                    <a:pt x="180" y="25"/>
                  </a:lnTo>
                  <a:lnTo>
                    <a:pt x="189" y="32"/>
                  </a:lnTo>
                  <a:lnTo>
                    <a:pt x="198" y="40"/>
                  </a:lnTo>
                  <a:lnTo>
                    <a:pt x="204" y="48"/>
                  </a:lnTo>
                  <a:lnTo>
                    <a:pt x="211" y="58"/>
                  </a:lnTo>
                  <a:lnTo>
                    <a:pt x="217" y="67"/>
                  </a:lnTo>
                  <a:lnTo>
                    <a:pt x="221" y="78"/>
                  </a:lnTo>
                  <a:lnTo>
                    <a:pt x="225"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18" name="Freeform 14">
              <a:extLst>
                <a:ext uri="{FF2B5EF4-FFF2-40B4-BE49-F238E27FC236}">
                  <a16:creationId xmlns:a16="http://schemas.microsoft.com/office/drawing/2014/main" id="{3244BD75-55C6-4B7C-7E42-A78843AFAE4A}"/>
                </a:ext>
              </a:extLst>
            </p:cNvPr>
            <p:cNvSpPr>
              <a:spLocks/>
            </p:cNvSpPr>
            <p:nvPr/>
          </p:nvSpPr>
          <p:spPr bwMode="auto">
            <a:xfrm>
              <a:off x="4352" y="2843"/>
              <a:ext cx="58" cy="83"/>
            </a:xfrm>
            <a:custGeom>
              <a:avLst/>
              <a:gdLst>
                <a:gd name="T0" fmla="*/ 57 w 58"/>
                <a:gd name="T1" fmla="*/ 2 h 83"/>
                <a:gd name="T2" fmla="*/ 57 w 58"/>
                <a:gd name="T3" fmla="*/ 28 h 83"/>
                <a:gd name="T4" fmla="*/ 58 w 58"/>
                <a:gd name="T5" fmla="*/ 55 h 83"/>
                <a:gd name="T6" fmla="*/ 57 w 58"/>
                <a:gd name="T7" fmla="*/ 83 h 83"/>
                <a:gd name="T8" fmla="*/ 57 w 58"/>
                <a:gd name="T9" fmla="*/ 83 h 83"/>
                <a:gd name="T10" fmla="*/ 0 w 58"/>
                <a:gd name="T11" fmla="*/ 18 h 83"/>
                <a:gd name="T12" fmla="*/ 7 w 58"/>
                <a:gd name="T13" fmla="*/ 13 h 83"/>
                <a:gd name="T14" fmla="*/ 13 w 58"/>
                <a:gd name="T15" fmla="*/ 9 h 83"/>
                <a:gd name="T16" fmla="*/ 22 w 58"/>
                <a:gd name="T17" fmla="*/ 5 h 83"/>
                <a:gd name="T18" fmla="*/ 30 w 58"/>
                <a:gd name="T19" fmla="*/ 1 h 83"/>
                <a:gd name="T20" fmla="*/ 39 w 58"/>
                <a:gd name="T21" fmla="*/ 0 h 83"/>
                <a:gd name="T22" fmla="*/ 47 w 58"/>
                <a:gd name="T23" fmla="*/ 0 h 83"/>
                <a:gd name="T24" fmla="*/ 57 w 58"/>
                <a:gd name="T25" fmla="*/ 2 h 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8"/>
                <a:gd name="T40" fmla="*/ 0 h 83"/>
                <a:gd name="T41" fmla="*/ 58 w 58"/>
                <a:gd name="T42" fmla="*/ 83 h 8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8" h="83">
                  <a:moveTo>
                    <a:pt x="57" y="2"/>
                  </a:moveTo>
                  <a:lnTo>
                    <a:pt x="57" y="28"/>
                  </a:lnTo>
                  <a:lnTo>
                    <a:pt x="58" y="55"/>
                  </a:lnTo>
                  <a:lnTo>
                    <a:pt x="57" y="83"/>
                  </a:lnTo>
                  <a:lnTo>
                    <a:pt x="0" y="18"/>
                  </a:lnTo>
                  <a:lnTo>
                    <a:pt x="7" y="13"/>
                  </a:lnTo>
                  <a:lnTo>
                    <a:pt x="13" y="9"/>
                  </a:lnTo>
                  <a:lnTo>
                    <a:pt x="22" y="5"/>
                  </a:lnTo>
                  <a:lnTo>
                    <a:pt x="30" y="1"/>
                  </a:lnTo>
                  <a:lnTo>
                    <a:pt x="39" y="0"/>
                  </a:lnTo>
                  <a:lnTo>
                    <a:pt x="47" y="0"/>
                  </a:lnTo>
                  <a:lnTo>
                    <a:pt x="57" y="2"/>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19" name="Freeform 15">
              <a:extLst>
                <a:ext uri="{FF2B5EF4-FFF2-40B4-BE49-F238E27FC236}">
                  <a16:creationId xmlns:a16="http://schemas.microsoft.com/office/drawing/2014/main" id="{1858F7BF-A2C4-5C34-505E-C7847597520C}"/>
                </a:ext>
              </a:extLst>
            </p:cNvPr>
            <p:cNvSpPr>
              <a:spLocks/>
            </p:cNvSpPr>
            <p:nvPr/>
          </p:nvSpPr>
          <p:spPr bwMode="auto">
            <a:xfrm>
              <a:off x="4425" y="2845"/>
              <a:ext cx="57" cy="81"/>
            </a:xfrm>
            <a:custGeom>
              <a:avLst/>
              <a:gdLst>
                <a:gd name="T0" fmla="*/ 57 w 57"/>
                <a:gd name="T1" fmla="*/ 33 h 81"/>
                <a:gd name="T2" fmla="*/ 0 w 57"/>
                <a:gd name="T3" fmla="*/ 81 h 81"/>
                <a:gd name="T4" fmla="*/ 0 w 57"/>
                <a:gd name="T5" fmla="*/ 0 h 81"/>
                <a:gd name="T6" fmla="*/ 23 w 57"/>
                <a:gd name="T7" fmla="*/ 4 h 81"/>
                <a:gd name="T8" fmla="*/ 43 w 57"/>
                <a:gd name="T9" fmla="*/ 15 h 81"/>
                <a:gd name="T10" fmla="*/ 57 w 57"/>
                <a:gd name="T11" fmla="*/ 33 h 81"/>
                <a:gd name="T12" fmla="*/ 0 60000 65536"/>
                <a:gd name="T13" fmla="*/ 0 60000 65536"/>
                <a:gd name="T14" fmla="*/ 0 60000 65536"/>
                <a:gd name="T15" fmla="*/ 0 60000 65536"/>
                <a:gd name="T16" fmla="*/ 0 60000 65536"/>
                <a:gd name="T17" fmla="*/ 0 60000 65536"/>
                <a:gd name="T18" fmla="*/ 0 w 57"/>
                <a:gd name="T19" fmla="*/ 0 h 81"/>
                <a:gd name="T20" fmla="*/ 57 w 57"/>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57" h="81">
                  <a:moveTo>
                    <a:pt x="57" y="33"/>
                  </a:moveTo>
                  <a:lnTo>
                    <a:pt x="0" y="81"/>
                  </a:lnTo>
                  <a:lnTo>
                    <a:pt x="0" y="0"/>
                  </a:lnTo>
                  <a:lnTo>
                    <a:pt x="23" y="4"/>
                  </a:lnTo>
                  <a:lnTo>
                    <a:pt x="43" y="15"/>
                  </a:lnTo>
                  <a:lnTo>
                    <a:pt x="57" y="33"/>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0" name="Freeform 16">
              <a:extLst>
                <a:ext uri="{FF2B5EF4-FFF2-40B4-BE49-F238E27FC236}">
                  <a16:creationId xmlns:a16="http://schemas.microsoft.com/office/drawing/2014/main" id="{20C663D9-4D62-9EBD-4293-BACD83ECC742}"/>
                </a:ext>
              </a:extLst>
            </p:cNvPr>
            <p:cNvSpPr>
              <a:spLocks/>
            </p:cNvSpPr>
            <p:nvPr/>
          </p:nvSpPr>
          <p:spPr bwMode="auto">
            <a:xfrm>
              <a:off x="4326" y="2870"/>
              <a:ext cx="75" cy="65"/>
            </a:xfrm>
            <a:custGeom>
              <a:avLst/>
              <a:gdLst>
                <a:gd name="T0" fmla="*/ 1 w 75"/>
                <a:gd name="T1" fmla="*/ 65 h 65"/>
                <a:gd name="T2" fmla="*/ 0 w 75"/>
                <a:gd name="T3" fmla="*/ 44 h 65"/>
                <a:gd name="T4" fmla="*/ 4 w 75"/>
                <a:gd name="T5" fmla="*/ 23 h 65"/>
                <a:gd name="T6" fmla="*/ 18 w 75"/>
                <a:gd name="T7" fmla="*/ 0 h 65"/>
                <a:gd name="T8" fmla="*/ 18 w 75"/>
                <a:gd name="T9" fmla="*/ 0 h 65"/>
                <a:gd name="T10" fmla="*/ 75 w 75"/>
                <a:gd name="T11" fmla="*/ 65 h 65"/>
                <a:gd name="T12" fmla="*/ 1 w 75"/>
                <a:gd name="T13" fmla="*/ 65 h 65"/>
                <a:gd name="T14" fmla="*/ 0 60000 65536"/>
                <a:gd name="T15" fmla="*/ 0 60000 65536"/>
                <a:gd name="T16" fmla="*/ 0 60000 65536"/>
                <a:gd name="T17" fmla="*/ 0 60000 65536"/>
                <a:gd name="T18" fmla="*/ 0 60000 65536"/>
                <a:gd name="T19" fmla="*/ 0 60000 65536"/>
                <a:gd name="T20" fmla="*/ 0 60000 65536"/>
                <a:gd name="T21" fmla="*/ 0 w 75"/>
                <a:gd name="T22" fmla="*/ 0 h 65"/>
                <a:gd name="T23" fmla="*/ 75 w 75"/>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65">
                  <a:moveTo>
                    <a:pt x="1" y="65"/>
                  </a:moveTo>
                  <a:lnTo>
                    <a:pt x="0" y="44"/>
                  </a:lnTo>
                  <a:lnTo>
                    <a:pt x="4" y="23"/>
                  </a:lnTo>
                  <a:lnTo>
                    <a:pt x="18" y="0"/>
                  </a:lnTo>
                  <a:lnTo>
                    <a:pt x="75" y="65"/>
                  </a:lnTo>
                  <a:lnTo>
                    <a:pt x="1" y="65"/>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1" name="Freeform 17">
              <a:extLst>
                <a:ext uri="{FF2B5EF4-FFF2-40B4-BE49-F238E27FC236}">
                  <a16:creationId xmlns:a16="http://schemas.microsoft.com/office/drawing/2014/main" id="{3AFF5090-A7DD-336C-C444-BE20B6E9A602}"/>
                </a:ext>
              </a:extLst>
            </p:cNvPr>
            <p:cNvSpPr>
              <a:spLocks/>
            </p:cNvSpPr>
            <p:nvPr/>
          </p:nvSpPr>
          <p:spPr bwMode="auto">
            <a:xfrm>
              <a:off x="4425" y="2886"/>
              <a:ext cx="73" cy="57"/>
            </a:xfrm>
            <a:custGeom>
              <a:avLst/>
              <a:gdLst>
                <a:gd name="T0" fmla="*/ 73 w 73"/>
                <a:gd name="T1" fmla="*/ 40 h 57"/>
                <a:gd name="T2" fmla="*/ 73 w 73"/>
                <a:gd name="T3" fmla="*/ 57 h 57"/>
                <a:gd name="T4" fmla="*/ 0 w 73"/>
                <a:gd name="T5" fmla="*/ 57 h 57"/>
                <a:gd name="T6" fmla="*/ 57 w 73"/>
                <a:gd name="T7" fmla="*/ 0 h 57"/>
                <a:gd name="T8" fmla="*/ 64 w 73"/>
                <a:gd name="T9" fmla="*/ 8 h 57"/>
                <a:gd name="T10" fmla="*/ 69 w 73"/>
                <a:gd name="T11" fmla="*/ 17 h 57"/>
                <a:gd name="T12" fmla="*/ 72 w 73"/>
                <a:gd name="T13" fmla="*/ 26 h 57"/>
                <a:gd name="T14" fmla="*/ 73 w 73"/>
                <a:gd name="T15" fmla="*/ 34 h 57"/>
                <a:gd name="T16" fmla="*/ 73 w 73"/>
                <a:gd name="T17" fmla="*/ 40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57"/>
                <a:gd name="T29" fmla="*/ 73 w 73"/>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57">
                  <a:moveTo>
                    <a:pt x="73" y="40"/>
                  </a:moveTo>
                  <a:lnTo>
                    <a:pt x="73" y="57"/>
                  </a:lnTo>
                  <a:lnTo>
                    <a:pt x="0" y="57"/>
                  </a:lnTo>
                  <a:lnTo>
                    <a:pt x="57" y="0"/>
                  </a:lnTo>
                  <a:lnTo>
                    <a:pt x="64" y="8"/>
                  </a:lnTo>
                  <a:lnTo>
                    <a:pt x="69" y="17"/>
                  </a:lnTo>
                  <a:lnTo>
                    <a:pt x="72" y="26"/>
                  </a:lnTo>
                  <a:lnTo>
                    <a:pt x="73" y="34"/>
                  </a:lnTo>
                  <a:lnTo>
                    <a:pt x="73" y="40"/>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2" name="Freeform 18">
              <a:extLst>
                <a:ext uri="{FF2B5EF4-FFF2-40B4-BE49-F238E27FC236}">
                  <a16:creationId xmlns:a16="http://schemas.microsoft.com/office/drawing/2014/main" id="{86BE2E7C-2123-24AB-76A7-77554097154F}"/>
                </a:ext>
              </a:extLst>
            </p:cNvPr>
            <p:cNvSpPr>
              <a:spLocks/>
            </p:cNvSpPr>
            <p:nvPr/>
          </p:nvSpPr>
          <p:spPr bwMode="auto">
            <a:xfrm>
              <a:off x="4157" y="2916"/>
              <a:ext cx="122" cy="132"/>
            </a:xfrm>
            <a:custGeom>
              <a:avLst/>
              <a:gdLst>
                <a:gd name="T0" fmla="*/ 89 w 122"/>
                <a:gd name="T1" fmla="*/ 2 h 132"/>
                <a:gd name="T2" fmla="*/ 88 w 122"/>
                <a:gd name="T3" fmla="*/ 12 h 132"/>
                <a:gd name="T4" fmla="*/ 86 w 122"/>
                <a:gd name="T5" fmla="*/ 23 h 132"/>
                <a:gd name="T6" fmla="*/ 88 w 122"/>
                <a:gd name="T7" fmla="*/ 32 h 132"/>
                <a:gd name="T8" fmla="*/ 89 w 122"/>
                <a:gd name="T9" fmla="*/ 42 h 132"/>
                <a:gd name="T10" fmla="*/ 92 w 122"/>
                <a:gd name="T11" fmla="*/ 51 h 132"/>
                <a:gd name="T12" fmla="*/ 94 w 122"/>
                <a:gd name="T13" fmla="*/ 62 h 132"/>
                <a:gd name="T14" fmla="*/ 99 w 122"/>
                <a:gd name="T15" fmla="*/ 71 h 132"/>
                <a:gd name="T16" fmla="*/ 101 w 122"/>
                <a:gd name="T17" fmla="*/ 81 h 132"/>
                <a:gd name="T18" fmla="*/ 105 w 122"/>
                <a:gd name="T19" fmla="*/ 90 h 132"/>
                <a:gd name="T20" fmla="*/ 111 w 122"/>
                <a:gd name="T21" fmla="*/ 99 h 132"/>
                <a:gd name="T22" fmla="*/ 115 w 122"/>
                <a:gd name="T23" fmla="*/ 108 h 132"/>
                <a:gd name="T24" fmla="*/ 118 w 122"/>
                <a:gd name="T25" fmla="*/ 116 h 132"/>
                <a:gd name="T26" fmla="*/ 122 w 122"/>
                <a:gd name="T27" fmla="*/ 124 h 132"/>
                <a:gd name="T28" fmla="*/ 122 w 122"/>
                <a:gd name="T29" fmla="*/ 124 h 132"/>
                <a:gd name="T30" fmla="*/ 92 w 122"/>
                <a:gd name="T31" fmla="*/ 127 h 132"/>
                <a:gd name="T32" fmla="*/ 62 w 122"/>
                <a:gd name="T33" fmla="*/ 128 h 132"/>
                <a:gd name="T34" fmla="*/ 32 w 122"/>
                <a:gd name="T35" fmla="*/ 132 h 132"/>
                <a:gd name="T36" fmla="*/ 32 w 122"/>
                <a:gd name="T37" fmla="*/ 132 h 132"/>
                <a:gd name="T38" fmla="*/ 25 w 122"/>
                <a:gd name="T39" fmla="*/ 109 h 132"/>
                <a:gd name="T40" fmla="*/ 20 w 122"/>
                <a:gd name="T41" fmla="*/ 88 h 132"/>
                <a:gd name="T42" fmla="*/ 14 w 122"/>
                <a:gd name="T43" fmla="*/ 66 h 132"/>
                <a:gd name="T44" fmla="*/ 10 w 122"/>
                <a:gd name="T45" fmla="*/ 44 h 132"/>
                <a:gd name="T46" fmla="*/ 5 w 122"/>
                <a:gd name="T47" fmla="*/ 23 h 132"/>
                <a:gd name="T48" fmla="*/ 0 w 122"/>
                <a:gd name="T49" fmla="*/ 2 h 132"/>
                <a:gd name="T50" fmla="*/ 0 w 122"/>
                <a:gd name="T51" fmla="*/ 2 h 132"/>
                <a:gd name="T52" fmla="*/ 32 w 122"/>
                <a:gd name="T53" fmla="*/ 0 h 132"/>
                <a:gd name="T54" fmla="*/ 61 w 122"/>
                <a:gd name="T55" fmla="*/ 0 h 132"/>
                <a:gd name="T56" fmla="*/ 89 w 122"/>
                <a:gd name="T57" fmla="*/ 2 h 13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2"/>
                <a:gd name="T88" fmla="*/ 0 h 132"/>
                <a:gd name="T89" fmla="*/ 122 w 122"/>
                <a:gd name="T90" fmla="*/ 132 h 13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2" h="132">
                  <a:moveTo>
                    <a:pt x="89" y="2"/>
                  </a:moveTo>
                  <a:lnTo>
                    <a:pt x="88" y="12"/>
                  </a:lnTo>
                  <a:lnTo>
                    <a:pt x="86" y="23"/>
                  </a:lnTo>
                  <a:lnTo>
                    <a:pt x="88" y="32"/>
                  </a:lnTo>
                  <a:lnTo>
                    <a:pt x="89" y="42"/>
                  </a:lnTo>
                  <a:lnTo>
                    <a:pt x="92" y="51"/>
                  </a:lnTo>
                  <a:lnTo>
                    <a:pt x="94" y="62"/>
                  </a:lnTo>
                  <a:lnTo>
                    <a:pt x="99" y="71"/>
                  </a:lnTo>
                  <a:lnTo>
                    <a:pt x="101" y="81"/>
                  </a:lnTo>
                  <a:lnTo>
                    <a:pt x="105" y="90"/>
                  </a:lnTo>
                  <a:lnTo>
                    <a:pt x="111" y="99"/>
                  </a:lnTo>
                  <a:lnTo>
                    <a:pt x="115" y="108"/>
                  </a:lnTo>
                  <a:lnTo>
                    <a:pt x="118" y="116"/>
                  </a:lnTo>
                  <a:lnTo>
                    <a:pt x="122" y="124"/>
                  </a:lnTo>
                  <a:lnTo>
                    <a:pt x="92" y="127"/>
                  </a:lnTo>
                  <a:lnTo>
                    <a:pt x="62" y="128"/>
                  </a:lnTo>
                  <a:lnTo>
                    <a:pt x="32" y="132"/>
                  </a:lnTo>
                  <a:lnTo>
                    <a:pt x="25" y="109"/>
                  </a:lnTo>
                  <a:lnTo>
                    <a:pt x="20" y="88"/>
                  </a:lnTo>
                  <a:lnTo>
                    <a:pt x="14" y="66"/>
                  </a:lnTo>
                  <a:lnTo>
                    <a:pt x="10" y="44"/>
                  </a:lnTo>
                  <a:lnTo>
                    <a:pt x="5" y="23"/>
                  </a:lnTo>
                  <a:lnTo>
                    <a:pt x="0" y="2"/>
                  </a:lnTo>
                  <a:lnTo>
                    <a:pt x="32" y="0"/>
                  </a:lnTo>
                  <a:lnTo>
                    <a:pt x="61" y="0"/>
                  </a:lnTo>
                  <a:lnTo>
                    <a:pt x="89" y="2"/>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3" name="Freeform 19">
              <a:extLst>
                <a:ext uri="{FF2B5EF4-FFF2-40B4-BE49-F238E27FC236}">
                  <a16:creationId xmlns:a16="http://schemas.microsoft.com/office/drawing/2014/main" id="{BF2E857F-4180-E909-8AFA-15BFA1843916}"/>
                </a:ext>
              </a:extLst>
            </p:cNvPr>
            <p:cNvSpPr>
              <a:spLocks/>
            </p:cNvSpPr>
            <p:nvPr/>
          </p:nvSpPr>
          <p:spPr bwMode="auto">
            <a:xfrm>
              <a:off x="3911" y="2918"/>
              <a:ext cx="213" cy="122"/>
            </a:xfrm>
            <a:custGeom>
              <a:avLst/>
              <a:gdLst>
                <a:gd name="T0" fmla="*/ 213 w 213"/>
                <a:gd name="T1" fmla="*/ 122 h 122"/>
                <a:gd name="T2" fmla="*/ 144 w 213"/>
                <a:gd name="T3" fmla="*/ 118 h 122"/>
                <a:gd name="T4" fmla="*/ 73 w 213"/>
                <a:gd name="T5" fmla="*/ 106 h 122"/>
                <a:gd name="T6" fmla="*/ 10 w 213"/>
                <a:gd name="T7" fmla="*/ 82 h 122"/>
                <a:gd name="T8" fmla="*/ 10 w 213"/>
                <a:gd name="T9" fmla="*/ 82 h 122"/>
                <a:gd name="T10" fmla="*/ 4 w 213"/>
                <a:gd name="T11" fmla="*/ 73 h 122"/>
                <a:gd name="T12" fmla="*/ 0 w 213"/>
                <a:gd name="T13" fmla="*/ 65 h 122"/>
                <a:gd name="T14" fmla="*/ 1 w 213"/>
                <a:gd name="T15" fmla="*/ 57 h 122"/>
                <a:gd name="T16" fmla="*/ 1 w 213"/>
                <a:gd name="T17" fmla="*/ 57 h 122"/>
                <a:gd name="T18" fmla="*/ 5 w 213"/>
                <a:gd name="T19" fmla="*/ 50 h 122"/>
                <a:gd name="T20" fmla="*/ 10 w 213"/>
                <a:gd name="T21" fmla="*/ 44 h 122"/>
                <a:gd name="T22" fmla="*/ 15 w 213"/>
                <a:gd name="T23" fmla="*/ 38 h 122"/>
                <a:gd name="T24" fmla="*/ 22 w 213"/>
                <a:gd name="T25" fmla="*/ 34 h 122"/>
                <a:gd name="T26" fmla="*/ 29 w 213"/>
                <a:gd name="T27" fmla="*/ 30 h 122"/>
                <a:gd name="T28" fmla="*/ 37 w 213"/>
                <a:gd name="T29" fmla="*/ 27 h 122"/>
                <a:gd name="T30" fmla="*/ 45 w 213"/>
                <a:gd name="T31" fmla="*/ 25 h 122"/>
                <a:gd name="T32" fmla="*/ 54 w 213"/>
                <a:gd name="T33" fmla="*/ 22 h 122"/>
                <a:gd name="T34" fmla="*/ 64 w 213"/>
                <a:gd name="T35" fmla="*/ 19 h 122"/>
                <a:gd name="T36" fmla="*/ 75 w 213"/>
                <a:gd name="T37" fmla="*/ 17 h 122"/>
                <a:gd name="T38" fmla="*/ 75 w 213"/>
                <a:gd name="T39" fmla="*/ 17 h 122"/>
                <a:gd name="T40" fmla="*/ 96 w 213"/>
                <a:gd name="T41" fmla="*/ 11 h 122"/>
                <a:gd name="T42" fmla="*/ 119 w 213"/>
                <a:gd name="T43" fmla="*/ 7 h 122"/>
                <a:gd name="T44" fmla="*/ 144 w 213"/>
                <a:gd name="T45" fmla="*/ 3 h 122"/>
                <a:gd name="T46" fmla="*/ 170 w 213"/>
                <a:gd name="T47" fmla="*/ 2 h 122"/>
                <a:gd name="T48" fmla="*/ 197 w 213"/>
                <a:gd name="T49" fmla="*/ 0 h 122"/>
                <a:gd name="T50" fmla="*/ 197 w 213"/>
                <a:gd name="T51" fmla="*/ 0 h 122"/>
                <a:gd name="T52" fmla="*/ 213 w 213"/>
                <a:gd name="T53" fmla="*/ 122 h 12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13"/>
                <a:gd name="T82" fmla="*/ 0 h 122"/>
                <a:gd name="T83" fmla="*/ 213 w 213"/>
                <a:gd name="T84" fmla="*/ 122 h 12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13" h="122">
                  <a:moveTo>
                    <a:pt x="213" y="122"/>
                  </a:moveTo>
                  <a:lnTo>
                    <a:pt x="144" y="118"/>
                  </a:lnTo>
                  <a:lnTo>
                    <a:pt x="73" y="106"/>
                  </a:lnTo>
                  <a:lnTo>
                    <a:pt x="10" y="82"/>
                  </a:lnTo>
                  <a:lnTo>
                    <a:pt x="4" y="73"/>
                  </a:lnTo>
                  <a:lnTo>
                    <a:pt x="0" y="65"/>
                  </a:lnTo>
                  <a:lnTo>
                    <a:pt x="1" y="57"/>
                  </a:lnTo>
                  <a:lnTo>
                    <a:pt x="5" y="50"/>
                  </a:lnTo>
                  <a:lnTo>
                    <a:pt x="10" y="44"/>
                  </a:lnTo>
                  <a:lnTo>
                    <a:pt x="15" y="38"/>
                  </a:lnTo>
                  <a:lnTo>
                    <a:pt x="22" y="34"/>
                  </a:lnTo>
                  <a:lnTo>
                    <a:pt x="29" y="30"/>
                  </a:lnTo>
                  <a:lnTo>
                    <a:pt x="37" y="27"/>
                  </a:lnTo>
                  <a:lnTo>
                    <a:pt x="45" y="25"/>
                  </a:lnTo>
                  <a:lnTo>
                    <a:pt x="54" y="22"/>
                  </a:lnTo>
                  <a:lnTo>
                    <a:pt x="64" y="19"/>
                  </a:lnTo>
                  <a:lnTo>
                    <a:pt x="75" y="17"/>
                  </a:lnTo>
                  <a:lnTo>
                    <a:pt x="96" y="11"/>
                  </a:lnTo>
                  <a:lnTo>
                    <a:pt x="119" y="7"/>
                  </a:lnTo>
                  <a:lnTo>
                    <a:pt x="144" y="3"/>
                  </a:lnTo>
                  <a:lnTo>
                    <a:pt x="170" y="2"/>
                  </a:lnTo>
                  <a:lnTo>
                    <a:pt x="197" y="0"/>
                  </a:lnTo>
                  <a:lnTo>
                    <a:pt x="213" y="122"/>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4" name="Freeform 20">
              <a:extLst>
                <a:ext uri="{FF2B5EF4-FFF2-40B4-BE49-F238E27FC236}">
                  <a16:creationId xmlns:a16="http://schemas.microsoft.com/office/drawing/2014/main" id="{E55194A7-C99A-6EE8-761B-D74AA727C010}"/>
                </a:ext>
              </a:extLst>
            </p:cNvPr>
            <p:cNvSpPr>
              <a:spLocks/>
            </p:cNvSpPr>
            <p:nvPr/>
          </p:nvSpPr>
          <p:spPr bwMode="auto">
            <a:xfrm>
              <a:off x="4327" y="2951"/>
              <a:ext cx="57" cy="32"/>
            </a:xfrm>
            <a:custGeom>
              <a:avLst/>
              <a:gdLst>
                <a:gd name="T0" fmla="*/ 57 w 57"/>
                <a:gd name="T1" fmla="*/ 0 h 32"/>
                <a:gd name="T2" fmla="*/ 52 w 57"/>
                <a:gd name="T3" fmla="*/ 5 h 32"/>
                <a:gd name="T4" fmla="*/ 48 w 57"/>
                <a:gd name="T5" fmla="*/ 11 h 32"/>
                <a:gd name="T6" fmla="*/ 42 w 57"/>
                <a:gd name="T7" fmla="*/ 15 h 32"/>
                <a:gd name="T8" fmla="*/ 36 w 57"/>
                <a:gd name="T9" fmla="*/ 19 h 32"/>
                <a:gd name="T10" fmla="*/ 30 w 57"/>
                <a:gd name="T11" fmla="*/ 24 h 32"/>
                <a:gd name="T12" fmla="*/ 23 w 57"/>
                <a:gd name="T13" fmla="*/ 28 h 32"/>
                <a:gd name="T14" fmla="*/ 17 w 57"/>
                <a:gd name="T15" fmla="*/ 32 h 32"/>
                <a:gd name="T16" fmla="*/ 17 w 57"/>
                <a:gd name="T17" fmla="*/ 32 h 32"/>
                <a:gd name="T18" fmla="*/ 10 w 57"/>
                <a:gd name="T19" fmla="*/ 26 h 32"/>
                <a:gd name="T20" fmla="*/ 6 w 57"/>
                <a:gd name="T21" fmla="*/ 17 h 32"/>
                <a:gd name="T22" fmla="*/ 2 w 57"/>
                <a:gd name="T23" fmla="*/ 8 h 32"/>
                <a:gd name="T24" fmla="*/ 0 w 57"/>
                <a:gd name="T25" fmla="*/ 0 h 32"/>
                <a:gd name="T26" fmla="*/ 0 w 57"/>
                <a:gd name="T27" fmla="*/ 0 h 32"/>
                <a:gd name="T28" fmla="*/ 57 w 57"/>
                <a:gd name="T29" fmla="*/ 0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
                <a:gd name="T46" fmla="*/ 0 h 32"/>
                <a:gd name="T47" fmla="*/ 57 w 57"/>
                <a:gd name="T48" fmla="*/ 32 h 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 h="32">
                  <a:moveTo>
                    <a:pt x="57" y="0"/>
                  </a:moveTo>
                  <a:lnTo>
                    <a:pt x="52" y="5"/>
                  </a:lnTo>
                  <a:lnTo>
                    <a:pt x="48" y="11"/>
                  </a:lnTo>
                  <a:lnTo>
                    <a:pt x="42" y="15"/>
                  </a:lnTo>
                  <a:lnTo>
                    <a:pt x="36" y="19"/>
                  </a:lnTo>
                  <a:lnTo>
                    <a:pt x="30" y="24"/>
                  </a:lnTo>
                  <a:lnTo>
                    <a:pt x="23" y="28"/>
                  </a:lnTo>
                  <a:lnTo>
                    <a:pt x="17" y="32"/>
                  </a:lnTo>
                  <a:lnTo>
                    <a:pt x="10" y="26"/>
                  </a:lnTo>
                  <a:lnTo>
                    <a:pt x="6" y="17"/>
                  </a:lnTo>
                  <a:lnTo>
                    <a:pt x="2" y="8"/>
                  </a:lnTo>
                  <a:lnTo>
                    <a:pt x="0" y="0"/>
                  </a:lnTo>
                  <a:lnTo>
                    <a:pt x="57" y="0"/>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5" name="Freeform 21">
              <a:extLst>
                <a:ext uri="{FF2B5EF4-FFF2-40B4-BE49-F238E27FC236}">
                  <a16:creationId xmlns:a16="http://schemas.microsoft.com/office/drawing/2014/main" id="{5BAF7FC1-FBDF-3D27-2284-3AB0E896F58C}"/>
                </a:ext>
              </a:extLst>
            </p:cNvPr>
            <p:cNvSpPr>
              <a:spLocks/>
            </p:cNvSpPr>
            <p:nvPr/>
          </p:nvSpPr>
          <p:spPr bwMode="auto">
            <a:xfrm>
              <a:off x="4360" y="2951"/>
              <a:ext cx="50" cy="65"/>
            </a:xfrm>
            <a:custGeom>
              <a:avLst/>
              <a:gdLst>
                <a:gd name="T0" fmla="*/ 49 w 50"/>
                <a:gd name="T1" fmla="*/ 32 h 65"/>
                <a:gd name="T2" fmla="*/ 49 w 50"/>
                <a:gd name="T3" fmla="*/ 40 h 65"/>
                <a:gd name="T4" fmla="*/ 46 w 50"/>
                <a:gd name="T5" fmla="*/ 46 h 65"/>
                <a:gd name="T6" fmla="*/ 49 w 50"/>
                <a:gd name="T7" fmla="*/ 57 h 65"/>
                <a:gd name="T8" fmla="*/ 49 w 50"/>
                <a:gd name="T9" fmla="*/ 57 h 65"/>
                <a:gd name="T10" fmla="*/ 45 w 50"/>
                <a:gd name="T11" fmla="*/ 59 h 65"/>
                <a:gd name="T12" fmla="*/ 45 w 50"/>
                <a:gd name="T13" fmla="*/ 62 h 65"/>
                <a:gd name="T14" fmla="*/ 49 w 50"/>
                <a:gd name="T15" fmla="*/ 65 h 65"/>
                <a:gd name="T16" fmla="*/ 49 w 50"/>
                <a:gd name="T17" fmla="*/ 65 h 65"/>
                <a:gd name="T18" fmla="*/ 30 w 50"/>
                <a:gd name="T19" fmla="*/ 64 h 65"/>
                <a:gd name="T20" fmla="*/ 12 w 50"/>
                <a:gd name="T21" fmla="*/ 58 h 65"/>
                <a:gd name="T22" fmla="*/ 0 w 50"/>
                <a:gd name="T23" fmla="*/ 49 h 65"/>
                <a:gd name="T24" fmla="*/ 0 w 50"/>
                <a:gd name="T25" fmla="*/ 49 h 65"/>
                <a:gd name="T26" fmla="*/ 5 w 50"/>
                <a:gd name="T27" fmla="*/ 43 h 65"/>
                <a:gd name="T28" fmla="*/ 11 w 50"/>
                <a:gd name="T29" fmla="*/ 38 h 65"/>
                <a:gd name="T30" fmla="*/ 16 w 50"/>
                <a:gd name="T31" fmla="*/ 32 h 65"/>
                <a:gd name="T32" fmla="*/ 22 w 50"/>
                <a:gd name="T33" fmla="*/ 27 h 65"/>
                <a:gd name="T34" fmla="*/ 26 w 50"/>
                <a:gd name="T35" fmla="*/ 20 h 65"/>
                <a:gd name="T36" fmla="*/ 31 w 50"/>
                <a:gd name="T37" fmla="*/ 15 h 65"/>
                <a:gd name="T38" fmla="*/ 37 w 50"/>
                <a:gd name="T39" fmla="*/ 9 h 65"/>
                <a:gd name="T40" fmla="*/ 42 w 50"/>
                <a:gd name="T41" fmla="*/ 5 h 65"/>
                <a:gd name="T42" fmla="*/ 49 w 50"/>
                <a:gd name="T43" fmla="*/ 0 h 65"/>
                <a:gd name="T44" fmla="*/ 49 w 50"/>
                <a:gd name="T45" fmla="*/ 0 h 65"/>
                <a:gd name="T46" fmla="*/ 50 w 50"/>
                <a:gd name="T47" fmla="*/ 12 h 65"/>
                <a:gd name="T48" fmla="*/ 49 w 50"/>
                <a:gd name="T49" fmla="*/ 22 h 65"/>
                <a:gd name="T50" fmla="*/ 49 w 50"/>
                <a:gd name="T51" fmla="*/ 32 h 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65"/>
                <a:gd name="T80" fmla="*/ 50 w 50"/>
                <a:gd name="T81" fmla="*/ 65 h 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65">
                  <a:moveTo>
                    <a:pt x="49" y="32"/>
                  </a:moveTo>
                  <a:lnTo>
                    <a:pt x="49" y="40"/>
                  </a:lnTo>
                  <a:lnTo>
                    <a:pt x="46" y="46"/>
                  </a:lnTo>
                  <a:lnTo>
                    <a:pt x="49" y="57"/>
                  </a:lnTo>
                  <a:lnTo>
                    <a:pt x="45" y="59"/>
                  </a:lnTo>
                  <a:lnTo>
                    <a:pt x="45" y="62"/>
                  </a:lnTo>
                  <a:lnTo>
                    <a:pt x="49" y="65"/>
                  </a:lnTo>
                  <a:lnTo>
                    <a:pt x="30" y="64"/>
                  </a:lnTo>
                  <a:lnTo>
                    <a:pt x="12" y="58"/>
                  </a:lnTo>
                  <a:lnTo>
                    <a:pt x="0" y="49"/>
                  </a:lnTo>
                  <a:lnTo>
                    <a:pt x="5" y="43"/>
                  </a:lnTo>
                  <a:lnTo>
                    <a:pt x="11" y="38"/>
                  </a:lnTo>
                  <a:lnTo>
                    <a:pt x="16" y="32"/>
                  </a:lnTo>
                  <a:lnTo>
                    <a:pt x="22" y="27"/>
                  </a:lnTo>
                  <a:lnTo>
                    <a:pt x="26" y="20"/>
                  </a:lnTo>
                  <a:lnTo>
                    <a:pt x="31" y="15"/>
                  </a:lnTo>
                  <a:lnTo>
                    <a:pt x="37" y="9"/>
                  </a:lnTo>
                  <a:lnTo>
                    <a:pt x="42" y="5"/>
                  </a:lnTo>
                  <a:lnTo>
                    <a:pt x="49" y="0"/>
                  </a:lnTo>
                  <a:lnTo>
                    <a:pt x="50" y="12"/>
                  </a:lnTo>
                  <a:lnTo>
                    <a:pt x="49" y="22"/>
                  </a:lnTo>
                  <a:lnTo>
                    <a:pt x="49" y="32"/>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6" name="Freeform 22">
              <a:extLst>
                <a:ext uri="{FF2B5EF4-FFF2-40B4-BE49-F238E27FC236}">
                  <a16:creationId xmlns:a16="http://schemas.microsoft.com/office/drawing/2014/main" id="{3E7D77FF-551D-EE23-D8CA-E24F2972B1B5}"/>
                </a:ext>
              </a:extLst>
            </p:cNvPr>
            <p:cNvSpPr>
              <a:spLocks/>
            </p:cNvSpPr>
            <p:nvPr/>
          </p:nvSpPr>
          <p:spPr bwMode="auto">
            <a:xfrm>
              <a:off x="4474" y="2959"/>
              <a:ext cx="16" cy="16"/>
            </a:xfrm>
            <a:custGeom>
              <a:avLst/>
              <a:gdLst>
                <a:gd name="T0" fmla="*/ 16 w 16"/>
                <a:gd name="T1" fmla="*/ 0 h 16"/>
                <a:gd name="T2" fmla="*/ 15 w 16"/>
                <a:gd name="T3" fmla="*/ 5 h 16"/>
                <a:gd name="T4" fmla="*/ 13 w 16"/>
                <a:gd name="T5" fmla="*/ 11 h 16"/>
                <a:gd name="T6" fmla="*/ 8 w 16"/>
                <a:gd name="T7" fmla="*/ 16 h 16"/>
                <a:gd name="T8" fmla="*/ 8 w 16"/>
                <a:gd name="T9" fmla="*/ 16 h 16"/>
                <a:gd name="T10" fmla="*/ 0 w 16"/>
                <a:gd name="T11" fmla="*/ 0 h 16"/>
                <a:gd name="T12" fmla="*/ 16 w 16"/>
                <a:gd name="T13" fmla="*/ 0 h 16"/>
                <a:gd name="T14" fmla="*/ 0 60000 65536"/>
                <a:gd name="T15" fmla="*/ 0 60000 65536"/>
                <a:gd name="T16" fmla="*/ 0 60000 65536"/>
                <a:gd name="T17" fmla="*/ 0 60000 65536"/>
                <a:gd name="T18" fmla="*/ 0 60000 65536"/>
                <a:gd name="T19" fmla="*/ 0 60000 65536"/>
                <a:gd name="T20" fmla="*/ 0 60000 65536"/>
                <a:gd name="T21" fmla="*/ 0 w 16"/>
                <a:gd name="T22" fmla="*/ 0 h 16"/>
                <a:gd name="T23" fmla="*/ 16 w 16"/>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16">
                  <a:moveTo>
                    <a:pt x="16" y="0"/>
                  </a:moveTo>
                  <a:lnTo>
                    <a:pt x="15" y="5"/>
                  </a:lnTo>
                  <a:lnTo>
                    <a:pt x="13" y="11"/>
                  </a:lnTo>
                  <a:lnTo>
                    <a:pt x="8" y="16"/>
                  </a:lnTo>
                  <a:lnTo>
                    <a:pt x="0" y="0"/>
                  </a:lnTo>
                  <a:lnTo>
                    <a:pt x="16" y="0"/>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7" name="Freeform 23">
              <a:extLst>
                <a:ext uri="{FF2B5EF4-FFF2-40B4-BE49-F238E27FC236}">
                  <a16:creationId xmlns:a16="http://schemas.microsoft.com/office/drawing/2014/main" id="{82A76615-D5C9-C296-3E44-B366F4297461}"/>
                </a:ext>
              </a:extLst>
            </p:cNvPr>
            <p:cNvSpPr>
              <a:spLocks/>
            </p:cNvSpPr>
            <p:nvPr/>
          </p:nvSpPr>
          <p:spPr bwMode="auto">
            <a:xfrm>
              <a:off x="4441" y="2959"/>
              <a:ext cx="17" cy="24"/>
            </a:xfrm>
            <a:custGeom>
              <a:avLst/>
              <a:gdLst>
                <a:gd name="T0" fmla="*/ 17 w 17"/>
                <a:gd name="T1" fmla="*/ 24 h 24"/>
                <a:gd name="T2" fmla="*/ 0 w 17"/>
                <a:gd name="T3" fmla="*/ 0 h 24"/>
                <a:gd name="T4" fmla="*/ 17 w 17"/>
                <a:gd name="T5" fmla="*/ 16 h 24"/>
                <a:gd name="T6" fmla="*/ 17 w 17"/>
                <a:gd name="T7" fmla="*/ 24 h 24"/>
                <a:gd name="T8" fmla="*/ 0 60000 65536"/>
                <a:gd name="T9" fmla="*/ 0 60000 65536"/>
                <a:gd name="T10" fmla="*/ 0 60000 65536"/>
                <a:gd name="T11" fmla="*/ 0 60000 65536"/>
                <a:gd name="T12" fmla="*/ 0 w 17"/>
                <a:gd name="T13" fmla="*/ 0 h 24"/>
                <a:gd name="T14" fmla="*/ 17 w 17"/>
                <a:gd name="T15" fmla="*/ 24 h 24"/>
              </a:gdLst>
              <a:ahLst/>
              <a:cxnLst>
                <a:cxn ang="T8">
                  <a:pos x="T0" y="T1"/>
                </a:cxn>
                <a:cxn ang="T9">
                  <a:pos x="T2" y="T3"/>
                </a:cxn>
                <a:cxn ang="T10">
                  <a:pos x="T4" y="T5"/>
                </a:cxn>
                <a:cxn ang="T11">
                  <a:pos x="T6" y="T7"/>
                </a:cxn>
              </a:cxnLst>
              <a:rect l="T12" t="T13" r="T14" b="T15"/>
              <a:pathLst>
                <a:path w="17" h="24">
                  <a:moveTo>
                    <a:pt x="17" y="24"/>
                  </a:moveTo>
                  <a:lnTo>
                    <a:pt x="0" y="0"/>
                  </a:lnTo>
                  <a:lnTo>
                    <a:pt x="17" y="16"/>
                  </a:lnTo>
                  <a:lnTo>
                    <a:pt x="17" y="24"/>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8" name="Freeform 24">
              <a:extLst>
                <a:ext uri="{FF2B5EF4-FFF2-40B4-BE49-F238E27FC236}">
                  <a16:creationId xmlns:a16="http://schemas.microsoft.com/office/drawing/2014/main" id="{4BB3DF6E-D076-405D-E1DE-253BCCCCBCD9}"/>
                </a:ext>
              </a:extLst>
            </p:cNvPr>
            <p:cNvSpPr>
              <a:spLocks/>
            </p:cNvSpPr>
            <p:nvPr/>
          </p:nvSpPr>
          <p:spPr bwMode="auto">
            <a:xfrm>
              <a:off x="4425" y="2967"/>
              <a:ext cx="25" cy="41"/>
            </a:xfrm>
            <a:custGeom>
              <a:avLst/>
              <a:gdLst>
                <a:gd name="T0" fmla="*/ 25 w 25"/>
                <a:gd name="T1" fmla="*/ 24 h 41"/>
                <a:gd name="T2" fmla="*/ 20 w 25"/>
                <a:gd name="T3" fmla="*/ 34 h 41"/>
                <a:gd name="T4" fmla="*/ 11 w 25"/>
                <a:gd name="T5" fmla="*/ 39 h 41"/>
                <a:gd name="T6" fmla="*/ 0 w 25"/>
                <a:gd name="T7" fmla="*/ 41 h 41"/>
                <a:gd name="T8" fmla="*/ 0 w 25"/>
                <a:gd name="T9" fmla="*/ 41 h 41"/>
                <a:gd name="T10" fmla="*/ 0 w 25"/>
                <a:gd name="T11" fmla="*/ 27 h 41"/>
                <a:gd name="T12" fmla="*/ 0 w 25"/>
                <a:gd name="T13" fmla="*/ 14 h 41"/>
                <a:gd name="T14" fmla="*/ 0 w 25"/>
                <a:gd name="T15" fmla="*/ 0 h 41"/>
                <a:gd name="T16" fmla="*/ 0 w 25"/>
                <a:gd name="T17" fmla="*/ 0 h 41"/>
                <a:gd name="T18" fmla="*/ 25 w 25"/>
                <a:gd name="T19" fmla="*/ 24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41"/>
                <a:gd name="T32" fmla="*/ 25 w 25"/>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41">
                  <a:moveTo>
                    <a:pt x="25" y="24"/>
                  </a:moveTo>
                  <a:lnTo>
                    <a:pt x="20" y="34"/>
                  </a:lnTo>
                  <a:lnTo>
                    <a:pt x="11" y="39"/>
                  </a:lnTo>
                  <a:lnTo>
                    <a:pt x="0" y="41"/>
                  </a:lnTo>
                  <a:lnTo>
                    <a:pt x="0" y="27"/>
                  </a:lnTo>
                  <a:lnTo>
                    <a:pt x="0" y="14"/>
                  </a:lnTo>
                  <a:lnTo>
                    <a:pt x="0" y="0"/>
                  </a:lnTo>
                  <a:lnTo>
                    <a:pt x="25" y="24"/>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29" name="Freeform 25">
              <a:extLst>
                <a:ext uri="{FF2B5EF4-FFF2-40B4-BE49-F238E27FC236}">
                  <a16:creationId xmlns:a16="http://schemas.microsoft.com/office/drawing/2014/main" id="{4707A18F-930F-A5E4-C379-F64266D54727}"/>
                </a:ext>
              </a:extLst>
            </p:cNvPr>
            <p:cNvSpPr>
              <a:spLocks/>
            </p:cNvSpPr>
            <p:nvPr/>
          </p:nvSpPr>
          <p:spPr bwMode="auto">
            <a:xfrm>
              <a:off x="3904" y="3008"/>
              <a:ext cx="562" cy="830"/>
            </a:xfrm>
            <a:custGeom>
              <a:avLst/>
              <a:gdLst>
                <a:gd name="T0" fmla="*/ 510 w 562"/>
                <a:gd name="T1" fmla="*/ 27 h 830"/>
                <a:gd name="T2" fmla="*/ 562 w 562"/>
                <a:gd name="T3" fmla="*/ 138 h 830"/>
                <a:gd name="T4" fmla="*/ 487 w 562"/>
                <a:gd name="T5" fmla="*/ 107 h 830"/>
                <a:gd name="T6" fmla="*/ 415 w 562"/>
                <a:gd name="T7" fmla="*/ 97 h 830"/>
                <a:gd name="T8" fmla="*/ 495 w 562"/>
                <a:gd name="T9" fmla="*/ 119 h 830"/>
                <a:gd name="T10" fmla="*/ 555 w 562"/>
                <a:gd name="T11" fmla="*/ 165 h 830"/>
                <a:gd name="T12" fmla="*/ 510 w 562"/>
                <a:gd name="T13" fmla="*/ 197 h 830"/>
                <a:gd name="T14" fmla="*/ 433 w 562"/>
                <a:gd name="T15" fmla="*/ 214 h 830"/>
                <a:gd name="T16" fmla="*/ 440 w 562"/>
                <a:gd name="T17" fmla="*/ 227 h 830"/>
                <a:gd name="T18" fmla="*/ 543 w 562"/>
                <a:gd name="T19" fmla="*/ 191 h 830"/>
                <a:gd name="T20" fmla="*/ 556 w 562"/>
                <a:gd name="T21" fmla="*/ 520 h 830"/>
                <a:gd name="T22" fmla="*/ 546 w 562"/>
                <a:gd name="T23" fmla="*/ 768 h 830"/>
                <a:gd name="T24" fmla="*/ 509 w 562"/>
                <a:gd name="T25" fmla="*/ 793 h 830"/>
                <a:gd name="T26" fmla="*/ 464 w 562"/>
                <a:gd name="T27" fmla="*/ 810 h 830"/>
                <a:gd name="T28" fmla="*/ 261 w 562"/>
                <a:gd name="T29" fmla="*/ 830 h 830"/>
                <a:gd name="T30" fmla="*/ 25 w 562"/>
                <a:gd name="T31" fmla="*/ 772 h 830"/>
                <a:gd name="T32" fmla="*/ 0 w 562"/>
                <a:gd name="T33" fmla="*/ 369 h 830"/>
                <a:gd name="T34" fmla="*/ 76 w 562"/>
                <a:gd name="T35" fmla="*/ 214 h 830"/>
                <a:gd name="T36" fmla="*/ 198 w 562"/>
                <a:gd name="T37" fmla="*/ 230 h 830"/>
                <a:gd name="T38" fmla="*/ 263 w 562"/>
                <a:gd name="T39" fmla="*/ 241 h 830"/>
                <a:gd name="T40" fmla="*/ 212 w 562"/>
                <a:gd name="T41" fmla="*/ 235 h 830"/>
                <a:gd name="T42" fmla="*/ 167 w 562"/>
                <a:gd name="T43" fmla="*/ 260 h 830"/>
                <a:gd name="T44" fmla="*/ 136 w 562"/>
                <a:gd name="T45" fmla="*/ 294 h 830"/>
                <a:gd name="T46" fmla="*/ 114 w 562"/>
                <a:gd name="T47" fmla="*/ 342 h 830"/>
                <a:gd name="T48" fmla="*/ 91 w 562"/>
                <a:gd name="T49" fmla="*/ 390 h 830"/>
                <a:gd name="T50" fmla="*/ 83 w 562"/>
                <a:gd name="T51" fmla="*/ 429 h 830"/>
                <a:gd name="T52" fmla="*/ 102 w 562"/>
                <a:gd name="T53" fmla="*/ 449 h 830"/>
                <a:gd name="T54" fmla="*/ 133 w 562"/>
                <a:gd name="T55" fmla="*/ 459 h 830"/>
                <a:gd name="T56" fmla="*/ 155 w 562"/>
                <a:gd name="T57" fmla="*/ 471 h 830"/>
                <a:gd name="T58" fmla="*/ 189 w 562"/>
                <a:gd name="T59" fmla="*/ 501 h 830"/>
                <a:gd name="T60" fmla="*/ 220 w 562"/>
                <a:gd name="T61" fmla="*/ 520 h 830"/>
                <a:gd name="T62" fmla="*/ 192 w 562"/>
                <a:gd name="T63" fmla="*/ 554 h 830"/>
                <a:gd name="T64" fmla="*/ 246 w 562"/>
                <a:gd name="T65" fmla="*/ 707 h 830"/>
                <a:gd name="T66" fmla="*/ 282 w 562"/>
                <a:gd name="T67" fmla="*/ 712 h 830"/>
                <a:gd name="T68" fmla="*/ 334 w 562"/>
                <a:gd name="T69" fmla="*/ 711 h 830"/>
                <a:gd name="T70" fmla="*/ 419 w 562"/>
                <a:gd name="T71" fmla="*/ 673 h 830"/>
                <a:gd name="T72" fmla="*/ 456 w 562"/>
                <a:gd name="T73" fmla="*/ 651 h 830"/>
                <a:gd name="T74" fmla="*/ 471 w 562"/>
                <a:gd name="T75" fmla="*/ 616 h 830"/>
                <a:gd name="T76" fmla="*/ 455 w 562"/>
                <a:gd name="T77" fmla="*/ 502 h 830"/>
                <a:gd name="T78" fmla="*/ 417 w 562"/>
                <a:gd name="T79" fmla="*/ 439 h 830"/>
                <a:gd name="T80" fmla="*/ 362 w 562"/>
                <a:gd name="T81" fmla="*/ 444 h 830"/>
                <a:gd name="T82" fmla="*/ 349 w 562"/>
                <a:gd name="T83" fmla="*/ 440 h 830"/>
                <a:gd name="T84" fmla="*/ 366 w 562"/>
                <a:gd name="T85" fmla="*/ 407 h 830"/>
                <a:gd name="T86" fmla="*/ 384 w 562"/>
                <a:gd name="T87" fmla="*/ 376 h 830"/>
                <a:gd name="T88" fmla="*/ 392 w 562"/>
                <a:gd name="T89" fmla="*/ 346 h 830"/>
                <a:gd name="T90" fmla="*/ 383 w 562"/>
                <a:gd name="T91" fmla="*/ 318 h 830"/>
                <a:gd name="T92" fmla="*/ 354 w 562"/>
                <a:gd name="T93" fmla="*/ 294 h 830"/>
                <a:gd name="T94" fmla="*/ 326 w 562"/>
                <a:gd name="T95" fmla="*/ 276 h 830"/>
                <a:gd name="T96" fmla="*/ 366 w 562"/>
                <a:gd name="T97" fmla="*/ 227 h 830"/>
                <a:gd name="T98" fmla="*/ 291 w 562"/>
                <a:gd name="T99" fmla="*/ 101 h 830"/>
                <a:gd name="T100" fmla="*/ 301 w 562"/>
                <a:gd name="T101" fmla="*/ 227 h 830"/>
                <a:gd name="T102" fmla="*/ 253 w 562"/>
                <a:gd name="T103" fmla="*/ 89 h 830"/>
                <a:gd name="T104" fmla="*/ 244 w 562"/>
                <a:gd name="T105" fmla="*/ 73 h 830"/>
                <a:gd name="T106" fmla="*/ 4 w 562"/>
                <a:gd name="T107" fmla="*/ 92 h 830"/>
                <a:gd name="T108" fmla="*/ 41 w 562"/>
                <a:gd name="T109" fmla="*/ 15 h 830"/>
                <a:gd name="T110" fmla="*/ 145 w 562"/>
                <a:gd name="T111" fmla="*/ 42 h 830"/>
                <a:gd name="T112" fmla="*/ 255 w 562"/>
                <a:gd name="T113" fmla="*/ 49 h 83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2"/>
                <a:gd name="T172" fmla="*/ 0 h 830"/>
                <a:gd name="T173" fmla="*/ 562 w 562"/>
                <a:gd name="T174" fmla="*/ 830 h 83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2" h="830">
                  <a:moveTo>
                    <a:pt x="310" y="49"/>
                  </a:moveTo>
                  <a:lnTo>
                    <a:pt x="372" y="47"/>
                  </a:lnTo>
                  <a:lnTo>
                    <a:pt x="436" y="42"/>
                  </a:lnTo>
                  <a:lnTo>
                    <a:pt x="497" y="32"/>
                  </a:lnTo>
                  <a:lnTo>
                    <a:pt x="510" y="27"/>
                  </a:lnTo>
                  <a:lnTo>
                    <a:pt x="524" y="21"/>
                  </a:lnTo>
                  <a:lnTo>
                    <a:pt x="537" y="15"/>
                  </a:lnTo>
                  <a:lnTo>
                    <a:pt x="551" y="8"/>
                  </a:lnTo>
                  <a:lnTo>
                    <a:pt x="562" y="0"/>
                  </a:lnTo>
                  <a:lnTo>
                    <a:pt x="562" y="138"/>
                  </a:lnTo>
                  <a:lnTo>
                    <a:pt x="551" y="131"/>
                  </a:lnTo>
                  <a:lnTo>
                    <a:pt x="539" y="124"/>
                  </a:lnTo>
                  <a:lnTo>
                    <a:pt x="527" y="119"/>
                  </a:lnTo>
                  <a:lnTo>
                    <a:pt x="514" y="115"/>
                  </a:lnTo>
                  <a:lnTo>
                    <a:pt x="501" y="111"/>
                  </a:lnTo>
                  <a:lnTo>
                    <a:pt x="487" y="107"/>
                  </a:lnTo>
                  <a:lnTo>
                    <a:pt x="474" y="104"/>
                  </a:lnTo>
                  <a:lnTo>
                    <a:pt x="459" y="103"/>
                  </a:lnTo>
                  <a:lnTo>
                    <a:pt x="444" y="100"/>
                  </a:lnTo>
                  <a:lnTo>
                    <a:pt x="430" y="99"/>
                  </a:lnTo>
                  <a:lnTo>
                    <a:pt x="415" y="97"/>
                  </a:lnTo>
                  <a:lnTo>
                    <a:pt x="432" y="103"/>
                  </a:lnTo>
                  <a:lnTo>
                    <a:pt x="453" y="107"/>
                  </a:lnTo>
                  <a:lnTo>
                    <a:pt x="472" y="114"/>
                  </a:lnTo>
                  <a:lnTo>
                    <a:pt x="495" y="119"/>
                  </a:lnTo>
                  <a:lnTo>
                    <a:pt x="517" y="127"/>
                  </a:lnTo>
                  <a:lnTo>
                    <a:pt x="537" y="138"/>
                  </a:lnTo>
                  <a:lnTo>
                    <a:pt x="554" y="154"/>
                  </a:lnTo>
                  <a:lnTo>
                    <a:pt x="556" y="160"/>
                  </a:lnTo>
                  <a:lnTo>
                    <a:pt x="555" y="165"/>
                  </a:lnTo>
                  <a:lnTo>
                    <a:pt x="554" y="170"/>
                  </a:lnTo>
                  <a:lnTo>
                    <a:pt x="544" y="179"/>
                  </a:lnTo>
                  <a:lnTo>
                    <a:pt x="533" y="187"/>
                  </a:lnTo>
                  <a:lnTo>
                    <a:pt x="521" y="192"/>
                  </a:lnTo>
                  <a:lnTo>
                    <a:pt x="510" y="197"/>
                  </a:lnTo>
                  <a:lnTo>
                    <a:pt x="498" y="202"/>
                  </a:lnTo>
                  <a:lnTo>
                    <a:pt x="484" y="204"/>
                  </a:lnTo>
                  <a:lnTo>
                    <a:pt x="472" y="207"/>
                  </a:lnTo>
                  <a:lnTo>
                    <a:pt x="459" y="210"/>
                  </a:lnTo>
                  <a:lnTo>
                    <a:pt x="446" y="212"/>
                  </a:lnTo>
                  <a:lnTo>
                    <a:pt x="433" y="214"/>
                  </a:lnTo>
                  <a:lnTo>
                    <a:pt x="419" y="216"/>
                  </a:lnTo>
                  <a:lnTo>
                    <a:pt x="407" y="219"/>
                  </a:lnTo>
                  <a:lnTo>
                    <a:pt x="417" y="225"/>
                  </a:lnTo>
                  <a:lnTo>
                    <a:pt x="428" y="227"/>
                  </a:lnTo>
                  <a:lnTo>
                    <a:pt x="440" y="227"/>
                  </a:lnTo>
                  <a:lnTo>
                    <a:pt x="460" y="223"/>
                  </a:lnTo>
                  <a:lnTo>
                    <a:pt x="482" y="216"/>
                  </a:lnTo>
                  <a:lnTo>
                    <a:pt x="502" y="210"/>
                  </a:lnTo>
                  <a:lnTo>
                    <a:pt x="522" y="202"/>
                  </a:lnTo>
                  <a:lnTo>
                    <a:pt x="543" y="191"/>
                  </a:lnTo>
                  <a:lnTo>
                    <a:pt x="562" y="179"/>
                  </a:lnTo>
                  <a:lnTo>
                    <a:pt x="562" y="288"/>
                  </a:lnTo>
                  <a:lnTo>
                    <a:pt x="560" y="402"/>
                  </a:lnTo>
                  <a:lnTo>
                    <a:pt x="556" y="520"/>
                  </a:lnTo>
                  <a:lnTo>
                    <a:pt x="554" y="635"/>
                  </a:lnTo>
                  <a:lnTo>
                    <a:pt x="554" y="747"/>
                  </a:lnTo>
                  <a:lnTo>
                    <a:pt x="551" y="755"/>
                  </a:lnTo>
                  <a:lnTo>
                    <a:pt x="548" y="762"/>
                  </a:lnTo>
                  <a:lnTo>
                    <a:pt x="546" y="768"/>
                  </a:lnTo>
                  <a:lnTo>
                    <a:pt x="540" y="773"/>
                  </a:lnTo>
                  <a:lnTo>
                    <a:pt x="535" y="778"/>
                  </a:lnTo>
                  <a:lnTo>
                    <a:pt x="529" y="782"/>
                  </a:lnTo>
                  <a:lnTo>
                    <a:pt x="522" y="787"/>
                  </a:lnTo>
                  <a:lnTo>
                    <a:pt x="517" y="789"/>
                  </a:lnTo>
                  <a:lnTo>
                    <a:pt x="509" y="793"/>
                  </a:lnTo>
                  <a:lnTo>
                    <a:pt x="502" y="796"/>
                  </a:lnTo>
                  <a:lnTo>
                    <a:pt x="494" y="799"/>
                  </a:lnTo>
                  <a:lnTo>
                    <a:pt x="487" y="801"/>
                  </a:lnTo>
                  <a:lnTo>
                    <a:pt x="479" y="804"/>
                  </a:lnTo>
                  <a:lnTo>
                    <a:pt x="471" y="807"/>
                  </a:lnTo>
                  <a:lnTo>
                    <a:pt x="464" y="810"/>
                  </a:lnTo>
                  <a:lnTo>
                    <a:pt x="456" y="812"/>
                  </a:lnTo>
                  <a:lnTo>
                    <a:pt x="410" y="820"/>
                  </a:lnTo>
                  <a:lnTo>
                    <a:pt x="361" y="827"/>
                  </a:lnTo>
                  <a:lnTo>
                    <a:pt x="311" y="830"/>
                  </a:lnTo>
                  <a:lnTo>
                    <a:pt x="261" y="830"/>
                  </a:lnTo>
                  <a:lnTo>
                    <a:pt x="211" y="827"/>
                  </a:lnTo>
                  <a:lnTo>
                    <a:pt x="160" y="819"/>
                  </a:lnTo>
                  <a:lnTo>
                    <a:pt x="113" y="808"/>
                  </a:lnTo>
                  <a:lnTo>
                    <a:pt x="67" y="792"/>
                  </a:lnTo>
                  <a:lnTo>
                    <a:pt x="25" y="772"/>
                  </a:lnTo>
                  <a:lnTo>
                    <a:pt x="15" y="766"/>
                  </a:lnTo>
                  <a:lnTo>
                    <a:pt x="7" y="758"/>
                  </a:lnTo>
                  <a:lnTo>
                    <a:pt x="0" y="747"/>
                  </a:lnTo>
                  <a:lnTo>
                    <a:pt x="2" y="555"/>
                  </a:lnTo>
                  <a:lnTo>
                    <a:pt x="0" y="369"/>
                  </a:lnTo>
                  <a:lnTo>
                    <a:pt x="0" y="187"/>
                  </a:lnTo>
                  <a:lnTo>
                    <a:pt x="18" y="195"/>
                  </a:lnTo>
                  <a:lnTo>
                    <a:pt x="37" y="203"/>
                  </a:lnTo>
                  <a:lnTo>
                    <a:pt x="56" y="208"/>
                  </a:lnTo>
                  <a:lnTo>
                    <a:pt x="76" y="214"/>
                  </a:lnTo>
                  <a:lnTo>
                    <a:pt x="95" y="218"/>
                  </a:lnTo>
                  <a:lnTo>
                    <a:pt x="116" y="222"/>
                  </a:lnTo>
                  <a:lnTo>
                    <a:pt x="136" y="225"/>
                  </a:lnTo>
                  <a:lnTo>
                    <a:pt x="156" y="227"/>
                  </a:lnTo>
                  <a:lnTo>
                    <a:pt x="178" y="229"/>
                  </a:lnTo>
                  <a:lnTo>
                    <a:pt x="198" y="230"/>
                  </a:lnTo>
                  <a:lnTo>
                    <a:pt x="219" y="233"/>
                  </a:lnTo>
                  <a:lnTo>
                    <a:pt x="240" y="234"/>
                  </a:lnTo>
                  <a:lnTo>
                    <a:pt x="261" y="235"/>
                  </a:lnTo>
                  <a:lnTo>
                    <a:pt x="263" y="237"/>
                  </a:lnTo>
                  <a:lnTo>
                    <a:pt x="263" y="241"/>
                  </a:lnTo>
                  <a:lnTo>
                    <a:pt x="261" y="244"/>
                  </a:lnTo>
                  <a:lnTo>
                    <a:pt x="246" y="238"/>
                  </a:lnTo>
                  <a:lnTo>
                    <a:pt x="229" y="234"/>
                  </a:lnTo>
                  <a:lnTo>
                    <a:pt x="212" y="235"/>
                  </a:lnTo>
                  <a:lnTo>
                    <a:pt x="204" y="235"/>
                  </a:lnTo>
                  <a:lnTo>
                    <a:pt x="197" y="239"/>
                  </a:lnTo>
                  <a:lnTo>
                    <a:pt x="190" y="245"/>
                  </a:lnTo>
                  <a:lnTo>
                    <a:pt x="182" y="250"/>
                  </a:lnTo>
                  <a:lnTo>
                    <a:pt x="174" y="254"/>
                  </a:lnTo>
                  <a:lnTo>
                    <a:pt x="167" y="260"/>
                  </a:lnTo>
                  <a:lnTo>
                    <a:pt x="159" y="265"/>
                  </a:lnTo>
                  <a:lnTo>
                    <a:pt x="152" y="271"/>
                  </a:lnTo>
                  <a:lnTo>
                    <a:pt x="145" y="277"/>
                  </a:lnTo>
                  <a:lnTo>
                    <a:pt x="139" y="284"/>
                  </a:lnTo>
                  <a:lnTo>
                    <a:pt x="136" y="294"/>
                  </a:lnTo>
                  <a:lnTo>
                    <a:pt x="133" y="302"/>
                  </a:lnTo>
                  <a:lnTo>
                    <a:pt x="130" y="310"/>
                  </a:lnTo>
                  <a:lnTo>
                    <a:pt x="128" y="318"/>
                  </a:lnTo>
                  <a:lnTo>
                    <a:pt x="124" y="326"/>
                  </a:lnTo>
                  <a:lnTo>
                    <a:pt x="120" y="334"/>
                  </a:lnTo>
                  <a:lnTo>
                    <a:pt x="114" y="342"/>
                  </a:lnTo>
                  <a:lnTo>
                    <a:pt x="110" y="350"/>
                  </a:lnTo>
                  <a:lnTo>
                    <a:pt x="106" y="359"/>
                  </a:lnTo>
                  <a:lnTo>
                    <a:pt x="102" y="365"/>
                  </a:lnTo>
                  <a:lnTo>
                    <a:pt x="98" y="374"/>
                  </a:lnTo>
                  <a:lnTo>
                    <a:pt x="94" y="382"/>
                  </a:lnTo>
                  <a:lnTo>
                    <a:pt x="91" y="390"/>
                  </a:lnTo>
                  <a:lnTo>
                    <a:pt x="87" y="397"/>
                  </a:lnTo>
                  <a:lnTo>
                    <a:pt x="84" y="406"/>
                  </a:lnTo>
                  <a:lnTo>
                    <a:pt x="83" y="414"/>
                  </a:lnTo>
                  <a:lnTo>
                    <a:pt x="82" y="422"/>
                  </a:lnTo>
                  <a:lnTo>
                    <a:pt x="83" y="429"/>
                  </a:lnTo>
                  <a:lnTo>
                    <a:pt x="84" y="434"/>
                  </a:lnTo>
                  <a:lnTo>
                    <a:pt x="87" y="439"/>
                  </a:lnTo>
                  <a:lnTo>
                    <a:pt x="90" y="443"/>
                  </a:lnTo>
                  <a:lnTo>
                    <a:pt x="94" y="445"/>
                  </a:lnTo>
                  <a:lnTo>
                    <a:pt x="98" y="448"/>
                  </a:lnTo>
                  <a:lnTo>
                    <a:pt x="102" y="449"/>
                  </a:lnTo>
                  <a:lnTo>
                    <a:pt x="106" y="452"/>
                  </a:lnTo>
                  <a:lnTo>
                    <a:pt x="111" y="453"/>
                  </a:lnTo>
                  <a:lnTo>
                    <a:pt x="117" y="455"/>
                  </a:lnTo>
                  <a:lnTo>
                    <a:pt x="122" y="456"/>
                  </a:lnTo>
                  <a:lnTo>
                    <a:pt x="128" y="457"/>
                  </a:lnTo>
                  <a:lnTo>
                    <a:pt x="133" y="459"/>
                  </a:lnTo>
                  <a:lnTo>
                    <a:pt x="137" y="460"/>
                  </a:lnTo>
                  <a:lnTo>
                    <a:pt x="143" y="463"/>
                  </a:lnTo>
                  <a:lnTo>
                    <a:pt x="147" y="464"/>
                  </a:lnTo>
                  <a:lnTo>
                    <a:pt x="151" y="467"/>
                  </a:lnTo>
                  <a:lnTo>
                    <a:pt x="155" y="471"/>
                  </a:lnTo>
                  <a:lnTo>
                    <a:pt x="160" y="476"/>
                  </a:lnTo>
                  <a:lnTo>
                    <a:pt x="166" y="482"/>
                  </a:lnTo>
                  <a:lnTo>
                    <a:pt x="171" y="487"/>
                  </a:lnTo>
                  <a:lnTo>
                    <a:pt x="177" y="491"/>
                  </a:lnTo>
                  <a:lnTo>
                    <a:pt x="182" y="495"/>
                  </a:lnTo>
                  <a:lnTo>
                    <a:pt x="189" y="501"/>
                  </a:lnTo>
                  <a:lnTo>
                    <a:pt x="194" y="505"/>
                  </a:lnTo>
                  <a:lnTo>
                    <a:pt x="201" y="508"/>
                  </a:lnTo>
                  <a:lnTo>
                    <a:pt x="208" y="512"/>
                  </a:lnTo>
                  <a:lnTo>
                    <a:pt x="213" y="516"/>
                  </a:lnTo>
                  <a:lnTo>
                    <a:pt x="220" y="520"/>
                  </a:lnTo>
                  <a:lnTo>
                    <a:pt x="213" y="524"/>
                  </a:lnTo>
                  <a:lnTo>
                    <a:pt x="208" y="529"/>
                  </a:lnTo>
                  <a:lnTo>
                    <a:pt x="202" y="535"/>
                  </a:lnTo>
                  <a:lnTo>
                    <a:pt x="198" y="541"/>
                  </a:lnTo>
                  <a:lnTo>
                    <a:pt x="194" y="547"/>
                  </a:lnTo>
                  <a:lnTo>
                    <a:pt x="192" y="554"/>
                  </a:lnTo>
                  <a:lnTo>
                    <a:pt x="187" y="560"/>
                  </a:lnTo>
                  <a:lnTo>
                    <a:pt x="196" y="601"/>
                  </a:lnTo>
                  <a:lnTo>
                    <a:pt x="236" y="699"/>
                  </a:lnTo>
                  <a:lnTo>
                    <a:pt x="242" y="704"/>
                  </a:lnTo>
                  <a:lnTo>
                    <a:pt x="246" y="707"/>
                  </a:lnTo>
                  <a:lnTo>
                    <a:pt x="253" y="709"/>
                  </a:lnTo>
                  <a:lnTo>
                    <a:pt x="258" y="711"/>
                  </a:lnTo>
                  <a:lnTo>
                    <a:pt x="263" y="712"/>
                  </a:lnTo>
                  <a:lnTo>
                    <a:pt x="270" y="712"/>
                  </a:lnTo>
                  <a:lnTo>
                    <a:pt x="277" y="712"/>
                  </a:lnTo>
                  <a:lnTo>
                    <a:pt x="282" y="712"/>
                  </a:lnTo>
                  <a:lnTo>
                    <a:pt x="289" y="712"/>
                  </a:lnTo>
                  <a:lnTo>
                    <a:pt x="296" y="713"/>
                  </a:lnTo>
                  <a:lnTo>
                    <a:pt x="301" y="715"/>
                  </a:lnTo>
                  <a:lnTo>
                    <a:pt x="318" y="713"/>
                  </a:lnTo>
                  <a:lnTo>
                    <a:pt x="334" y="711"/>
                  </a:lnTo>
                  <a:lnTo>
                    <a:pt x="349" y="707"/>
                  </a:lnTo>
                  <a:lnTo>
                    <a:pt x="364" y="701"/>
                  </a:lnTo>
                  <a:lnTo>
                    <a:pt x="379" y="694"/>
                  </a:lnTo>
                  <a:lnTo>
                    <a:pt x="392" y="688"/>
                  </a:lnTo>
                  <a:lnTo>
                    <a:pt x="406" y="681"/>
                  </a:lnTo>
                  <a:lnTo>
                    <a:pt x="419" y="673"/>
                  </a:lnTo>
                  <a:lnTo>
                    <a:pt x="432" y="666"/>
                  </a:lnTo>
                  <a:lnTo>
                    <a:pt x="440" y="663"/>
                  </a:lnTo>
                  <a:lnTo>
                    <a:pt x="445" y="661"/>
                  </a:lnTo>
                  <a:lnTo>
                    <a:pt x="451" y="657"/>
                  </a:lnTo>
                  <a:lnTo>
                    <a:pt x="456" y="651"/>
                  </a:lnTo>
                  <a:lnTo>
                    <a:pt x="460" y="646"/>
                  </a:lnTo>
                  <a:lnTo>
                    <a:pt x="463" y="640"/>
                  </a:lnTo>
                  <a:lnTo>
                    <a:pt x="465" y="635"/>
                  </a:lnTo>
                  <a:lnTo>
                    <a:pt x="467" y="628"/>
                  </a:lnTo>
                  <a:lnTo>
                    <a:pt x="470" y="621"/>
                  </a:lnTo>
                  <a:lnTo>
                    <a:pt x="471" y="616"/>
                  </a:lnTo>
                  <a:lnTo>
                    <a:pt x="472" y="609"/>
                  </a:lnTo>
                  <a:lnTo>
                    <a:pt x="472" y="536"/>
                  </a:lnTo>
                  <a:lnTo>
                    <a:pt x="465" y="525"/>
                  </a:lnTo>
                  <a:lnTo>
                    <a:pt x="460" y="514"/>
                  </a:lnTo>
                  <a:lnTo>
                    <a:pt x="455" y="502"/>
                  </a:lnTo>
                  <a:lnTo>
                    <a:pt x="449" y="490"/>
                  </a:lnTo>
                  <a:lnTo>
                    <a:pt x="444" y="479"/>
                  </a:lnTo>
                  <a:lnTo>
                    <a:pt x="438" y="467"/>
                  </a:lnTo>
                  <a:lnTo>
                    <a:pt x="432" y="456"/>
                  </a:lnTo>
                  <a:lnTo>
                    <a:pt x="425" y="447"/>
                  </a:lnTo>
                  <a:lnTo>
                    <a:pt x="417" y="439"/>
                  </a:lnTo>
                  <a:lnTo>
                    <a:pt x="407" y="430"/>
                  </a:lnTo>
                  <a:lnTo>
                    <a:pt x="395" y="430"/>
                  </a:lnTo>
                  <a:lnTo>
                    <a:pt x="383" y="433"/>
                  </a:lnTo>
                  <a:lnTo>
                    <a:pt x="372" y="437"/>
                  </a:lnTo>
                  <a:lnTo>
                    <a:pt x="362" y="444"/>
                  </a:lnTo>
                  <a:lnTo>
                    <a:pt x="352" y="449"/>
                  </a:lnTo>
                  <a:lnTo>
                    <a:pt x="342" y="455"/>
                  </a:lnTo>
                  <a:lnTo>
                    <a:pt x="343" y="449"/>
                  </a:lnTo>
                  <a:lnTo>
                    <a:pt x="346" y="444"/>
                  </a:lnTo>
                  <a:lnTo>
                    <a:pt x="349" y="440"/>
                  </a:lnTo>
                  <a:lnTo>
                    <a:pt x="352" y="434"/>
                  </a:lnTo>
                  <a:lnTo>
                    <a:pt x="354" y="429"/>
                  </a:lnTo>
                  <a:lnTo>
                    <a:pt x="357" y="424"/>
                  </a:lnTo>
                  <a:lnTo>
                    <a:pt x="360" y="418"/>
                  </a:lnTo>
                  <a:lnTo>
                    <a:pt x="364" y="413"/>
                  </a:lnTo>
                  <a:lnTo>
                    <a:pt x="366" y="407"/>
                  </a:lnTo>
                  <a:lnTo>
                    <a:pt x="371" y="403"/>
                  </a:lnTo>
                  <a:lnTo>
                    <a:pt x="373" y="398"/>
                  </a:lnTo>
                  <a:lnTo>
                    <a:pt x="376" y="392"/>
                  </a:lnTo>
                  <a:lnTo>
                    <a:pt x="379" y="387"/>
                  </a:lnTo>
                  <a:lnTo>
                    <a:pt x="381" y="382"/>
                  </a:lnTo>
                  <a:lnTo>
                    <a:pt x="384" y="376"/>
                  </a:lnTo>
                  <a:lnTo>
                    <a:pt x="387" y="371"/>
                  </a:lnTo>
                  <a:lnTo>
                    <a:pt x="388" y="367"/>
                  </a:lnTo>
                  <a:lnTo>
                    <a:pt x="390" y="361"/>
                  </a:lnTo>
                  <a:lnTo>
                    <a:pt x="391" y="356"/>
                  </a:lnTo>
                  <a:lnTo>
                    <a:pt x="392" y="350"/>
                  </a:lnTo>
                  <a:lnTo>
                    <a:pt x="392" y="346"/>
                  </a:lnTo>
                  <a:lnTo>
                    <a:pt x="392" y="341"/>
                  </a:lnTo>
                  <a:lnTo>
                    <a:pt x="392" y="337"/>
                  </a:lnTo>
                  <a:lnTo>
                    <a:pt x="391" y="332"/>
                  </a:lnTo>
                  <a:lnTo>
                    <a:pt x="390" y="326"/>
                  </a:lnTo>
                  <a:lnTo>
                    <a:pt x="387" y="322"/>
                  </a:lnTo>
                  <a:lnTo>
                    <a:pt x="383" y="318"/>
                  </a:lnTo>
                  <a:lnTo>
                    <a:pt x="379" y="313"/>
                  </a:lnTo>
                  <a:lnTo>
                    <a:pt x="375" y="309"/>
                  </a:lnTo>
                  <a:lnTo>
                    <a:pt x="368" y="303"/>
                  </a:lnTo>
                  <a:lnTo>
                    <a:pt x="361" y="298"/>
                  </a:lnTo>
                  <a:lnTo>
                    <a:pt x="354" y="294"/>
                  </a:lnTo>
                  <a:lnTo>
                    <a:pt x="349" y="290"/>
                  </a:lnTo>
                  <a:lnTo>
                    <a:pt x="343" y="285"/>
                  </a:lnTo>
                  <a:lnTo>
                    <a:pt x="338" y="281"/>
                  </a:lnTo>
                  <a:lnTo>
                    <a:pt x="333" y="279"/>
                  </a:lnTo>
                  <a:lnTo>
                    <a:pt x="326" y="276"/>
                  </a:lnTo>
                  <a:lnTo>
                    <a:pt x="318" y="235"/>
                  </a:lnTo>
                  <a:lnTo>
                    <a:pt x="338" y="234"/>
                  </a:lnTo>
                  <a:lnTo>
                    <a:pt x="356" y="231"/>
                  </a:lnTo>
                  <a:lnTo>
                    <a:pt x="375" y="227"/>
                  </a:lnTo>
                  <a:lnTo>
                    <a:pt x="366" y="227"/>
                  </a:lnTo>
                  <a:lnTo>
                    <a:pt x="350" y="226"/>
                  </a:lnTo>
                  <a:lnTo>
                    <a:pt x="334" y="226"/>
                  </a:lnTo>
                  <a:lnTo>
                    <a:pt x="318" y="227"/>
                  </a:lnTo>
                  <a:lnTo>
                    <a:pt x="293" y="105"/>
                  </a:lnTo>
                  <a:lnTo>
                    <a:pt x="291" y="101"/>
                  </a:lnTo>
                  <a:lnTo>
                    <a:pt x="286" y="97"/>
                  </a:lnTo>
                  <a:lnTo>
                    <a:pt x="285" y="97"/>
                  </a:lnTo>
                  <a:lnTo>
                    <a:pt x="289" y="142"/>
                  </a:lnTo>
                  <a:lnTo>
                    <a:pt x="296" y="185"/>
                  </a:lnTo>
                  <a:lnTo>
                    <a:pt x="301" y="227"/>
                  </a:lnTo>
                  <a:lnTo>
                    <a:pt x="277" y="227"/>
                  </a:lnTo>
                  <a:lnTo>
                    <a:pt x="269" y="192"/>
                  </a:lnTo>
                  <a:lnTo>
                    <a:pt x="263" y="157"/>
                  </a:lnTo>
                  <a:lnTo>
                    <a:pt x="259" y="123"/>
                  </a:lnTo>
                  <a:lnTo>
                    <a:pt x="253" y="89"/>
                  </a:lnTo>
                  <a:lnTo>
                    <a:pt x="254" y="92"/>
                  </a:lnTo>
                  <a:lnTo>
                    <a:pt x="255" y="90"/>
                  </a:lnTo>
                  <a:lnTo>
                    <a:pt x="253" y="89"/>
                  </a:lnTo>
                  <a:lnTo>
                    <a:pt x="244" y="73"/>
                  </a:lnTo>
                  <a:lnTo>
                    <a:pt x="228" y="81"/>
                  </a:lnTo>
                  <a:lnTo>
                    <a:pt x="152" y="89"/>
                  </a:lnTo>
                  <a:lnTo>
                    <a:pt x="78" y="103"/>
                  </a:lnTo>
                  <a:lnTo>
                    <a:pt x="8" y="130"/>
                  </a:lnTo>
                  <a:lnTo>
                    <a:pt x="4" y="92"/>
                  </a:lnTo>
                  <a:lnTo>
                    <a:pt x="4" y="53"/>
                  </a:lnTo>
                  <a:lnTo>
                    <a:pt x="0" y="16"/>
                  </a:lnTo>
                  <a:lnTo>
                    <a:pt x="8" y="0"/>
                  </a:lnTo>
                  <a:lnTo>
                    <a:pt x="25" y="8"/>
                  </a:lnTo>
                  <a:lnTo>
                    <a:pt x="41" y="15"/>
                  </a:lnTo>
                  <a:lnTo>
                    <a:pt x="57" y="20"/>
                  </a:lnTo>
                  <a:lnTo>
                    <a:pt x="75" y="25"/>
                  </a:lnTo>
                  <a:lnTo>
                    <a:pt x="91" y="31"/>
                  </a:lnTo>
                  <a:lnTo>
                    <a:pt x="110" y="35"/>
                  </a:lnTo>
                  <a:lnTo>
                    <a:pt x="128" y="38"/>
                  </a:lnTo>
                  <a:lnTo>
                    <a:pt x="145" y="42"/>
                  </a:lnTo>
                  <a:lnTo>
                    <a:pt x="164" y="43"/>
                  </a:lnTo>
                  <a:lnTo>
                    <a:pt x="182" y="46"/>
                  </a:lnTo>
                  <a:lnTo>
                    <a:pt x="201" y="47"/>
                  </a:lnTo>
                  <a:lnTo>
                    <a:pt x="219" y="47"/>
                  </a:lnTo>
                  <a:lnTo>
                    <a:pt x="238" y="49"/>
                  </a:lnTo>
                  <a:lnTo>
                    <a:pt x="255" y="49"/>
                  </a:lnTo>
                  <a:lnTo>
                    <a:pt x="274" y="49"/>
                  </a:lnTo>
                  <a:lnTo>
                    <a:pt x="292" y="49"/>
                  </a:lnTo>
                  <a:lnTo>
                    <a:pt x="310" y="49"/>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30" name="Freeform 26">
              <a:extLst>
                <a:ext uri="{FF2B5EF4-FFF2-40B4-BE49-F238E27FC236}">
                  <a16:creationId xmlns:a16="http://schemas.microsoft.com/office/drawing/2014/main" id="{C7FFC5DE-4E17-9866-5D04-63A91622AC62}"/>
                </a:ext>
              </a:extLst>
            </p:cNvPr>
            <p:cNvSpPr>
              <a:spLocks/>
            </p:cNvSpPr>
            <p:nvPr/>
          </p:nvSpPr>
          <p:spPr bwMode="auto">
            <a:xfrm>
              <a:off x="4238" y="3094"/>
              <a:ext cx="24" cy="7"/>
            </a:xfrm>
            <a:custGeom>
              <a:avLst/>
              <a:gdLst>
                <a:gd name="T0" fmla="*/ 24 w 24"/>
                <a:gd name="T1" fmla="*/ 3 h 7"/>
                <a:gd name="T2" fmla="*/ 20 w 24"/>
                <a:gd name="T3" fmla="*/ 7 h 7"/>
                <a:gd name="T4" fmla="*/ 13 w 24"/>
                <a:gd name="T5" fmla="*/ 6 h 7"/>
                <a:gd name="T6" fmla="*/ 7 w 24"/>
                <a:gd name="T7" fmla="*/ 4 h 7"/>
                <a:gd name="T8" fmla="*/ 0 w 24"/>
                <a:gd name="T9" fmla="*/ 3 h 7"/>
                <a:gd name="T10" fmla="*/ 0 w 24"/>
                <a:gd name="T11" fmla="*/ 3 h 7"/>
                <a:gd name="T12" fmla="*/ 0 w 24"/>
                <a:gd name="T13" fmla="*/ 3 h 7"/>
                <a:gd name="T14" fmla="*/ 8 w 24"/>
                <a:gd name="T15" fmla="*/ 2 h 7"/>
                <a:gd name="T16" fmla="*/ 18 w 24"/>
                <a:gd name="T17" fmla="*/ 0 h 7"/>
                <a:gd name="T18" fmla="*/ 24 w 24"/>
                <a:gd name="T19" fmla="*/ 3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7"/>
                <a:gd name="T32" fmla="*/ 24 w 24"/>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7">
                  <a:moveTo>
                    <a:pt x="24" y="3"/>
                  </a:moveTo>
                  <a:lnTo>
                    <a:pt x="20" y="7"/>
                  </a:lnTo>
                  <a:lnTo>
                    <a:pt x="13" y="6"/>
                  </a:lnTo>
                  <a:lnTo>
                    <a:pt x="7" y="4"/>
                  </a:lnTo>
                  <a:lnTo>
                    <a:pt x="0" y="3"/>
                  </a:lnTo>
                  <a:lnTo>
                    <a:pt x="8" y="2"/>
                  </a:lnTo>
                  <a:lnTo>
                    <a:pt x="18" y="0"/>
                  </a:lnTo>
                  <a:lnTo>
                    <a:pt x="24"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31" name="Freeform 27">
              <a:extLst>
                <a:ext uri="{FF2B5EF4-FFF2-40B4-BE49-F238E27FC236}">
                  <a16:creationId xmlns:a16="http://schemas.microsoft.com/office/drawing/2014/main" id="{9454B5C0-80CA-AB02-FC63-2F1003AC2BDF}"/>
                </a:ext>
              </a:extLst>
            </p:cNvPr>
            <p:cNvSpPr>
              <a:spLocks/>
            </p:cNvSpPr>
            <p:nvPr/>
          </p:nvSpPr>
          <p:spPr bwMode="auto">
            <a:xfrm>
              <a:off x="3908" y="3097"/>
              <a:ext cx="257" cy="138"/>
            </a:xfrm>
            <a:custGeom>
              <a:avLst/>
              <a:gdLst>
                <a:gd name="T0" fmla="*/ 232 w 257"/>
                <a:gd name="T1" fmla="*/ 0 h 138"/>
                <a:gd name="T2" fmla="*/ 238 w 257"/>
                <a:gd name="T3" fmla="*/ 30 h 138"/>
                <a:gd name="T4" fmla="*/ 243 w 257"/>
                <a:gd name="T5" fmla="*/ 61 h 138"/>
                <a:gd name="T6" fmla="*/ 249 w 257"/>
                <a:gd name="T7" fmla="*/ 90 h 138"/>
                <a:gd name="T8" fmla="*/ 249 w 257"/>
                <a:gd name="T9" fmla="*/ 90 h 138"/>
                <a:gd name="T10" fmla="*/ 253 w 257"/>
                <a:gd name="T11" fmla="*/ 103 h 138"/>
                <a:gd name="T12" fmla="*/ 254 w 257"/>
                <a:gd name="T13" fmla="*/ 119 h 138"/>
                <a:gd name="T14" fmla="*/ 257 w 257"/>
                <a:gd name="T15" fmla="*/ 138 h 138"/>
                <a:gd name="T16" fmla="*/ 257 w 257"/>
                <a:gd name="T17" fmla="*/ 138 h 138"/>
                <a:gd name="T18" fmla="*/ 171 w 257"/>
                <a:gd name="T19" fmla="*/ 131 h 138"/>
                <a:gd name="T20" fmla="*/ 89 w 257"/>
                <a:gd name="T21" fmla="*/ 118 h 138"/>
                <a:gd name="T22" fmla="*/ 13 w 257"/>
                <a:gd name="T23" fmla="*/ 90 h 138"/>
                <a:gd name="T24" fmla="*/ 13 w 257"/>
                <a:gd name="T25" fmla="*/ 90 h 138"/>
                <a:gd name="T26" fmla="*/ 4 w 257"/>
                <a:gd name="T27" fmla="*/ 83 h 138"/>
                <a:gd name="T28" fmla="*/ 0 w 257"/>
                <a:gd name="T29" fmla="*/ 75 h 138"/>
                <a:gd name="T30" fmla="*/ 2 w 257"/>
                <a:gd name="T31" fmla="*/ 66 h 138"/>
                <a:gd name="T32" fmla="*/ 4 w 257"/>
                <a:gd name="T33" fmla="*/ 57 h 138"/>
                <a:gd name="T34" fmla="*/ 4 w 257"/>
                <a:gd name="T35" fmla="*/ 57 h 138"/>
                <a:gd name="T36" fmla="*/ 14 w 257"/>
                <a:gd name="T37" fmla="*/ 49 h 138"/>
                <a:gd name="T38" fmla="*/ 25 w 257"/>
                <a:gd name="T39" fmla="*/ 42 h 138"/>
                <a:gd name="T40" fmla="*/ 36 w 257"/>
                <a:gd name="T41" fmla="*/ 37 h 138"/>
                <a:gd name="T42" fmla="*/ 46 w 257"/>
                <a:gd name="T43" fmla="*/ 31 h 138"/>
                <a:gd name="T44" fmla="*/ 59 w 257"/>
                <a:gd name="T45" fmla="*/ 27 h 138"/>
                <a:gd name="T46" fmla="*/ 71 w 257"/>
                <a:gd name="T47" fmla="*/ 23 h 138"/>
                <a:gd name="T48" fmla="*/ 83 w 257"/>
                <a:gd name="T49" fmla="*/ 20 h 138"/>
                <a:gd name="T50" fmla="*/ 97 w 257"/>
                <a:gd name="T51" fmla="*/ 18 h 138"/>
                <a:gd name="T52" fmla="*/ 109 w 257"/>
                <a:gd name="T53" fmla="*/ 15 h 138"/>
                <a:gd name="T54" fmla="*/ 122 w 257"/>
                <a:gd name="T55" fmla="*/ 14 h 138"/>
                <a:gd name="T56" fmla="*/ 136 w 257"/>
                <a:gd name="T57" fmla="*/ 12 h 138"/>
                <a:gd name="T58" fmla="*/ 150 w 257"/>
                <a:gd name="T59" fmla="*/ 11 h 138"/>
                <a:gd name="T60" fmla="*/ 162 w 257"/>
                <a:gd name="T61" fmla="*/ 10 h 138"/>
                <a:gd name="T62" fmla="*/ 175 w 257"/>
                <a:gd name="T63" fmla="*/ 8 h 138"/>
                <a:gd name="T64" fmla="*/ 175 w 257"/>
                <a:gd name="T65" fmla="*/ 8 h 138"/>
                <a:gd name="T66" fmla="*/ 193 w 257"/>
                <a:gd name="T67" fmla="*/ 4 h 138"/>
                <a:gd name="T68" fmla="*/ 212 w 257"/>
                <a:gd name="T69" fmla="*/ 1 h 138"/>
                <a:gd name="T70" fmla="*/ 232 w 257"/>
                <a:gd name="T71" fmla="*/ 0 h 1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57"/>
                <a:gd name="T109" fmla="*/ 0 h 138"/>
                <a:gd name="T110" fmla="*/ 257 w 257"/>
                <a:gd name="T111" fmla="*/ 138 h 1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57" h="138">
                  <a:moveTo>
                    <a:pt x="232" y="0"/>
                  </a:moveTo>
                  <a:lnTo>
                    <a:pt x="238" y="30"/>
                  </a:lnTo>
                  <a:lnTo>
                    <a:pt x="243" y="61"/>
                  </a:lnTo>
                  <a:lnTo>
                    <a:pt x="249" y="90"/>
                  </a:lnTo>
                  <a:lnTo>
                    <a:pt x="253" y="103"/>
                  </a:lnTo>
                  <a:lnTo>
                    <a:pt x="254" y="119"/>
                  </a:lnTo>
                  <a:lnTo>
                    <a:pt x="257" y="138"/>
                  </a:lnTo>
                  <a:lnTo>
                    <a:pt x="171" y="131"/>
                  </a:lnTo>
                  <a:lnTo>
                    <a:pt x="89" y="118"/>
                  </a:lnTo>
                  <a:lnTo>
                    <a:pt x="13" y="90"/>
                  </a:lnTo>
                  <a:lnTo>
                    <a:pt x="4" y="83"/>
                  </a:lnTo>
                  <a:lnTo>
                    <a:pt x="0" y="75"/>
                  </a:lnTo>
                  <a:lnTo>
                    <a:pt x="2" y="66"/>
                  </a:lnTo>
                  <a:lnTo>
                    <a:pt x="4" y="57"/>
                  </a:lnTo>
                  <a:lnTo>
                    <a:pt x="14" y="49"/>
                  </a:lnTo>
                  <a:lnTo>
                    <a:pt x="25" y="42"/>
                  </a:lnTo>
                  <a:lnTo>
                    <a:pt x="36" y="37"/>
                  </a:lnTo>
                  <a:lnTo>
                    <a:pt x="46" y="31"/>
                  </a:lnTo>
                  <a:lnTo>
                    <a:pt x="59" y="27"/>
                  </a:lnTo>
                  <a:lnTo>
                    <a:pt x="71" y="23"/>
                  </a:lnTo>
                  <a:lnTo>
                    <a:pt x="83" y="20"/>
                  </a:lnTo>
                  <a:lnTo>
                    <a:pt x="97" y="18"/>
                  </a:lnTo>
                  <a:lnTo>
                    <a:pt x="109" y="15"/>
                  </a:lnTo>
                  <a:lnTo>
                    <a:pt x="122" y="14"/>
                  </a:lnTo>
                  <a:lnTo>
                    <a:pt x="136" y="12"/>
                  </a:lnTo>
                  <a:lnTo>
                    <a:pt x="150" y="11"/>
                  </a:lnTo>
                  <a:lnTo>
                    <a:pt x="162" y="10"/>
                  </a:lnTo>
                  <a:lnTo>
                    <a:pt x="175" y="8"/>
                  </a:lnTo>
                  <a:lnTo>
                    <a:pt x="193" y="4"/>
                  </a:lnTo>
                  <a:lnTo>
                    <a:pt x="212" y="1"/>
                  </a:lnTo>
                  <a:lnTo>
                    <a:pt x="232" y="0"/>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32" name="Freeform 28">
              <a:extLst>
                <a:ext uri="{FF2B5EF4-FFF2-40B4-BE49-F238E27FC236}">
                  <a16:creationId xmlns:a16="http://schemas.microsoft.com/office/drawing/2014/main" id="{DD76D19A-D5CD-C065-E5D5-CAD00BC55A70}"/>
                </a:ext>
              </a:extLst>
            </p:cNvPr>
            <p:cNvSpPr>
              <a:spLocks/>
            </p:cNvSpPr>
            <p:nvPr/>
          </p:nvSpPr>
          <p:spPr bwMode="auto">
            <a:xfrm>
              <a:off x="4181" y="3243"/>
              <a:ext cx="33" cy="33"/>
            </a:xfrm>
            <a:custGeom>
              <a:avLst/>
              <a:gdLst>
                <a:gd name="T0" fmla="*/ 24 w 33"/>
                <a:gd name="T1" fmla="*/ 0 h 33"/>
                <a:gd name="T2" fmla="*/ 30 w 33"/>
                <a:gd name="T3" fmla="*/ 11 h 33"/>
                <a:gd name="T4" fmla="*/ 33 w 33"/>
                <a:gd name="T5" fmla="*/ 22 h 33"/>
                <a:gd name="T6" fmla="*/ 33 w 33"/>
                <a:gd name="T7" fmla="*/ 33 h 33"/>
                <a:gd name="T8" fmla="*/ 33 w 33"/>
                <a:gd name="T9" fmla="*/ 33 h 33"/>
                <a:gd name="T10" fmla="*/ 24 w 33"/>
                <a:gd name="T11" fmla="*/ 32 h 33"/>
                <a:gd name="T12" fmla="*/ 18 w 33"/>
                <a:gd name="T13" fmla="*/ 27 h 33"/>
                <a:gd name="T14" fmla="*/ 9 w 33"/>
                <a:gd name="T15" fmla="*/ 21 h 33"/>
                <a:gd name="T16" fmla="*/ 0 w 33"/>
                <a:gd name="T17" fmla="*/ 17 h 33"/>
                <a:gd name="T18" fmla="*/ 0 w 33"/>
                <a:gd name="T19" fmla="*/ 17 h 33"/>
                <a:gd name="T20" fmla="*/ 0 w 33"/>
                <a:gd name="T21" fmla="*/ 0 h 33"/>
                <a:gd name="T22" fmla="*/ 24 w 33"/>
                <a:gd name="T23" fmla="*/ 0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3"/>
                <a:gd name="T38" fmla="*/ 33 w 33"/>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3">
                  <a:moveTo>
                    <a:pt x="24" y="0"/>
                  </a:moveTo>
                  <a:lnTo>
                    <a:pt x="30" y="11"/>
                  </a:lnTo>
                  <a:lnTo>
                    <a:pt x="33" y="22"/>
                  </a:lnTo>
                  <a:lnTo>
                    <a:pt x="33" y="33"/>
                  </a:lnTo>
                  <a:lnTo>
                    <a:pt x="24" y="32"/>
                  </a:lnTo>
                  <a:lnTo>
                    <a:pt x="18" y="27"/>
                  </a:lnTo>
                  <a:lnTo>
                    <a:pt x="9" y="21"/>
                  </a:lnTo>
                  <a:lnTo>
                    <a:pt x="0" y="17"/>
                  </a:lnTo>
                  <a:lnTo>
                    <a:pt x="0" y="0"/>
                  </a:lnTo>
                  <a:lnTo>
                    <a:pt x="24" y="0"/>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33" name="Freeform 29">
              <a:extLst>
                <a:ext uri="{FF2B5EF4-FFF2-40B4-BE49-F238E27FC236}">
                  <a16:creationId xmlns:a16="http://schemas.microsoft.com/office/drawing/2014/main" id="{E7C7EA99-3E1C-C09B-C51F-EDC6290255A3}"/>
                </a:ext>
              </a:extLst>
            </p:cNvPr>
            <p:cNvSpPr>
              <a:spLocks/>
            </p:cNvSpPr>
            <p:nvPr/>
          </p:nvSpPr>
          <p:spPr bwMode="auto">
            <a:xfrm>
              <a:off x="4043" y="3268"/>
              <a:ext cx="162" cy="219"/>
            </a:xfrm>
            <a:custGeom>
              <a:avLst/>
              <a:gdLst>
                <a:gd name="T0" fmla="*/ 130 w 162"/>
                <a:gd name="T1" fmla="*/ 24 h 219"/>
                <a:gd name="T2" fmla="*/ 137 w 162"/>
                <a:gd name="T3" fmla="*/ 50 h 219"/>
                <a:gd name="T4" fmla="*/ 142 w 162"/>
                <a:gd name="T5" fmla="*/ 76 h 219"/>
                <a:gd name="T6" fmla="*/ 146 w 162"/>
                <a:gd name="T7" fmla="*/ 101 h 219"/>
                <a:gd name="T8" fmla="*/ 152 w 162"/>
                <a:gd name="T9" fmla="*/ 128 h 219"/>
                <a:gd name="T10" fmla="*/ 156 w 162"/>
                <a:gd name="T11" fmla="*/ 155 h 219"/>
                <a:gd name="T12" fmla="*/ 158 w 162"/>
                <a:gd name="T13" fmla="*/ 183 h 219"/>
                <a:gd name="T14" fmla="*/ 162 w 162"/>
                <a:gd name="T15" fmla="*/ 211 h 219"/>
                <a:gd name="T16" fmla="*/ 162 w 162"/>
                <a:gd name="T17" fmla="*/ 211 h 219"/>
                <a:gd name="T18" fmla="*/ 156 w 162"/>
                <a:gd name="T19" fmla="*/ 215 h 219"/>
                <a:gd name="T20" fmla="*/ 147 w 162"/>
                <a:gd name="T21" fmla="*/ 218 h 219"/>
                <a:gd name="T22" fmla="*/ 138 w 162"/>
                <a:gd name="T23" fmla="*/ 219 h 219"/>
                <a:gd name="T24" fmla="*/ 138 w 162"/>
                <a:gd name="T25" fmla="*/ 219 h 219"/>
                <a:gd name="T26" fmla="*/ 130 w 162"/>
                <a:gd name="T27" fmla="*/ 214 h 219"/>
                <a:gd name="T28" fmla="*/ 122 w 162"/>
                <a:gd name="T29" fmla="*/ 210 h 219"/>
                <a:gd name="T30" fmla="*/ 115 w 162"/>
                <a:gd name="T31" fmla="*/ 204 h 219"/>
                <a:gd name="T32" fmla="*/ 107 w 162"/>
                <a:gd name="T33" fmla="*/ 200 h 219"/>
                <a:gd name="T34" fmla="*/ 99 w 162"/>
                <a:gd name="T35" fmla="*/ 195 h 219"/>
                <a:gd name="T36" fmla="*/ 90 w 162"/>
                <a:gd name="T37" fmla="*/ 191 h 219"/>
                <a:gd name="T38" fmla="*/ 82 w 162"/>
                <a:gd name="T39" fmla="*/ 185 h 219"/>
                <a:gd name="T40" fmla="*/ 74 w 162"/>
                <a:gd name="T41" fmla="*/ 180 h 219"/>
                <a:gd name="T42" fmla="*/ 66 w 162"/>
                <a:gd name="T43" fmla="*/ 176 h 219"/>
                <a:gd name="T44" fmla="*/ 59 w 162"/>
                <a:gd name="T45" fmla="*/ 170 h 219"/>
                <a:gd name="T46" fmla="*/ 51 w 162"/>
                <a:gd name="T47" fmla="*/ 165 h 219"/>
                <a:gd name="T48" fmla="*/ 43 w 162"/>
                <a:gd name="T49" fmla="*/ 160 h 219"/>
                <a:gd name="T50" fmla="*/ 36 w 162"/>
                <a:gd name="T51" fmla="*/ 154 h 219"/>
                <a:gd name="T52" fmla="*/ 28 w 162"/>
                <a:gd name="T53" fmla="*/ 149 h 219"/>
                <a:gd name="T54" fmla="*/ 21 w 162"/>
                <a:gd name="T55" fmla="*/ 142 h 219"/>
                <a:gd name="T56" fmla="*/ 13 w 162"/>
                <a:gd name="T57" fmla="*/ 135 h 219"/>
                <a:gd name="T58" fmla="*/ 6 w 162"/>
                <a:gd name="T59" fmla="*/ 128 h 219"/>
                <a:gd name="T60" fmla="*/ 0 w 162"/>
                <a:gd name="T61" fmla="*/ 122 h 219"/>
                <a:gd name="T62" fmla="*/ 0 w 162"/>
                <a:gd name="T63" fmla="*/ 122 h 219"/>
                <a:gd name="T64" fmla="*/ 2 w 162"/>
                <a:gd name="T65" fmla="*/ 114 h 219"/>
                <a:gd name="T66" fmla="*/ 6 w 162"/>
                <a:gd name="T67" fmla="*/ 105 h 219"/>
                <a:gd name="T68" fmla="*/ 10 w 162"/>
                <a:gd name="T69" fmla="*/ 99 h 219"/>
                <a:gd name="T70" fmla="*/ 15 w 162"/>
                <a:gd name="T71" fmla="*/ 90 h 219"/>
                <a:gd name="T72" fmla="*/ 19 w 162"/>
                <a:gd name="T73" fmla="*/ 82 h 219"/>
                <a:gd name="T74" fmla="*/ 23 w 162"/>
                <a:gd name="T75" fmla="*/ 76 h 219"/>
                <a:gd name="T76" fmla="*/ 28 w 162"/>
                <a:gd name="T77" fmla="*/ 67 h 219"/>
                <a:gd name="T78" fmla="*/ 32 w 162"/>
                <a:gd name="T79" fmla="*/ 59 h 219"/>
                <a:gd name="T80" fmla="*/ 36 w 162"/>
                <a:gd name="T81" fmla="*/ 51 h 219"/>
                <a:gd name="T82" fmla="*/ 42 w 162"/>
                <a:gd name="T83" fmla="*/ 43 h 219"/>
                <a:gd name="T84" fmla="*/ 46 w 162"/>
                <a:gd name="T85" fmla="*/ 35 h 219"/>
                <a:gd name="T86" fmla="*/ 50 w 162"/>
                <a:gd name="T87" fmla="*/ 25 h 219"/>
                <a:gd name="T88" fmla="*/ 54 w 162"/>
                <a:gd name="T89" fmla="*/ 17 h 219"/>
                <a:gd name="T90" fmla="*/ 57 w 162"/>
                <a:gd name="T91" fmla="*/ 8 h 219"/>
                <a:gd name="T92" fmla="*/ 57 w 162"/>
                <a:gd name="T93" fmla="*/ 8 h 219"/>
                <a:gd name="T94" fmla="*/ 73 w 162"/>
                <a:gd name="T95" fmla="*/ 0 h 219"/>
                <a:gd name="T96" fmla="*/ 93 w 162"/>
                <a:gd name="T97" fmla="*/ 2 h 219"/>
                <a:gd name="T98" fmla="*/ 114 w 162"/>
                <a:gd name="T99" fmla="*/ 9 h 219"/>
                <a:gd name="T100" fmla="*/ 130 w 162"/>
                <a:gd name="T101" fmla="*/ 24 h 21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2"/>
                <a:gd name="T154" fmla="*/ 0 h 219"/>
                <a:gd name="T155" fmla="*/ 162 w 162"/>
                <a:gd name="T156" fmla="*/ 219 h 21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2" h="219">
                  <a:moveTo>
                    <a:pt x="130" y="24"/>
                  </a:moveTo>
                  <a:lnTo>
                    <a:pt x="137" y="50"/>
                  </a:lnTo>
                  <a:lnTo>
                    <a:pt x="142" y="76"/>
                  </a:lnTo>
                  <a:lnTo>
                    <a:pt x="146" y="101"/>
                  </a:lnTo>
                  <a:lnTo>
                    <a:pt x="152" y="128"/>
                  </a:lnTo>
                  <a:lnTo>
                    <a:pt x="156" y="155"/>
                  </a:lnTo>
                  <a:lnTo>
                    <a:pt x="158" y="183"/>
                  </a:lnTo>
                  <a:lnTo>
                    <a:pt x="162" y="211"/>
                  </a:lnTo>
                  <a:lnTo>
                    <a:pt x="156" y="215"/>
                  </a:lnTo>
                  <a:lnTo>
                    <a:pt x="147" y="218"/>
                  </a:lnTo>
                  <a:lnTo>
                    <a:pt x="138" y="219"/>
                  </a:lnTo>
                  <a:lnTo>
                    <a:pt x="130" y="214"/>
                  </a:lnTo>
                  <a:lnTo>
                    <a:pt x="122" y="210"/>
                  </a:lnTo>
                  <a:lnTo>
                    <a:pt x="115" y="204"/>
                  </a:lnTo>
                  <a:lnTo>
                    <a:pt x="107" y="200"/>
                  </a:lnTo>
                  <a:lnTo>
                    <a:pt x="99" y="195"/>
                  </a:lnTo>
                  <a:lnTo>
                    <a:pt x="90" y="191"/>
                  </a:lnTo>
                  <a:lnTo>
                    <a:pt x="82" y="185"/>
                  </a:lnTo>
                  <a:lnTo>
                    <a:pt x="74" y="180"/>
                  </a:lnTo>
                  <a:lnTo>
                    <a:pt x="66" y="176"/>
                  </a:lnTo>
                  <a:lnTo>
                    <a:pt x="59" y="170"/>
                  </a:lnTo>
                  <a:lnTo>
                    <a:pt x="51" y="165"/>
                  </a:lnTo>
                  <a:lnTo>
                    <a:pt x="43" y="160"/>
                  </a:lnTo>
                  <a:lnTo>
                    <a:pt x="36" y="154"/>
                  </a:lnTo>
                  <a:lnTo>
                    <a:pt x="28" y="149"/>
                  </a:lnTo>
                  <a:lnTo>
                    <a:pt x="21" y="142"/>
                  </a:lnTo>
                  <a:lnTo>
                    <a:pt x="13" y="135"/>
                  </a:lnTo>
                  <a:lnTo>
                    <a:pt x="6" y="128"/>
                  </a:lnTo>
                  <a:lnTo>
                    <a:pt x="0" y="122"/>
                  </a:lnTo>
                  <a:lnTo>
                    <a:pt x="2" y="114"/>
                  </a:lnTo>
                  <a:lnTo>
                    <a:pt x="6" y="105"/>
                  </a:lnTo>
                  <a:lnTo>
                    <a:pt x="10" y="99"/>
                  </a:lnTo>
                  <a:lnTo>
                    <a:pt x="15" y="90"/>
                  </a:lnTo>
                  <a:lnTo>
                    <a:pt x="19" y="82"/>
                  </a:lnTo>
                  <a:lnTo>
                    <a:pt x="23" y="76"/>
                  </a:lnTo>
                  <a:lnTo>
                    <a:pt x="28" y="67"/>
                  </a:lnTo>
                  <a:lnTo>
                    <a:pt x="32" y="59"/>
                  </a:lnTo>
                  <a:lnTo>
                    <a:pt x="36" y="51"/>
                  </a:lnTo>
                  <a:lnTo>
                    <a:pt x="42" y="43"/>
                  </a:lnTo>
                  <a:lnTo>
                    <a:pt x="46" y="35"/>
                  </a:lnTo>
                  <a:lnTo>
                    <a:pt x="50" y="25"/>
                  </a:lnTo>
                  <a:lnTo>
                    <a:pt x="54" y="17"/>
                  </a:lnTo>
                  <a:lnTo>
                    <a:pt x="57" y="8"/>
                  </a:lnTo>
                  <a:lnTo>
                    <a:pt x="73" y="0"/>
                  </a:lnTo>
                  <a:lnTo>
                    <a:pt x="93" y="2"/>
                  </a:lnTo>
                  <a:lnTo>
                    <a:pt x="114" y="9"/>
                  </a:lnTo>
                  <a:lnTo>
                    <a:pt x="130" y="24"/>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34" name="Freeform 30">
              <a:extLst>
                <a:ext uri="{FF2B5EF4-FFF2-40B4-BE49-F238E27FC236}">
                  <a16:creationId xmlns:a16="http://schemas.microsoft.com/office/drawing/2014/main" id="{676C4651-5E76-F6A7-98AA-4B3C76D3AE18}"/>
                </a:ext>
              </a:extLst>
            </p:cNvPr>
            <p:cNvSpPr>
              <a:spLocks/>
            </p:cNvSpPr>
            <p:nvPr/>
          </p:nvSpPr>
          <p:spPr bwMode="auto">
            <a:xfrm>
              <a:off x="4002" y="3284"/>
              <a:ext cx="171" cy="229"/>
            </a:xfrm>
            <a:custGeom>
              <a:avLst/>
              <a:gdLst>
                <a:gd name="T0" fmla="*/ 79 w 171"/>
                <a:gd name="T1" fmla="*/ 7 h 229"/>
                <a:gd name="T2" fmla="*/ 70 w 171"/>
                <a:gd name="T3" fmla="*/ 22 h 229"/>
                <a:gd name="T4" fmla="*/ 62 w 171"/>
                <a:gd name="T5" fmla="*/ 35 h 229"/>
                <a:gd name="T6" fmla="*/ 54 w 171"/>
                <a:gd name="T7" fmla="*/ 50 h 229"/>
                <a:gd name="T8" fmla="*/ 46 w 171"/>
                <a:gd name="T9" fmla="*/ 65 h 229"/>
                <a:gd name="T10" fmla="*/ 39 w 171"/>
                <a:gd name="T11" fmla="*/ 81 h 229"/>
                <a:gd name="T12" fmla="*/ 34 w 171"/>
                <a:gd name="T13" fmla="*/ 98 h 229"/>
                <a:gd name="T14" fmla="*/ 32 w 171"/>
                <a:gd name="T15" fmla="*/ 106 h 229"/>
                <a:gd name="T16" fmla="*/ 34 w 171"/>
                <a:gd name="T17" fmla="*/ 123 h 229"/>
                <a:gd name="T18" fmla="*/ 41 w 171"/>
                <a:gd name="T19" fmla="*/ 130 h 229"/>
                <a:gd name="T20" fmla="*/ 51 w 171"/>
                <a:gd name="T21" fmla="*/ 139 h 229"/>
                <a:gd name="T22" fmla="*/ 64 w 171"/>
                <a:gd name="T23" fmla="*/ 148 h 229"/>
                <a:gd name="T24" fmla="*/ 76 w 171"/>
                <a:gd name="T25" fmla="*/ 156 h 229"/>
                <a:gd name="T26" fmla="*/ 88 w 171"/>
                <a:gd name="T27" fmla="*/ 164 h 229"/>
                <a:gd name="T28" fmla="*/ 100 w 171"/>
                <a:gd name="T29" fmla="*/ 172 h 229"/>
                <a:gd name="T30" fmla="*/ 113 w 171"/>
                <a:gd name="T31" fmla="*/ 180 h 229"/>
                <a:gd name="T32" fmla="*/ 125 w 171"/>
                <a:gd name="T33" fmla="*/ 188 h 229"/>
                <a:gd name="T34" fmla="*/ 138 w 171"/>
                <a:gd name="T35" fmla="*/ 195 h 229"/>
                <a:gd name="T36" fmla="*/ 150 w 171"/>
                <a:gd name="T37" fmla="*/ 202 h 229"/>
                <a:gd name="T38" fmla="*/ 164 w 171"/>
                <a:gd name="T39" fmla="*/ 209 h 229"/>
                <a:gd name="T40" fmla="*/ 171 w 171"/>
                <a:gd name="T41" fmla="*/ 211 h 229"/>
                <a:gd name="T42" fmla="*/ 153 w 171"/>
                <a:gd name="T43" fmla="*/ 221 h 229"/>
                <a:gd name="T44" fmla="*/ 134 w 171"/>
                <a:gd name="T45" fmla="*/ 228 h 229"/>
                <a:gd name="T46" fmla="*/ 114 w 171"/>
                <a:gd name="T47" fmla="*/ 228 h 229"/>
                <a:gd name="T48" fmla="*/ 108 w 171"/>
                <a:gd name="T49" fmla="*/ 223 h 229"/>
                <a:gd name="T50" fmla="*/ 99 w 171"/>
                <a:gd name="T51" fmla="*/ 217 h 229"/>
                <a:gd name="T52" fmla="*/ 89 w 171"/>
                <a:gd name="T53" fmla="*/ 209 h 229"/>
                <a:gd name="T54" fmla="*/ 80 w 171"/>
                <a:gd name="T55" fmla="*/ 200 h 229"/>
                <a:gd name="T56" fmla="*/ 70 w 171"/>
                <a:gd name="T57" fmla="*/ 192 h 229"/>
                <a:gd name="T58" fmla="*/ 60 w 171"/>
                <a:gd name="T59" fmla="*/ 186 h 229"/>
                <a:gd name="T60" fmla="*/ 50 w 171"/>
                <a:gd name="T61" fmla="*/ 177 h 229"/>
                <a:gd name="T62" fmla="*/ 39 w 171"/>
                <a:gd name="T63" fmla="*/ 172 h 229"/>
                <a:gd name="T64" fmla="*/ 27 w 171"/>
                <a:gd name="T65" fmla="*/ 167 h 229"/>
                <a:gd name="T66" fmla="*/ 15 w 171"/>
                <a:gd name="T67" fmla="*/ 164 h 229"/>
                <a:gd name="T68" fmla="*/ 8 w 171"/>
                <a:gd name="T69" fmla="*/ 163 h 229"/>
                <a:gd name="T70" fmla="*/ 3 w 171"/>
                <a:gd name="T71" fmla="*/ 150 h 229"/>
                <a:gd name="T72" fmla="*/ 0 w 171"/>
                <a:gd name="T73" fmla="*/ 146 h 229"/>
                <a:gd name="T74" fmla="*/ 4 w 171"/>
                <a:gd name="T75" fmla="*/ 127 h 229"/>
                <a:gd name="T76" fmla="*/ 11 w 171"/>
                <a:gd name="T77" fmla="*/ 108 h 229"/>
                <a:gd name="T78" fmla="*/ 20 w 171"/>
                <a:gd name="T79" fmla="*/ 91 h 229"/>
                <a:gd name="T80" fmla="*/ 30 w 171"/>
                <a:gd name="T81" fmla="*/ 73 h 229"/>
                <a:gd name="T82" fmla="*/ 41 w 171"/>
                <a:gd name="T83" fmla="*/ 56 h 229"/>
                <a:gd name="T84" fmla="*/ 50 w 171"/>
                <a:gd name="T85" fmla="*/ 37 h 229"/>
                <a:gd name="T86" fmla="*/ 57 w 171"/>
                <a:gd name="T87" fmla="*/ 16 h 229"/>
                <a:gd name="T88" fmla="*/ 62 w 171"/>
                <a:gd name="T89" fmla="*/ 9 h 229"/>
                <a:gd name="T90" fmla="*/ 81 w 171"/>
                <a:gd name="T91" fmla="*/ 0 h 2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1"/>
                <a:gd name="T139" fmla="*/ 0 h 229"/>
                <a:gd name="T140" fmla="*/ 171 w 171"/>
                <a:gd name="T141" fmla="*/ 229 h 2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1" h="229">
                  <a:moveTo>
                    <a:pt x="81" y="0"/>
                  </a:moveTo>
                  <a:lnTo>
                    <a:pt x="79" y="7"/>
                  </a:lnTo>
                  <a:lnTo>
                    <a:pt x="75" y="15"/>
                  </a:lnTo>
                  <a:lnTo>
                    <a:pt x="70" y="22"/>
                  </a:lnTo>
                  <a:lnTo>
                    <a:pt x="66" y="28"/>
                  </a:lnTo>
                  <a:lnTo>
                    <a:pt x="62" y="35"/>
                  </a:lnTo>
                  <a:lnTo>
                    <a:pt x="58" y="43"/>
                  </a:lnTo>
                  <a:lnTo>
                    <a:pt x="54" y="50"/>
                  </a:lnTo>
                  <a:lnTo>
                    <a:pt x="50" y="58"/>
                  </a:lnTo>
                  <a:lnTo>
                    <a:pt x="46" y="65"/>
                  </a:lnTo>
                  <a:lnTo>
                    <a:pt x="43" y="73"/>
                  </a:lnTo>
                  <a:lnTo>
                    <a:pt x="39" y="81"/>
                  </a:lnTo>
                  <a:lnTo>
                    <a:pt x="37" y="89"/>
                  </a:lnTo>
                  <a:lnTo>
                    <a:pt x="34" y="98"/>
                  </a:lnTo>
                  <a:lnTo>
                    <a:pt x="32" y="106"/>
                  </a:lnTo>
                  <a:lnTo>
                    <a:pt x="31" y="114"/>
                  </a:lnTo>
                  <a:lnTo>
                    <a:pt x="34" y="123"/>
                  </a:lnTo>
                  <a:lnTo>
                    <a:pt x="41" y="130"/>
                  </a:lnTo>
                  <a:lnTo>
                    <a:pt x="46" y="134"/>
                  </a:lnTo>
                  <a:lnTo>
                    <a:pt x="51" y="139"/>
                  </a:lnTo>
                  <a:lnTo>
                    <a:pt x="58" y="144"/>
                  </a:lnTo>
                  <a:lnTo>
                    <a:pt x="64" y="148"/>
                  </a:lnTo>
                  <a:lnTo>
                    <a:pt x="69" y="152"/>
                  </a:lnTo>
                  <a:lnTo>
                    <a:pt x="76" y="156"/>
                  </a:lnTo>
                  <a:lnTo>
                    <a:pt x="81" y="160"/>
                  </a:lnTo>
                  <a:lnTo>
                    <a:pt x="88" y="164"/>
                  </a:lnTo>
                  <a:lnTo>
                    <a:pt x="94" y="168"/>
                  </a:lnTo>
                  <a:lnTo>
                    <a:pt x="100" y="172"/>
                  </a:lnTo>
                  <a:lnTo>
                    <a:pt x="106" y="176"/>
                  </a:lnTo>
                  <a:lnTo>
                    <a:pt x="113" y="180"/>
                  </a:lnTo>
                  <a:lnTo>
                    <a:pt x="119" y="184"/>
                  </a:lnTo>
                  <a:lnTo>
                    <a:pt x="125" y="188"/>
                  </a:lnTo>
                  <a:lnTo>
                    <a:pt x="131" y="191"/>
                  </a:lnTo>
                  <a:lnTo>
                    <a:pt x="138" y="195"/>
                  </a:lnTo>
                  <a:lnTo>
                    <a:pt x="145" y="199"/>
                  </a:lnTo>
                  <a:lnTo>
                    <a:pt x="150" y="202"/>
                  </a:lnTo>
                  <a:lnTo>
                    <a:pt x="157" y="205"/>
                  </a:lnTo>
                  <a:lnTo>
                    <a:pt x="164" y="209"/>
                  </a:lnTo>
                  <a:lnTo>
                    <a:pt x="171" y="211"/>
                  </a:lnTo>
                  <a:lnTo>
                    <a:pt x="163" y="217"/>
                  </a:lnTo>
                  <a:lnTo>
                    <a:pt x="153" y="221"/>
                  </a:lnTo>
                  <a:lnTo>
                    <a:pt x="144" y="225"/>
                  </a:lnTo>
                  <a:lnTo>
                    <a:pt x="134" y="228"/>
                  </a:lnTo>
                  <a:lnTo>
                    <a:pt x="125" y="229"/>
                  </a:lnTo>
                  <a:lnTo>
                    <a:pt x="114" y="228"/>
                  </a:lnTo>
                  <a:lnTo>
                    <a:pt x="108" y="223"/>
                  </a:lnTo>
                  <a:lnTo>
                    <a:pt x="104" y="221"/>
                  </a:lnTo>
                  <a:lnTo>
                    <a:pt x="99" y="217"/>
                  </a:lnTo>
                  <a:lnTo>
                    <a:pt x="95" y="213"/>
                  </a:lnTo>
                  <a:lnTo>
                    <a:pt x="89" y="209"/>
                  </a:lnTo>
                  <a:lnTo>
                    <a:pt x="84" y="205"/>
                  </a:lnTo>
                  <a:lnTo>
                    <a:pt x="80" y="200"/>
                  </a:lnTo>
                  <a:lnTo>
                    <a:pt x="75" y="196"/>
                  </a:lnTo>
                  <a:lnTo>
                    <a:pt x="70" y="192"/>
                  </a:lnTo>
                  <a:lnTo>
                    <a:pt x="65" y="188"/>
                  </a:lnTo>
                  <a:lnTo>
                    <a:pt x="60" y="186"/>
                  </a:lnTo>
                  <a:lnTo>
                    <a:pt x="56" y="181"/>
                  </a:lnTo>
                  <a:lnTo>
                    <a:pt x="50" y="177"/>
                  </a:lnTo>
                  <a:lnTo>
                    <a:pt x="45" y="175"/>
                  </a:lnTo>
                  <a:lnTo>
                    <a:pt x="39" y="172"/>
                  </a:lnTo>
                  <a:lnTo>
                    <a:pt x="34" y="169"/>
                  </a:lnTo>
                  <a:lnTo>
                    <a:pt x="27" y="167"/>
                  </a:lnTo>
                  <a:lnTo>
                    <a:pt x="22" y="165"/>
                  </a:lnTo>
                  <a:lnTo>
                    <a:pt x="15" y="164"/>
                  </a:lnTo>
                  <a:lnTo>
                    <a:pt x="8" y="163"/>
                  </a:lnTo>
                  <a:lnTo>
                    <a:pt x="4" y="156"/>
                  </a:lnTo>
                  <a:lnTo>
                    <a:pt x="3" y="150"/>
                  </a:lnTo>
                  <a:lnTo>
                    <a:pt x="0" y="146"/>
                  </a:lnTo>
                  <a:lnTo>
                    <a:pt x="1" y="137"/>
                  </a:lnTo>
                  <a:lnTo>
                    <a:pt x="4" y="127"/>
                  </a:lnTo>
                  <a:lnTo>
                    <a:pt x="8" y="118"/>
                  </a:lnTo>
                  <a:lnTo>
                    <a:pt x="11" y="108"/>
                  </a:lnTo>
                  <a:lnTo>
                    <a:pt x="16" y="99"/>
                  </a:lnTo>
                  <a:lnTo>
                    <a:pt x="20" y="91"/>
                  </a:lnTo>
                  <a:lnTo>
                    <a:pt x="26" y="81"/>
                  </a:lnTo>
                  <a:lnTo>
                    <a:pt x="30" y="73"/>
                  </a:lnTo>
                  <a:lnTo>
                    <a:pt x="35" y="64"/>
                  </a:lnTo>
                  <a:lnTo>
                    <a:pt x="41" y="56"/>
                  </a:lnTo>
                  <a:lnTo>
                    <a:pt x="45" y="46"/>
                  </a:lnTo>
                  <a:lnTo>
                    <a:pt x="50" y="37"/>
                  </a:lnTo>
                  <a:lnTo>
                    <a:pt x="54" y="27"/>
                  </a:lnTo>
                  <a:lnTo>
                    <a:pt x="57" y="16"/>
                  </a:lnTo>
                  <a:lnTo>
                    <a:pt x="62" y="9"/>
                  </a:lnTo>
                  <a:lnTo>
                    <a:pt x="70" y="3"/>
                  </a:lnTo>
                  <a:lnTo>
                    <a:pt x="81" y="0"/>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35" name="Freeform 31">
              <a:extLst>
                <a:ext uri="{FF2B5EF4-FFF2-40B4-BE49-F238E27FC236}">
                  <a16:creationId xmlns:a16="http://schemas.microsoft.com/office/drawing/2014/main" id="{FF892991-C7F9-7CC4-6FBD-86689DC1D6E2}"/>
                </a:ext>
              </a:extLst>
            </p:cNvPr>
            <p:cNvSpPr>
              <a:spLocks/>
            </p:cNvSpPr>
            <p:nvPr/>
          </p:nvSpPr>
          <p:spPr bwMode="auto">
            <a:xfrm>
              <a:off x="4189" y="3300"/>
              <a:ext cx="57" cy="163"/>
            </a:xfrm>
            <a:custGeom>
              <a:avLst/>
              <a:gdLst>
                <a:gd name="T0" fmla="*/ 33 w 57"/>
                <a:gd name="T1" fmla="*/ 17 h 163"/>
                <a:gd name="T2" fmla="*/ 39 w 57"/>
                <a:gd name="T3" fmla="*/ 38 h 163"/>
                <a:gd name="T4" fmla="*/ 45 w 57"/>
                <a:gd name="T5" fmla="*/ 60 h 163"/>
                <a:gd name="T6" fmla="*/ 49 w 57"/>
                <a:gd name="T7" fmla="*/ 80 h 163"/>
                <a:gd name="T8" fmla="*/ 53 w 57"/>
                <a:gd name="T9" fmla="*/ 102 h 163"/>
                <a:gd name="T10" fmla="*/ 57 w 57"/>
                <a:gd name="T11" fmla="*/ 122 h 163"/>
                <a:gd name="T12" fmla="*/ 57 w 57"/>
                <a:gd name="T13" fmla="*/ 122 h 163"/>
                <a:gd name="T14" fmla="*/ 33 w 57"/>
                <a:gd name="T15" fmla="*/ 163 h 163"/>
                <a:gd name="T16" fmla="*/ 25 w 57"/>
                <a:gd name="T17" fmla="*/ 137 h 163"/>
                <a:gd name="T18" fmla="*/ 19 w 57"/>
                <a:gd name="T19" fmla="*/ 111 h 163"/>
                <a:gd name="T20" fmla="*/ 14 w 57"/>
                <a:gd name="T21" fmla="*/ 84 h 163"/>
                <a:gd name="T22" fmla="*/ 10 w 57"/>
                <a:gd name="T23" fmla="*/ 56 h 163"/>
                <a:gd name="T24" fmla="*/ 6 w 57"/>
                <a:gd name="T25" fmla="*/ 27 h 163"/>
                <a:gd name="T26" fmla="*/ 0 w 57"/>
                <a:gd name="T27" fmla="*/ 0 h 163"/>
                <a:gd name="T28" fmla="*/ 0 w 57"/>
                <a:gd name="T29" fmla="*/ 0 h 163"/>
                <a:gd name="T30" fmla="*/ 33 w 57"/>
                <a:gd name="T31" fmla="*/ 17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7"/>
                <a:gd name="T49" fmla="*/ 0 h 163"/>
                <a:gd name="T50" fmla="*/ 57 w 5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7" h="163">
                  <a:moveTo>
                    <a:pt x="33" y="17"/>
                  </a:moveTo>
                  <a:lnTo>
                    <a:pt x="39" y="38"/>
                  </a:lnTo>
                  <a:lnTo>
                    <a:pt x="45" y="60"/>
                  </a:lnTo>
                  <a:lnTo>
                    <a:pt x="49" y="80"/>
                  </a:lnTo>
                  <a:lnTo>
                    <a:pt x="53" y="102"/>
                  </a:lnTo>
                  <a:lnTo>
                    <a:pt x="57" y="122"/>
                  </a:lnTo>
                  <a:lnTo>
                    <a:pt x="33" y="163"/>
                  </a:lnTo>
                  <a:lnTo>
                    <a:pt x="25" y="137"/>
                  </a:lnTo>
                  <a:lnTo>
                    <a:pt x="19" y="111"/>
                  </a:lnTo>
                  <a:lnTo>
                    <a:pt x="14" y="84"/>
                  </a:lnTo>
                  <a:lnTo>
                    <a:pt x="10" y="56"/>
                  </a:lnTo>
                  <a:lnTo>
                    <a:pt x="6" y="27"/>
                  </a:lnTo>
                  <a:lnTo>
                    <a:pt x="0" y="0"/>
                  </a:lnTo>
                  <a:lnTo>
                    <a:pt x="33" y="17"/>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36" name="Freeform 32">
              <a:extLst>
                <a:ext uri="{FF2B5EF4-FFF2-40B4-BE49-F238E27FC236}">
                  <a16:creationId xmlns:a16="http://schemas.microsoft.com/office/drawing/2014/main" id="{F6F5759C-5E70-CB31-2880-3C198E5C3EB6}"/>
                </a:ext>
              </a:extLst>
            </p:cNvPr>
            <p:cNvSpPr>
              <a:spLocks/>
            </p:cNvSpPr>
            <p:nvPr/>
          </p:nvSpPr>
          <p:spPr bwMode="auto">
            <a:xfrm>
              <a:off x="4238" y="3325"/>
              <a:ext cx="42" cy="89"/>
            </a:xfrm>
            <a:custGeom>
              <a:avLst/>
              <a:gdLst>
                <a:gd name="T0" fmla="*/ 41 w 42"/>
                <a:gd name="T1" fmla="*/ 24 h 89"/>
                <a:gd name="T2" fmla="*/ 42 w 42"/>
                <a:gd name="T3" fmla="*/ 31 h 89"/>
                <a:gd name="T4" fmla="*/ 42 w 42"/>
                <a:gd name="T5" fmla="*/ 38 h 89"/>
                <a:gd name="T6" fmla="*/ 42 w 42"/>
                <a:gd name="T7" fmla="*/ 44 h 89"/>
                <a:gd name="T8" fmla="*/ 39 w 42"/>
                <a:gd name="T9" fmla="*/ 50 h 89"/>
                <a:gd name="T10" fmla="*/ 38 w 42"/>
                <a:gd name="T11" fmla="*/ 57 h 89"/>
                <a:gd name="T12" fmla="*/ 34 w 42"/>
                <a:gd name="T13" fmla="*/ 61 h 89"/>
                <a:gd name="T14" fmla="*/ 31 w 42"/>
                <a:gd name="T15" fmla="*/ 66 h 89"/>
                <a:gd name="T16" fmla="*/ 27 w 42"/>
                <a:gd name="T17" fmla="*/ 71 h 89"/>
                <a:gd name="T18" fmla="*/ 24 w 42"/>
                <a:gd name="T19" fmla="*/ 75 h 89"/>
                <a:gd name="T20" fmla="*/ 20 w 42"/>
                <a:gd name="T21" fmla="*/ 80 h 89"/>
                <a:gd name="T22" fmla="*/ 18 w 42"/>
                <a:gd name="T23" fmla="*/ 85 h 89"/>
                <a:gd name="T24" fmla="*/ 16 w 42"/>
                <a:gd name="T25" fmla="*/ 89 h 89"/>
                <a:gd name="T26" fmla="*/ 16 w 42"/>
                <a:gd name="T27" fmla="*/ 89 h 89"/>
                <a:gd name="T28" fmla="*/ 8 w 42"/>
                <a:gd name="T29" fmla="*/ 61 h 89"/>
                <a:gd name="T30" fmla="*/ 3 w 42"/>
                <a:gd name="T31" fmla="*/ 31 h 89"/>
                <a:gd name="T32" fmla="*/ 0 w 42"/>
                <a:gd name="T33" fmla="*/ 0 h 89"/>
                <a:gd name="T34" fmla="*/ 0 w 42"/>
                <a:gd name="T35" fmla="*/ 0 h 89"/>
                <a:gd name="T36" fmla="*/ 16 w 42"/>
                <a:gd name="T37" fmla="*/ 4 h 89"/>
                <a:gd name="T38" fmla="*/ 30 w 42"/>
                <a:gd name="T39" fmla="*/ 12 h 89"/>
                <a:gd name="T40" fmla="*/ 41 w 42"/>
                <a:gd name="T41" fmla="*/ 24 h 8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89"/>
                <a:gd name="T65" fmla="*/ 42 w 42"/>
                <a:gd name="T66" fmla="*/ 89 h 8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89">
                  <a:moveTo>
                    <a:pt x="41" y="24"/>
                  </a:moveTo>
                  <a:lnTo>
                    <a:pt x="42" y="31"/>
                  </a:lnTo>
                  <a:lnTo>
                    <a:pt x="42" y="38"/>
                  </a:lnTo>
                  <a:lnTo>
                    <a:pt x="42" y="44"/>
                  </a:lnTo>
                  <a:lnTo>
                    <a:pt x="39" y="50"/>
                  </a:lnTo>
                  <a:lnTo>
                    <a:pt x="38" y="57"/>
                  </a:lnTo>
                  <a:lnTo>
                    <a:pt x="34" y="61"/>
                  </a:lnTo>
                  <a:lnTo>
                    <a:pt x="31" y="66"/>
                  </a:lnTo>
                  <a:lnTo>
                    <a:pt x="27" y="71"/>
                  </a:lnTo>
                  <a:lnTo>
                    <a:pt x="24" y="75"/>
                  </a:lnTo>
                  <a:lnTo>
                    <a:pt x="20" y="80"/>
                  </a:lnTo>
                  <a:lnTo>
                    <a:pt x="18" y="85"/>
                  </a:lnTo>
                  <a:lnTo>
                    <a:pt x="16" y="89"/>
                  </a:lnTo>
                  <a:lnTo>
                    <a:pt x="8" y="61"/>
                  </a:lnTo>
                  <a:lnTo>
                    <a:pt x="3" y="31"/>
                  </a:lnTo>
                  <a:lnTo>
                    <a:pt x="0" y="0"/>
                  </a:lnTo>
                  <a:lnTo>
                    <a:pt x="16" y="4"/>
                  </a:lnTo>
                  <a:lnTo>
                    <a:pt x="30" y="12"/>
                  </a:lnTo>
                  <a:lnTo>
                    <a:pt x="41" y="24"/>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37" name="Freeform 33">
              <a:extLst>
                <a:ext uri="{FF2B5EF4-FFF2-40B4-BE49-F238E27FC236}">
                  <a16:creationId xmlns:a16="http://schemas.microsoft.com/office/drawing/2014/main" id="{DBE7B8E9-46E2-3F74-C2CB-27F49F45A33E}"/>
                </a:ext>
              </a:extLst>
            </p:cNvPr>
            <p:cNvSpPr>
              <a:spLocks/>
            </p:cNvSpPr>
            <p:nvPr/>
          </p:nvSpPr>
          <p:spPr bwMode="auto">
            <a:xfrm>
              <a:off x="4205" y="3455"/>
              <a:ext cx="159" cy="252"/>
            </a:xfrm>
            <a:custGeom>
              <a:avLst/>
              <a:gdLst>
                <a:gd name="T0" fmla="*/ 137 w 159"/>
                <a:gd name="T1" fmla="*/ 55 h 252"/>
                <a:gd name="T2" fmla="*/ 148 w 159"/>
                <a:gd name="T3" fmla="*/ 71 h 252"/>
                <a:gd name="T4" fmla="*/ 155 w 159"/>
                <a:gd name="T5" fmla="*/ 88 h 252"/>
                <a:gd name="T6" fmla="*/ 158 w 159"/>
                <a:gd name="T7" fmla="*/ 107 h 252"/>
                <a:gd name="T8" fmla="*/ 159 w 159"/>
                <a:gd name="T9" fmla="*/ 124 h 252"/>
                <a:gd name="T10" fmla="*/ 158 w 159"/>
                <a:gd name="T11" fmla="*/ 143 h 252"/>
                <a:gd name="T12" fmla="*/ 156 w 159"/>
                <a:gd name="T13" fmla="*/ 161 h 252"/>
                <a:gd name="T14" fmla="*/ 155 w 159"/>
                <a:gd name="T15" fmla="*/ 170 h 252"/>
                <a:gd name="T16" fmla="*/ 148 w 159"/>
                <a:gd name="T17" fmla="*/ 185 h 252"/>
                <a:gd name="T18" fmla="*/ 137 w 159"/>
                <a:gd name="T19" fmla="*/ 197 h 252"/>
                <a:gd name="T20" fmla="*/ 124 w 159"/>
                <a:gd name="T21" fmla="*/ 207 h 252"/>
                <a:gd name="T22" fmla="*/ 109 w 159"/>
                <a:gd name="T23" fmla="*/ 214 h 252"/>
                <a:gd name="T24" fmla="*/ 94 w 159"/>
                <a:gd name="T25" fmla="*/ 222 h 252"/>
                <a:gd name="T26" fmla="*/ 79 w 159"/>
                <a:gd name="T27" fmla="*/ 231 h 252"/>
                <a:gd name="T28" fmla="*/ 65 w 159"/>
                <a:gd name="T29" fmla="*/ 243 h 252"/>
                <a:gd name="T30" fmla="*/ 45 w 159"/>
                <a:gd name="T31" fmla="*/ 247 h 252"/>
                <a:gd name="T32" fmla="*/ 0 w 159"/>
                <a:gd name="T33" fmla="*/ 252 h 252"/>
                <a:gd name="T34" fmla="*/ 18 w 159"/>
                <a:gd name="T35" fmla="*/ 245 h 252"/>
                <a:gd name="T36" fmla="*/ 56 w 159"/>
                <a:gd name="T37" fmla="*/ 233 h 252"/>
                <a:gd name="T38" fmla="*/ 91 w 159"/>
                <a:gd name="T39" fmla="*/ 215 h 252"/>
                <a:gd name="T40" fmla="*/ 116 w 159"/>
                <a:gd name="T41" fmla="*/ 189 h 252"/>
                <a:gd name="T42" fmla="*/ 122 w 159"/>
                <a:gd name="T43" fmla="*/ 170 h 252"/>
                <a:gd name="T44" fmla="*/ 113 w 159"/>
                <a:gd name="T45" fmla="*/ 111 h 252"/>
                <a:gd name="T46" fmla="*/ 98 w 159"/>
                <a:gd name="T47" fmla="*/ 57 h 252"/>
                <a:gd name="T48" fmla="*/ 93 w 159"/>
                <a:gd name="T49" fmla="*/ 48 h 252"/>
                <a:gd name="T50" fmla="*/ 82 w 159"/>
                <a:gd name="T51" fmla="*/ 34 h 252"/>
                <a:gd name="T52" fmla="*/ 71 w 159"/>
                <a:gd name="T53" fmla="*/ 21 h 252"/>
                <a:gd name="T54" fmla="*/ 65 w 159"/>
                <a:gd name="T55" fmla="*/ 16 h 252"/>
                <a:gd name="T56" fmla="*/ 48 w 159"/>
                <a:gd name="T57" fmla="*/ 19 h 252"/>
                <a:gd name="T58" fmla="*/ 64 w 159"/>
                <a:gd name="T59" fmla="*/ 9 h 252"/>
                <a:gd name="T60" fmla="*/ 80 w 159"/>
                <a:gd name="T61" fmla="*/ 4 h 252"/>
                <a:gd name="T62" fmla="*/ 98 w 159"/>
                <a:gd name="T63" fmla="*/ 0 h 252"/>
                <a:gd name="T64" fmla="*/ 106 w 159"/>
                <a:gd name="T65" fmla="*/ 4 h 252"/>
                <a:gd name="T66" fmla="*/ 118 w 159"/>
                <a:gd name="T67" fmla="*/ 16 h 252"/>
                <a:gd name="T68" fmla="*/ 125 w 159"/>
                <a:gd name="T69" fmla="*/ 32 h 252"/>
                <a:gd name="T70" fmla="*/ 131 w 159"/>
                <a:gd name="T71" fmla="*/ 48 h 2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9"/>
                <a:gd name="T109" fmla="*/ 0 h 252"/>
                <a:gd name="T110" fmla="*/ 159 w 159"/>
                <a:gd name="T111" fmla="*/ 252 h 2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9" h="252">
                  <a:moveTo>
                    <a:pt x="131" y="48"/>
                  </a:moveTo>
                  <a:lnTo>
                    <a:pt x="137" y="55"/>
                  </a:lnTo>
                  <a:lnTo>
                    <a:pt x="143" y="63"/>
                  </a:lnTo>
                  <a:lnTo>
                    <a:pt x="148" y="71"/>
                  </a:lnTo>
                  <a:lnTo>
                    <a:pt x="152" y="80"/>
                  </a:lnTo>
                  <a:lnTo>
                    <a:pt x="155" y="88"/>
                  </a:lnTo>
                  <a:lnTo>
                    <a:pt x="156" y="97"/>
                  </a:lnTo>
                  <a:lnTo>
                    <a:pt x="158" y="107"/>
                  </a:lnTo>
                  <a:lnTo>
                    <a:pt x="159" y="115"/>
                  </a:lnTo>
                  <a:lnTo>
                    <a:pt x="159" y="124"/>
                  </a:lnTo>
                  <a:lnTo>
                    <a:pt x="159" y="134"/>
                  </a:lnTo>
                  <a:lnTo>
                    <a:pt x="158" y="143"/>
                  </a:lnTo>
                  <a:lnTo>
                    <a:pt x="158" y="153"/>
                  </a:lnTo>
                  <a:lnTo>
                    <a:pt x="156" y="161"/>
                  </a:lnTo>
                  <a:lnTo>
                    <a:pt x="155" y="170"/>
                  </a:lnTo>
                  <a:lnTo>
                    <a:pt x="152" y="178"/>
                  </a:lnTo>
                  <a:lnTo>
                    <a:pt x="148" y="185"/>
                  </a:lnTo>
                  <a:lnTo>
                    <a:pt x="143" y="192"/>
                  </a:lnTo>
                  <a:lnTo>
                    <a:pt x="137" y="197"/>
                  </a:lnTo>
                  <a:lnTo>
                    <a:pt x="131" y="201"/>
                  </a:lnTo>
                  <a:lnTo>
                    <a:pt x="124" y="207"/>
                  </a:lnTo>
                  <a:lnTo>
                    <a:pt x="117" y="210"/>
                  </a:lnTo>
                  <a:lnTo>
                    <a:pt x="109" y="214"/>
                  </a:lnTo>
                  <a:lnTo>
                    <a:pt x="102" y="218"/>
                  </a:lnTo>
                  <a:lnTo>
                    <a:pt x="94" y="222"/>
                  </a:lnTo>
                  <a:lnTo>
                    <a:pt x="86" y="226"/>
                  </a:lnTo>
                  <a:lnTo>
                    <a:pt x="79" y="231"/>
                  </a:lnTo>
                  <a:lnTo>
                    <a:pt x="72" y="237"/>
                  </a:lnTo>
                  <a:lnTo>
                    <a:pt x="65" y="243"/>
                  </a:lnTo>
                  <a:lnTo>
                    <a:pt x="45" y="247"/>
                  </a:lnTo>
                  <a:lnTo>
                    <a:pt x="25" y="252"/>
                  </a:lnTo>
                  <a:lnTo>
                    <a:pt x="0" y="252"/>
                  </a:lnTo>
                  <a:lnTo>
                    <a:pt x="18" y="245"/>
                  </a:lnTo>
                  <a:lnTo>
                    <a:pt x="37" y="239"/>
                  </a:lnTo>
                  <a:lnTo>
                    <a:pt x="56" y="233"/>
                  </a:lnTo>
                  <a:lnTo>
                    <a:pt x="74" y="224"/>
                  </a:lnTo>
                  <a:lnTo>
                    <a:pt x="91" y="215"/>
                  </a:lnTo>
                  <a:lnTo>
                    <a:pt x="105" y="203"/>
                  </a:lnTo>
                  <a:lnTo>
                    <a:pt x="116" y="189"/>
                  </a:lnTo>
                  <a:lnTo>
                    <a:pt x="122" y="170"/>
                  </a:lnTo>
                  <a:lnTo>
                    <a:pt x="120" y="139"/>
                  </a:lnTo>
                  <a:lnTo>
                    <a:pt x="113" y="111"/>
                  </a:lnTo>
                  <a:lnTo>
                    <a:pt x="105" y="82"/>
                  </a:lnTo>
                  <a:lnTo>
                    <a:pt x="98" y="57"/>
                  </a:lnTo>
                  <a:lnTo>
                    <a:pt x="93" y="48"/>
                  </a:lnTo>
                  <a:lnTo>
                    <a:pt x="89" y="40"/>
                  </a:lnTo>
                  <a:lnTo>
                    <a:pt x="82" y="34"/>
                  </a:lnTo>
                  <a:lnTo>
                    <a:pt x="76" y="28"/>
                  </a:lnTo>
                  <a:lnTo>
                    <a:pt x="71" y="21"/>
                  </a:lnTo>
                  <a:lnTo>
                    <a:pt x="65" y="16"/>
                  </a:lnTo>
                  <a:lnTo>
                    <a:pt x="41" y="24"/>
                  </a:lnTo>
                  <a:lnTo>
                    <a:pt x="48" y="19"/>
                  </a:lnTo>
                  <a:lnTo>
                    <a:pt x="56" y="15"/>
                  </a:lnTo>
                  <a:lnTo>
                    <a:pt x="64" y="9"/>
                  </a:lnTo>
                  <a:lnTo>
                    <a:pt x="72" y="6"/>
                  </a:lnTo>
                  <a:lnTo>
                    <a:pt x="80" y="4"/>
                  </a:lnTo>
                  <a:lnTo>
                    <a:pt x="90" y="1"/>
                  </a:lnTo>
                  <a:lnTo>
                    <a:pt x="98" y="0"/>
                  </a:lnTo>
                  <a:lnTo>
                    <a:pt x="106" y="4"/>
                  </a:lnTo>
                  <a:lnTo>
                    <a:pt x="113" y="9"/>
                  </a:lnTo>
                  <a:lnTo>
                    <a:pt x="118" y="16"/>
                  </a:lnTo>
                  <a:lnTo>
                    <a:pt x="121" y="24"/>
                  </a:lnTo>
                  <a:lnTo>
                    <a:pt x="125" y="32"/>
                  </a:lnTo>
                  <a:lnTo>
                    <a:pt x="128" y="40"/>
                  </a:lnTo>
                  <a:lnTo>
                    <a:pt x="131" y="48"/>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38" name="Freeform 34">
              <a:extLst>
                <a:ext uri="{FF2B5EF4-FFF2-40B4-BE49-F238E27FC236}">
                  <a16:creationId xmlns:a16="http://schemas.microsoft.com/office/drawing/2014/main" id="{FC735595-3022-1B87-D7B4-1787C6564870}"/>
                </a:ext>
              </a:extLst>
            </p:cNvPr>
            <p:cNvSpPr>
              <a:spLocks/>
            </p:cNvSpPr>
            <p:nvPr/>
          </p:nvSpPr>
          <p:spPr bwMode="auto">
            <a:xfrm>
              <a:off x="4106" y="3493"/>
              <a:ext cx="209" cy="214"/>
            </a:xfrm>
            <a:custGeom>
              <a:avLst/>
              <a:gdLst>
                <a:gd name="T0" fmla="*/ 190 w 209"/>
                <a:gd name="T1" fmla="*/ 36 h 214"/>
                <a:gd name="T2" fmla="*/ 194 w 209"/>
                <a:gd name="T3" fmla="*/ 56 h 214"/>
                <a:gd name="T4" fmla="*/ 201 w 209"/>
                <a:gd name="T5" fmla="*/ 77 h 214"/>
                <a:gd name="T6" fmla="*/ 207 w 209"/>
                <a:gd name="T7" fmla="*/ 96 h 214"/>
                <a:gd name="T8" fmla="*/ 209 w 209"/>
                <a:gd name="T9" fmla="*/ 116 h 214"/>
                <a:gd name="T10" fmla="*/ 207 w 209"/>
                <a:gd name="T11" fmla="*/ 134 h 214"/>
                <a:gd name="T12" fmla="*/ 197 w 209"/>
                <a:gd name="T13" fmla="*/ 150 h 214"/>
                <a:gd name="T14" fmla="*/ 189 w 209"/>
                <a:gd name="T15" fmla="*/ 157 h 214"/>
                <a:gd name="T16" fmla="*/ 174 w 209"/>
                <a:gd name="T17" fmla="*/ 169 h 214"/>
                <a:gd name="T18" fmla="*/ 158 w 209"/>
                <a:gd name="T19" fmla="*/ 178 h 214"/>
                <a:gd name="T20" fmla="*/ 140 w 209"/>
                <a:gd name="T21" fmla="*/ 186 h 214"/>
                <a:gd name="T22" fmla="*/ 121 w 209"/>
                <a:gd name="T23" fmla="*/ 195 h 214"/>
                <a:gd name="T24" fmla="*/ 103 w 209"/>
                <a:gd name="T25" fmla="*/ 203 h 214"/>
                <a:gd name="T26" fmla="*/ 84 w 209"/>
                <a:gd name="T27" fmla="*/ 209 h 214"/>
                <a:gd name="T28" fmla="*/ 75 w 209"/>
                <a:gd name="T29" fmla="*/ 214 h 214"/>
                <a:gd name="T30" fmla="*/ 60 w 209"/>
                <a:gd name="T31" fmla="*/ 203 h 214"/>
                <a:gd name="T32" fmla="*/ 51 w 209"/>
                <a:gd name="T33" fmla="*/ 205 h 214"/>
                <a:gd name="T34" fmla="*/ 38 w 209"/>
                <a:gd name="T35" fmla="*/ 186 h 214"/>
                <a:gd name="T36" fmla="*/ 32 w 209"/>
                <a:gd name="T37" fmla="*/ 165 h 214"/>
                <a:gd name="T38" fmla="*/ 26 w 209"/>
                <a:gd name="T39" fmla="*/ 157 h 214"/>
                <a:gd name="T40" fmla="*/ 18 w 209"/>
                <a:gd name="T41" fmla="*/ 142 h 214"/>
                <a:gd name="T42" fmla="*/ 10 w 209"/>
                <a:gd name="T43" fmla="*/ 124 h 214"/>
                <a:gd name="T44" fmla="*/ 3 w 209"/>
                <a:gd name="T45" fmla="*/ 108 h 214"/>
                <a:gd name="T46" fmla="*/ 0 w 209"/>
                <a:gd name="T47" fmla="*/ 90 h 214"/>
                <a:gd name="T48" fmla="*/ 3 w 209"/>
                <a:gd name="T49" fmla="*/ 74 h 214"/>
                <a:gd name="T50" fmla="*/ 10 w 209"/>
                <a:gd name="T51" fmla="*/ 59 h 214"/>
                <a:gd name="T52" fmla="*/ 19 w 209"/>
                <a:gd name="T53" fmla="*/ 51 h 214"/>
                <a:gd name="T54" fmla="*/ 42 w 209"/>
                <a:gd name="T55" fmla="*/ 37 h 214"/>
                <a:gd name="T56" fmla="*/ 67 w 209"/>
                <a:gd name="T57" fmla="*/ 28 h 214"/>
                <a:gd name="T58" fmla="*/ 89 w 209"/>
                <a:gd name="T59" fmla="*/ 17 h 214"/>
                <a:gd name="T60" fmla="*/ 99 w 209"/>
                <a:gd name="T61" fmla="*/ 10 h 214"/>
                <a:gd name="T62" fmla="*/ 114 w 209"/>
                <a:gd name="T63" fmla="*/ 50 h 214"/>
                <a:gd name="T64" fmla="*/ 132 w 209"/>
                <a:gd name="T65" fmla="*/ 124 h 214"/>
                <a:gd name="T66" fmla="*/ 129 w 209"/>
                <a:gd name="T67" fmla="*/ 88 h 214"/>
                <a:gd name="T68" fmla="*/ 116 w 209"/>
                <a:gd name="T69" fmla="*/ 10 h 214"/>
                <a:gd name="T70" fmla="*/ 132 w 209"/>
                <a:gd name="T71" fmla="*/ 4 h 214"/>
                <a:gd name="T72" fmla="*/ 164 w 209"/>
                <a:gd name="T73" fmla="*/ 2 h 214"/>
                <a:gd name="T74" fmla="*/ 173 w 209"/>
                <a:gd name="T75" fmla="*/ 6 h 214"/>
                <a:gd name="T76" fmla="*/ 185 w 209"/>
                <a:gd name="T77" fmla="*/ 20 h 21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09"/>
                <a:gd name="T118" fmla="*/ 0 h 214"/>
                <a:gd name="T119" fmla="*/ 209 w 209"/>
                <a:gd name="T120" fmla="*/ 214 h 21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09" h="214">
                  <a:moveTo>
                    <a:pt x="189" y="27"/>
                  </a:moveTo>
                  <a:lnTo>
                    <a:pt x="190" y="36"/>
                  </a:lnTo>
                  <a:lnTo>
                    <a:pt x="192" y="46"/>
                  </a:lnTo>
                  <a:lnTo>
                    <a:pt x="194" y="56"/>
                  </a:lnTo>
                  <a:lnTo>
                    <a:pt x="197" y="66"/>
                  </a:lnTo>
                  <a:lnTo>
                    <a:pt x="201" y="77"/>
                  </a:lnTo>
                  <a:lnTo>
                    <a:pt x="204" y="86"/>
                  </a:lnTo>
                  <a:lnTo>
                    <a:pt x="207" y="96"/>
                  </a:lnTo>
                  <a:lnTo>
                    <a:pt x="208" y="107"/>
                  </a:lnTo>
                  <a:lnTo>
                    <a:pt x="209" y="116"/>
                  </a:lnTo>
                  <a:lnTo>
                    <a:pt x="208" y="124"/>
                  </a:lnTo>
                  <a:lnTo>
                    <a:pt x="207" y="134"/>
                  </a:lnTo>
                  <a:lnTo>
                    <a:pt x="202" y="142"/>
                  </a:lnTo>
                  <a:lnTo>
                    <a:pt x="197" y="150"/>
                  </a:lnTo>
                  <a:lnTo>
                    <a:pt x="189" y="157"/>
                  </a:lnTo>
                  <a:lnTo>
                    <a:pt x="181" y="162"/>
                  </a:lnTo>
                  <a:lnTo>
                    <a:pt x="174" y="169"/>
                  </a:lnTo>
                  <a:lnTo>
                    <a:pt x="166" y="173"/>
                  </a:lnTo>
                  <a:lnTo>
                    <a:pt x="158" y="178"/>
                  </a:lnTo>
                  <a:lnTo>
                    <a:pt x="148" y="182"/>
                  </a:lnTo>
                  <a:lnTo>
                    <a:pt x="140" y="186"/>
                  </a:lnTo>
                  <a:lnTo>
                    <a:pt x="131" y="191"/>
                  </a:lnTo>
                  <a:lnTo>
                    <a:pt x="121" y="195"/>
                  </a:lnTo>
                  <a:lnTo>
                    <a:pt x="113" y="199"/>
                  </a:lnTo>
                  <a:lnTo>
                    <a:pt x="103" y="203"/>
                  </a:lnTo>
                  <a:lnTo>
                    <a:pt x="94" y="205"/>
                  </a:lnTo>
                  <a:lnTo>
                    <a:pt x="84" y="209"/>
                  </a:lnTo>
                  <a:lnTo>
                    <a:pt x="75" y="214"/>
                  </a:lnTo>
                  <a:lnTo>
                    <a:pt x="67" y="208"/>
                  </a:lnTo>
                  <a:lnTo>
                    <a:pt x="60" y="203"/>
                  </a:lnTo>
                  <a:lnTo>
                    <a:pt x="51" y="205"/>
                  </a:lnTo>
                  <a:lnTo>
                    <a:pt x="44" y="197"/>
                  </a:lnTo>
                  <a:lnTo>
                    <a:pt x="38" y="186"/>
                  </a:lnTo>
                  <a:lnTo>
                    <a:pt x="36" y="176"/>
                  </a:lnTo>
                  <a:lnTo>
                    <a:pt x="32" y="165"/>
                  </a:lnTo>
                  <a:lnTo>
                    <a:pt x="26" y="157"/>
                  </a:lnTo>
                  <a:lnTo>
                    <a:pt x="22" y="149"/>
                  </a:lnTo>
                  <a:lnTo>
                    <a:pt x="18" y="142"/>
                  </a:lnTo>
                  <a:lnTo>
                    <a:pt x="14" y="134"/>
                  </a:lnTo>
                  <a:lnTo>
                    <a:pt x="10" y="124"/>
                  </a:lnTo>
                  <a:lnTo>
                    <a:pt x="6" y="116"/>
                  </a:lnTo>
                  <a:lnTo>
                    <a:pt x="3" y="108"/>
                  </a:lnTo>
                  <a:lnTo>
                    <a:pt x="2" y="98"/>
                  </a:lnTo>
                  <a:lnTo>
                    <a:pt x="0" y="90"/>
                  </a:lnTo>
                  <a:lnTo>
                    <a:pt x="0" y="82"/>
                  </a:lnTo>
                  <a:lnTo>
                    <a:pt x="3" y="74"/>
                  </a:lnTo>
                  <a:lnTo>
                    <a:pt x="6" y="66"/>
                  </a:lnTo>
                  <a:lnTo>
                    <a:pt x="10" y="59"/>
                  </a:lnTo>
                  <a:lnTo>
                    <a:pt x="19" y="51"/>
                  </a:lnTo>
                  <a:lnTo>
                    <a:pt x="32" y="44"/>
                  </a:lnTo>
                  <a:lnTo>
                    <a:pt x="42" y="37"/>
                  </a:lnTo>
                  <a:lnTo>
                    <a:pt x="55" y="33"/>
                  </a:lnTo>
                  <a:lnTo>
                    <a:pt x="67" y="28"/>
                  </a:lnTo>
                  <a:lnTo>
                    <a:pt x="78" y="24"/>
                  </a:lnTo>
                  <a:lnTo>
                    <a:pt x="89" y="17"/>
                  </a:lnTo>
                  <a:lnTo>
                    <a:pt x="99" y="10"/>
                  </a:lnTo>
                  <a:lnTo>
                    <a:pt x="108" y="10"/>
                  </a:lnTo>
                  <a:lnTo>
                    <a:pt x="114" y="50"/>
                  </a:lnTo>
                  <a:lnTo>
                    <a:pt x="121" y="89"/>
                  </a:lnTo>
                  <a:lnTo>
                    <a:pt x="132" y="124"/>
                  </a:lnTo>
                  <a:lnTo>
                    <a:pt x="129" y="88"/>
                  </a:lnTo>
                  <a:lnTo>
                    <a:pt x="122" y="50"/>
                  </a:lnTo>
                  <a:lnTo>
                    <a:pt x="116" y="10"/>
                  </a:lnTo>
                  <a:lnTo>
                    <a:pt x="132" y="4"/>
                  </a:lnTo>
                  <a:lnTo>
                    <a:pt x="148" y="0"/>
                  </a:lnTo>
                  <a:lnTo>
                    <a:pt x="164" y="2"/>
                  </a:lnTo>
                  <a:lnTo>
                    <a:pt x="173" y="6"/>
                  </a:lnTo>
                  <a:lnTo>
                    <a:pt x="179" y="13"/>
                  </a:lnTo>
                  <a:lnTo>
                    <a:pt x="185" y="20"/>
                  </a:lnTo>
                  <a:lnTo>
                    <a:pt x="189" y="27"/>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39" name="Freeform 35">
              <a:extLst>
                <a:ext uri="{FF2B5EF4-FFF2-40B4-BE49-F238E27FC236}">
                  <a16:creationId xmlns:a16="http://schemas.microsoft.com/office/drawing/2014/main" id="{BEBC7CA6-F076-0303-8BBB-C47D9496AFA6}"/>
                </a:ext>
              </a:extLst>
            </p:cNvPr>
            <p:cNvSpPr>
              <a:spLocks/>
            </p:cNvSpPr>
            <p:nvPr/>
          </p:nvSpPr>
          <p:spPr bwMode="auto">
            <a:xfrm>
              <a:off x="3945" y="3812"/>
              <a:ext cx="57" cy="41"/>
            </a:xfrm>
            <a:custGeom>
              <a:avLst/>
              <a:gdLst>
                <a:gd name="T0" fmla="*/ 57 w 57"/>
                <a:gd name="T1" fmla="*/ 16 h 41"/>
                <a:gd name="T2" fmla="*/ 56 w 57"/>
                <a:gd name="T3" fmla="*/ 23 h 41"/>
                <a:gd name="T4" fmla="*/ 54 w 57"/>
                <a:gd name="T5" fmla="*/ 31 h 41"/>
                <a:gd name="T6" fmla="*/ 57 w 57"/>
                <a:gd name="T7" fmla="*/ 41 h 41"/>
                <a:gd name="T8" fmla="*/ 57 w 57"/>
                <a:gd name="T9" fmla="*/ 41 h 41"/>
                <a:gd name="T10" fmla="*/ 47 w 57"/>
                <a:gd name="T11" fmla="*/ 37 h 41"/>
                <a:gd name="T12" fmla="*/ 38 w 57"/>
                <a:gd name="T13" fmla="*/ 31 h 41"/>
                <a:gd name="T14" fmla="*/ 30 w 57"/>
                <a:gd name="T15" fmla="*/ 26 h 41"/>
                <a:gd name="T16" fmla="*/ 20 w 57"/>
                <a:gd name="T17" fmla="*/ 20 h 41"/>
                <a:gd name="T18" fmla="*/ 14 w 57"/>
                <a:gd name="T19" fmla="*/ 14 h 41"/>
                <a:gd name="T20" fmla="*/ 7 w 57"/>
                <a:gd name="T21" fmla="*/ 7 h 41"/>
                <a:gd name="T22" fmla="*/ 0 w 57"/>
                <a:gd name="T23" fmla="*/ 0 h 41"/>
                <a:gd name="T24" fmla="*/ 0 w 57"/>
                <a:gd name="T25" fmla="*/ 0 h 41"/>
                <a:gd name="T26" fmla="*/ 57 w 57"/>
                <a:gd name="T27" fmla="*/ 16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
                <a:gd name="T43" fmla="*/ 0 h 41"/>
                <a:gd name="T44" fmla="*/ 57 w 57"/>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 h="41">
                  <a:moveTo>
                    <a:pt x="57" y="16"/>
                  </a:moveTo>
                  <a:lnTo>
                    <a:pt x="56" y="23"/>
                  </a:lnTo>
                  <a:lnTo>
                    <a:pt x="54" y="31"/>
                  </a:lnTo>
                  <a:lnTo>
                    <a:pt x="57" y="41"/>
                  </a:lnTo>
                  <a:lnTo>
                    <a:pt x="47" y="37"/>
                  </a:lnTo>
                  <a:lnTo>
                    <a:pt x="38" y="31"/>
                  </a:lnTo>
                  <a:lnTo>
                    <a:pt x="30" y="26"/>
                  </a:lnTo>
                  <a:lnTo>
                    <a:pt x="20" y="20"/>
                  </a:lnTo>
                  <a:lnTo>
                    <a:pt x="14" y="14"/>
                  </a:lnTo>
                  <a:lnTo>
                    <a:pt x="7" y="7"/>
                  </a:lnTo>
                  <a:lnTo>
                    <a:pt x="0" y="0"/>
                  </a:lnTo>
                  <a:lnTo>
                    <a:pt x="5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0" name="Freeform 36">
              <a:extLst>
                <a:ext uri="{FF2B5EF4-FFF2-40B4-BE49-F238E27FC236}">
                  <a16:creationId xmlns:a16="http://schemas.microsoft.com/office/drawing/2014/main" id="{B9CD3DEB-D31E-93FE-0328-7650BD6E823A}"/>
                </a:ext>
              </a:extLst>
            </p:cNvPr>
            <p:cNvSpPr>
              <a:spLocks/>
            </p:cNvSpPr>
            <p:nvPr/>
          </p:nvSpPr>
          <p:spPr bwMode="auto">
            <a:xfrm>
              <a:off x="4334" y="3837"/>
              <a:ext cx="18" cy="16"/>
            </a:xfrm>
            <a:custGeom>
              <a:avLst/>
              <a:gdLst>
                <a:gd name="T0" fmla="*/ 18 w 18"/>
                <a:gd name="T1" fmla="*/ 0 h 16"/>
                <a:gd name="T2" fmla="*/ 14 w 18"/>
                <a:gd name="T3" fmla="*/ 9 h 16"/>
                <a:gd name="T4" fmla="*/ 7 w 18"/>
                <a:gd name="T5" fmla="*/ 13 h 16"/>
                <a:gd name="T6" fmla="*/ 2 w 18"/>
                <a:gd name="T7" fmla="*/ 16 h 16"/>
                <a:gd name="T8" fmla="*/ 2 w 18"/>
                <a:gd name="T9" fmla="*/ 16 h 16"/>
                <a:gd name="T10" fmla="*/ 0 w 18"/>
                <a:gd name="T11" fmla="*/ 13 h 16"/>
                <a:gd name="T12" fmla="*/ 2 w 18"/>
                <a:gd name="T13" fmla="*/ 8 h 16"/>
                <a:gd name="T14" fmla="*/ 2 w 18"/>
                <a:gd name="T15" fmla="*/ 0 h 16"/>
                <a:gd name="T16" fmla="*/ 2 w 18"/>
                <a:gd name="T17" fmla="*/ 0 h 16"/>
                <a:gd name="T18" fmla="*/ 6 w 18"/>
                <a:gd name="T19" fmla="*/ 1 h 16"/>
                <a:gd name="T20" fmla="*/ 11 w 18"/>
                <a:gd name="T21" fmla="*/ 0 h 16"/>
                <a:gd name="T22" fmla="*/ 18 w 18"/>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8" y="0"/>
                  </a:moveTo>
                  <a:lnTo>
                    <a:pt x="14" y="9"/>
                  </a:lnTo>
                  <a:lnTo>
                    <a:pt x="7" y="13"/>
                  </a:lnTo>
                  <a:lnTo>
                    <a:pt x="2" y="16"/>
                  </a:lnTo>
                  <a:lnTo>
                    <a:pt x="0" y="13"/>
                  </a:lnTo>
                  <a:lnTo>
                    <a:pt x="2" y="8"/>
                  </a:lnTo>
                  <a:lnTo>
                    <a:pt x="2" y="0"/>
                  </a:lnTo>
                  <a:lnTo>
                    <a:pt x="6" y="1"/>
                  </a:lnTo>
                  <a:lnTo>
                    <a:pt x="11" y="0"/>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1" name="Freeform 37">
              <a:extLst>
                <a:ext uri="{FF2B5EF4-FFF2-40B4-BE49-F238E27FC236}">
                  <a16:creationId xmlns:a16="http://schemas.microsoft.com/office/drawing/2014/main" id="{BE332367-8730-647A-49DC-4099FB462949}"/>
                </a:ext>
              </a:extLst>
            </p:cNvPr>
            <p:cNvSpPr>
              <a:spLocks/>
            </p:cNvSpPr>
            <p:nvPr/>
          </p:nvSpPr>
          <p:spPr bwMode="auto">
            <a:xfrm>
              <a:off x="4128" y="3845"/>
              <a:ext cx="199" cy="34"/>
            </a:xfrm>
            <a:custGeom>
              <a:avLst/>
              <a:gdLst>
                <a:gd name="T0" fmla="*/ 199 w 199"/>
                <a:gd name="T1" fmla="*/ 0 h 34"/>
                <a:gd name="T2" fmla="*/ 194 w 199"/>
                <a:gd name="T3" fmla="*/ 5 h 34"/>
                <a:gd name="T4" fmla="*/ 187 w 199"/>
                <a:gd name="T5" fmla="*/ 12 h 34"/>
                <a:gd name="T6" fmla="*/ 182 w 199"/>
                <a:gd name="T7" fmla="*/ 19 h 34"/>
                <a:gd name="T8" fmla="*/ 175 w 199"/>
                <a:gd name="T9" fmla="*/ 24 h 34"/>
                <a:gd name="T10" fmla="*/ 175 w 199"/>
                <a:gd name="T11" fmla="*/ 24 h 34"/>
                <a:gd name="T12" fmla="*/ 117 w 199"/>
                <a:gd name="T13" fmla="*/ 29 h 34"/>
                <a:gd name="T14" fmla="*/ 60 w 199"/>
                <a:gd name="T15" fmla="*/ 34 h 34"/>
                <a:gd name="T16" fmla="*/ 4 w 199"/>
                <a:gd name="T17" fmla="*/ 32 h 34"/>
                <a:gd name="T18" fmla="*/ 4 w 199"/>
                <a:gd name="T19" fmla="*/ 32 h 34"/>
                <a:gd name="T20" fmla="*/ 0 w 199"/>
                <a:gd name="T21" fmla="*/ 24 h 34"/>
                <a:gd name="T22" fmla="*/ 0 w 199"/>
                <a:gd name="T23" fmla="*/ 15 h 34"/>
                <a:gd name="T24" fmla="*/ 4 w 199"/>
                <a:gd name="T25" fmla="*/ 8 h 34"/>
                <a:gd name="T26" fmla="*/ 4 w 199"/>
                <a:gd name="T27" fmla="*/ 8 h 34"/>
                <a:gd name="T28" fmla="*/ 68 w 199"/>
                <a:gd name="T29" fmla="*/ 8 h 34"/>
                <a:gd name="T30" fmla="*/ 134 w 199"/>
                <a:gd name="T31" fmla="*/ 4 h 34"/>
                <a:gd name="T32" fmla="*/ 199 w 199"/>
                <a:gd name="T33" fmla="*/ 0 h 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9"/>
                <a:gd name="T52" fmla="*/ 0 h 34"/>
                <a:gd name="T53" fmla="*/ 199 w 199"/>
                <a:gd name="T54" fmla="*/ 34 h 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9" h="34">
                  <a:moveTo>
                    <a:pt x="199" y="0"/>
                  </a:moveTo>
                  <a:lnTo>
                    <a:pt x="194" y="5"/>
                  </a:lnTo>
                  <a:lnTo>
                    <a:pt x="187" y="12"/>
                  </a:lnTo>
                  <a:lnTo>
                    <a:pt x="182" y="19"/>
                  </a:lnTo>
                  <a:lnTo>
                    <a:pt x="175" y="24"/>
                  </a:lnTo>
                  <a:lnTo>
                    <a:pt x="117" y="29"/>
                  </a:lnTo>
                  <a:lnTo>
                    <a:pt x="60" y="34"/>
                  </a:lnTo>
                  <a:lnTo>
                    <a:pt x="4" y="32"/>
                  </a:lnTo>
                  <a:lnTo>
                    <a:pt x="0" y="24"/>
                  </a:lnTo>
                  <a:lnTo>
                    <a:pt x="0" y="15"/>
                  </a:lnTo>
                  <a:lnTo>
                    <a:pt x="4" y="8"/>
                  </a:lnTo>
                  <a:lnTo>
                    <a:pt x="68" y="8"/>
                  </a:lnTo>
                  <a:lnTo>
                    <a:pt x="134" y="4"/>
                  </a:lnTo>
                  <a:lnTo>
                    <a:pt x="1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2" name="Freeform 38">
              <a:extLst>
                <a:ext uri="{FF2B5EF4-FFF2-40B4-BE49-F238E27FC236}">
                  <a16:creationId xmlns:a16="http://schemas.microsoft.com/office/drawing/2014/main" id="{7571A875-DBD2-A1F1-1D73-F697DC8A4D02}"/>
                </a:ext>
              </a:extLst>
            </p:cNvPr>
            <p:cNvSpPr>
              <a:spLocks/>
            </p:cNvSpPr>
            <p:nvPr/>
          </p:nvSpPr>
          <p:spPr bwMode="auto">
            <a:xfrm>
              <a:off x="4091" y="3845"/>
              <a:ext cx="25" cy="32"/>
            </a:xfrm>
            <a:custGeom>
              <a:avLst/>
              <a:gdLst>
                <a:gd name="T0" fmla="*/ 25 w 25"/>
                <a:gd name="T1" fmla="*/ 8 h 32"/>
                <a:gd name="T2" fmla="*/ 22 w 25"/>
                <a:gd name="T3" fmla="*/ 13 h 32"/>
                <a:gd name="T4" fmla="*/ 22 w 25"/>
                <a:gd name="T5" fmla="*/ 21 h 32"/>
                <a:gd name="T6" fmla="*/ 25 w 25"/>
                <a:gd name="T7" fmla="*/ 32 h 32"/>
                <a:gd name="T8" fmla="*/ 25 w 25"/>
                <a:gd name="T9" fmla="*/ 32 h 32"/>
                <a:gd name="T10" fmla="*/ 17 w 25"/>
                <a:gd name="T11" fmla="*/ 29 h 32"/>
                <a:gd name="T12" fmla="*/ 13 w 25"/>
                <a:gd name="T13" fmla="*/ 25 h 32"/>
                <a:gd name="T14" fmla="*/ 7 w 25"/>
                <a:gd name="T15" fmla="*/ 23 h 32"/>
                <a:gd name="T16" fmla="*/ 0 w 25"/>
                <a:gd name="T17" fmla="*/ 24 h 32"/>
                <a:gd name="T18" fmla="*/ 0 w 25"/>
                <a:gd name="T19" fmla="*/ 24 h 32"/>
                <a:gd name="T20" fmla="*/ 0 w 25"/>
                <a:gd name="T21" fmla="*/ 15 h 32"/>
                <a:gd name="T22" fmla="*/ 2 w 25"/>
                <a:gd name="T23" fmla="*/ 6 h 32"/>
                <a:gd name="T24" fmla="*/ 9 w 25"/>
                <a:gd name="T25" fmla="*/ 0 h 32"/>
                <a:gd name="T26" fmla="*/ 9 w 25"/>
                <a:gd name="T27" fmla="*/ 0 h 32"/>
                <a:gd name="T28" fmla="*/ 25 w 25"/>
                <a:gd name="T29" fmla="*/ 8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
                <a:gd name="T46" fmla="*/ 0 h 32"/>
                <a:gd name="T47" fmla="*/ 25 w 25"/>
                <a:gd name="T48" fmla="*/ 32 h 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 h="32">
                  <a:moveTo>
                    <a:pt x="25" y="8"/>
                  </a:moveTo>
                  <a:lnTo>
                    <a:pt x="22" y="13"/>
                  </a:lnTo>
                  <a:lnTo>
                    <a:pt x="22" y="21"/>
                  </a:lnTo>
                  <a:lnTo>
                    <a:pt x="25" y="32"/>
                  </a:lnTo>
                  <a:lnTo>
                    <a:pt x="17" y="29"/>
                  </a:lnTo>
                  <a:lnTo>
                    <a:pt x="13" y="25"/>
                  </a:lnTo>
                  <a:lnTo>
                    <a:pt x="7" y="23"/>
                  </a:lnTo>
                  <a:lnTo>
                    <a:pt x="0" y="24"/>
                  </a:lnTo>
                  <a:lnTo>
                    <a:pt x="0" y="15"/>
                  </a:lnTo>
                  <a:lnTo>
                    <a:pt x="2" y="6"/>
                  </a:lnTo>
                  <a:lnTo>
                    <a:pt x="9" y="0"/>
                  </a:lnTo>
                  <a:lnTo>
                    <a:pt x="25"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grpSp>
      <p:grpSp>
        <p:nvGrpSpPr>
          <p:cNvPr id="43" name="Group 39">
            <a:extLst>
              <a:ext uri="{FF2B5EF4-FFF2-40B4-BE49-F238E27FC236}">
                <a16:creationId xmlns:a16="http://schemas.microsoft.com/office/drawing/2014/main" id="{9194C9F1-18C4-4ECC-D94A-1C2A10886420}"/>
              </a:ext>
            </a:extLst>
          </p:cNvPr>
          <p:cNvGrpSpPr>
            <a:grpSpLocks/>
          </p:cNvGrpSpPr>
          <p:nvPr/>
        </p:nvGrpSpPr>
        <p:grpSpPr bwMode="auto">
          <a:xfrm>
            <a:off x="3935413" y="1739900"/>
            <a:ext cx="598487" cy="852488"/>
            <a:chOff x="3888" y="2592"/>
            <a:chExt cx="689" cy="1296"/>
          </a:xfrm>
        </p:grpSpPr>
        <p:sp>
          <p:nvSpPr>
            <p:cNvPr id="44" name="Freeform 40">
              <a:extLst>
                <a:ext uri="{FF2B5EF4-FFF2-40B4-BE49-F238E27FC236}">
                  <a16:creationId xmlns:a16="http://schemas.microsoft.com/office/drawing/2014/main" id="{18B312B8-C926-B914-4CE2-801CEB47EE54}"/>
                </a:ext>
              </a:extLst>
            </p:cNvPr>
            <p:cNvSpPr>
              <a:spLocks/>
            </p:cNvSpPr>
            <p:nvPr/>
          </p:nvSpPr>
          <p:spPr bwMode="auto">
            <a:xfrm>
              <a:off x="3888" y="2592"/>
              <a:ext cx="689" cy="1296"/>
            </a:xfrm>
            <a:custGeom>
              <a:avLst/>
              <a:gdLst>
                <a:gd name="T0" fmla="*/ 250 w 689"/>
                <a:gd name="T1" fmla="*/ 206 h 1296"/>
                <a:gd name="T2" fmla="*/ 269 w 689"/>
                <a:gd name="T3" fmla="*/ 310 h 1296"/>
                <a:gd name="T4" fmla="*/ 368 w 689"/>
                <a:gd name="T5" fmla="*/ 286 h 1296"/>
                <a:gd name="T6" fmla="*/ 384 w 689"/>
                <a:gd name="T7" fmla="*/ 256 h 1296"/>
                <a:gd name="T8" fmla="*/ 406 w 689"/>
                <a:gd name="T9" fmla="*/ 232 h 1296"/>
                <a:gd name="T10" fmla="*/ 431 w 689"/>
                <a:gd name="T11" fmla="*/ 211 h 1296"/>
                <a:gd name="T12" fmla="*/ 462 w 689"/>
                <a:gd name="T13" fmla="*/ 195 h 1296"/>
                <a:gd name="T14" fmla="*/ 488 w 689"/>
                <a:gd name="T15" fmla="*/ 188 h 1296"/>
                <a:gd name="T16" fmla="*/ 532 w 689"/>
                <a:gd name="T17" fmla="*/ 181 h 1296"/>
                <a:gd name="T18" fmla="*/ 574 w 689"/>
                <a:gd name="T19" fmla="*/ 187 h 1296"/>
                <a:gd name="T20" fmla="*/ 612 w 689"/>
                <a:gd name="T21" fmla="*/ 204 h 1296"/>
                <a:gd name="T22" fmla="*/ 646 w 689"/>
                <a:gd name="T23" fmla="*/ 230 h 1296"/>
                <a:gd name="T24" fmla="*/ 667 w 689"/>
                <a:gd name="T25" fmla="*/ 253 h 1296"/>
                <a:gd name="T26" fmla="*/ 688 w 689"/>
                <a:gd name="T27" fmla="*/ 322 h 1296"/>
                <a:gd name="T28" fmla="*/ 682 w 689"/>
                <a:gd name="T29" fmla="*/ 394 h 1296"/>
                <a:gd name="T30" fmla="*/ 659 w 689"/>
                <a:gd name="T31" fmla="*/ 440 h 1296"/>
                <a:gd name="T32" fmla="*/ 642 w 689"/>
                <a:gd name="T33" fmla="*/ 459 h 1296"/>
                <a:gd name="T34" fmla="*/ 624 w 689"/>
                <a:gd name="T35" fmla="*/ 477 h 1296"/>
                <a:gd name="T36" fmla="*/ 604 w 689"/>
                <a:gd name="T37" fmla="*/ 490 h 1296"/>
                <a:gd name="T38" fmla="*/ 591 w 689"/>
                <a:gd name="T39" fmla="*/ 696 h 1296"/>
                <a:gd name="T40" fmla="*/ 590 w 689"/>
                <a:gd name="T41" fmla="*/ 1086 h 1296"/>
                <a:gd name="T42" fmla="*/ 591 w 689"/>
                <a:gd name="T43" fmla="*/ 1115 h 1296"/>
                <a:gd name="T44" fmla="*/ 594 w 689"/>
                <a:gd name="T45" fmla="*/ 1157 h 1296"/>
                <a:gd name="T46" fmla="*/ 583 w 689"/>
                <a:gd name="T47" fmla="*/ 1177 h 1296"/>
                <a:gd name="T48" fmla="*/ 566 w 689"/>
                <a:gd name="T49" fmla="*/ 1198 h 1296"/>
                <a:gd name="T50" fmla="*/ 553 w 689"/>
                <a:gd name="T51" fmla="*/ 1222 h 1296"/>
                <a:gd name="T52" fmla="*/ 538 w 689"/>
                <a:gd name="T53" fmla="*/ 1242 h 1296"/>
                <a:gd name="T54" fmla="*/ 505 w 689"/>
                <a:gd name="T55" fmla="*/ 1262 h 1296"/>
                <a:gd name="T56" fmla="*/ 465 w 689"/>
                <a:gd name="T57" fmla="*/ 1274 h 1296"/>
                <a:gd name="T58" fmla="*/ 425 w 689"/>
                <a:gd name="T59" fmla="*/ 1282 h 1296"/>
                <a:gd name="T60" fmla="*/ 320 w 689"/>
                <a:gd name="T61" fmla="*/ 1296 h 1296"/>
                <a:gd name="T62" fmla="*/ 190 w 689"/>
                <a:gd name="T63" fmla="*/ 1291 h 1296"/>
                <a:gd name="T64" fmla="*/ 110 w 689"/>
                <a:gd name="T65" fmla="*/ 1272 h 1296"/>
                <a:gd name="T66" fmla="*/ 61 w 689"/>
                <a:gd name="T67" fmla="*/ 1246 h 1296"/>
                <a:gd name="T68" fmla="*/ 41 w 689"/>
                <a:gd name="T69" fmla="*/ 1212 h 1296"/>
                <a:gd name="T70" fmla="*/ 22 w 689"/>
                <a:gd name="T71" fmla="*/ 1193 h 1296"/>
                <a:gd name="T72" fmla="*/ 7 w 689"/>
                <a:gd name="T73" fmla="*/ 1173 h 1296"/>
                <a:gd name="T74" fmla="*/ 3 w 689"/>
                <a:gd name="T75" fmla="*/ 982 h 1296"/>
                <a:gd name="T76" fmla="*/ 7 w 689"/>
                <a:gd name="T77" fmla="*/ 561 h 1296"/>
                <a:gd name="T78" fmla="*/ 8 w 689"/>
                <a:gd name="T79" fmla="*/ 425 h 1296"/>
                <a:gd name="T80" fmla="*/ 8 w 689"/>
                <a:gd name="T81" fmla="*/ 391 h 1296"/>
                <a:gd name="T82" fmla="*/ 19 w 689"/>
                <a:gd name="T83" fmla="*/ 366 h 1296"/>
                <a:gd name="T84" fmla="*/ 41 w 689"/>
                <a:gd name="T85" fmla="*/ 351 h 1296"/>
                <a:gd name="T86" fmla="*/ 69 w 689"/>
                <a:gd name="T87" fmla="*/ 341 h 1296"/>
                <a:gd name="T88" fmla="*/ 98 w 689"/>
                <a:gd name="T89" fmla="*/ 334 h 1296"/>
                <a:gd name="T90" fmla="*/ 172 w 689"/>
                <a:gd name="T91" fmla="*/ 318 h 1296"/>
                <a:gd name="T92" fmla="*/ 216 w 689"/>
                <a:gd name="T93" fmla="*/ 293 h 1296"/>
                <a:gd name="T94" fmla="*/ 198 w 689"/>
                <a:gd name="T95" fmla="*/ 213 h 1296"/>
                <a:gd name="T96" fmla="*/ 190 w 689"/>
                <a:gd name="T97" fmla="*/ 171 h 1296"/>
                <a:gd name="T98" fmla="*/ 171 w 689"/>
                <a:gd name="T99" fmla="*/ 68 h 1296"/>
                <a:gd name="T100" fmla="*/ 168 w 689"/>
                <a:gd name="T101" fmla="*/ 12 h 1296"/>
                <a:gd name="T102" fmla="*/ 195 w 689"/>
                <a:gd name="T103" fmla="*/ 0 h 129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89"/>
                <a:gd name="T157" fmla="*/ 0 h 1296"/>
                <a:gd name="T158" fmla="*/ 689 w 689"/>
                <a:gd name="T159" fmla="*/ 1296 h 129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89" h="1296">
                  <a:moveTo>
                    <a:pt x="220" y="34"/>
                  </a:moveTo>
                  <a:lnTo>
                    <a:pt x="244" y="172"/>
                  </a:lnTo>
                  <a:lnTo>
                    <a:pt x="250" y="206"/>
                  </a:lnTo>
                  <a:lnTo>
                    <a:pt x="255" y="241"/>
                  </a:lnTo>
                  <a:lnTo>
                    <a:pt x="262" y="276"/>
                  </a:lnTo>
                  <a:lnTo>
                    <a:pt x="269" y="310"/>
                  </a:lnTo>
                  <a:lnTo>
                    <a:pt x="358" y="310"/>
                  </a:lnTo>
                  <a:lnTo>
                    <a:pt x="361" y="302"/>
                  </a:lnTo>
                  <a:lnTo>
                    <a:pt x="363" y="294"/>
                  </a:lnTo>
                  <a:lnTo>
                    <a:pt x="368" y="286"/>
                  </a:lnTo>
                  <a:lnTo>
                    <a:pt x="372" y="278"/>
                  </a:lnTo>
                  <a:lnTo>
                    <a:pt x="376" y="271"/>
                  </a:lnTo>
                  <a:lnTo>
                    <a:pt x="380" y="264"/>
                  </a:lnTo>
                  <a:lnTo>
                    <a:pt x="384" y="256"/>
                  </a:lnTo>
                  <a:lnTo>
                    <a:pt x="389" y="249"/>
                  </a:lnTo>
                  <a:lnTo>
                    <a:pt x="395" y="244"/>
                  </a:lnTo>
                  <a:lnTo>
                    <a:pt x="400" y="237"/>
                  </a:lnTo>
                  <a:lnTo>
                    <a:pt x="406" y="232"/>
                  </a:lnTo>
                  <a:lnTo>
                    <a:pt x="411" y="226"/>
                  </a:lnTo>
                  <a:lnTo>
                    <a:pt x="418" y="221"/>
                  </a:lnTo>
                  <a:lnTo>
                    <a:pt x="425" y="215"/>
                  </a:lnTo>
                  <a:lnTo>
                    <a:pt x="431" y="211"/>
                  </a:lnTo>
                  <a:lnTo>
                    <a:pt x="439" y="206"/>
                  </a:lnTo>
                  <a:lnTo>
                    <a:pt x="446" y="202"/>
                  </a:lnTo>
                  <a:lnTo>
                    <a:pt x="454" y="199"/>
                  </a:lnTo>
                  <a:lnTo>
                    <a:pt x="462" y="195"/>
                  </a:lnTo>
                  <a:lnTo>
                    <a:pt x="471" y="192"/>
                  </a:lnTo>
                  <a:lnTo>
                    <a:pt x="479" y="191"/>
                  </a:lnTo>
                  <a:lnTo>
                    <a:pt x="488" y="188"/>
                  </a:lnTo>
                  <a:lnTo>
                    <a:pt x="499" y="186"/>
                  </a:lnTo>
                  <a:lnTo>
                    <a:pt x="510" y="183"/>
                  </a:lnTo>
                  <a:lnTo>
                    <a:pt x="521" y="181"/>
                  </a:lnTo>
                  <a:lnTo>
                    <a:pt x="532" y="181"/>
                  </a:lnTo>
                  <a:lnTo>
                    <a:pt x="543" y="181"/>
                  </a:lnTo>
                  <a:lnTo>
                    <a:pt x="552" y="183"/>
                  </a:lnTo>
                  <a:lnTo>
                    <a:pt x="563" y="184"/>
                  </a:lnTo>
                  <a:lnTo>
                    <a:pt x="574" y="187"/>
                  </a:lnTo>
                  <a:lnTo>
                    <a:pt x="583" y="191"/>
                  </a:lnTo>
                  <a:lnTo>
                    <a:pt x="593" y="195"/>
                  </a:lnTo>
                  <a:lnTo>
                    <a:pt x="602" y="199"/>
                  </a:lnTo>
                  <a:lnTo>
                    <a:pt x="612" y="204"/>
                  </a:lnTo>
                  <a:lnTo>
                    <a:pt x="621" y="210"/>
                  </a:lnTo>
                  <a:lnTo>
                    <a:pt x="629" y="215"/>
                  </a:lnTo>
                  <a:lnTo>
                    <a:pt x="637" y="222"/>
                  </a:lnTo>
                  <a:lnTo>
                    <a:pt x="646" y="230"/>
                  </a:lnTo>
                  <a:lnTo>
                    <a:pt x="654" y="237"/>
                  </a:lnTo>
                  <a:lnTo>
                    <a:pt x="661" y="245"/>
                  </a:lnTo>
                  <a:lnTo>
                    <a:pt x="667" y="253"/>
                  </a:lnTo>
                  <a:lnTo>
                    <a:pt x="675" y="269"/>
                  </a:lnTo>
                  <a:lnTo>
                    <a:pt x="681" y="287"/>
                  </a:lnTo>
                  <a:lnTo>
                    <a:pt x="685" y="305"/>
                  </a:lnTo>
                  <a:lnTo>
                    <a:pt x="688" y="322"/>
                  </a:lnTo>
                  <a:lnTo>
                    <a:pt x="689" y="341"/>
                  </a:lnTo>
                  <a:lnTo>
                    <a:pt x="689" y="359"/>
                  </a:lnTo>
                  <a:lnTo>
                    <a:pt x="686" y="376"/>
                  </a:lnTo>
                  <a:lnTo>
                    <a:pt x="682" y="394"/>
                  </a:lnTo>
                  <a:lnTo>
                    <a:pt x="677" y="410"/>
                  </a:lnTo>
                  <a:lnTo>
                    <a:pt x="669" y="425"/>
                  </a:lnTo>
                  <a:lnTo>
                    <a:pt x="659" y="440"/>
                  </a:lnTo>
                  <a:lnTo>
                    <a:pt x="655" y="446"/>
                  </a:lnTo>
                  <a:lnTo>
                    <a:pt x="651" y="450"/>
                  </a:lnTo>
                  <a:lnTo>
                    <a:pt x="647" y="454"/>
                  </a:lnTo>
                  <a:lnTo>
                    <a:pt x="642" y="459"/>
                  </a:lnTo>
                  <a:lnTo>
                    <a:pt x="637" y="463"/>
                  </a:lnTo>
                  <a:lnTo>
                    <a:pt x="633" y="467"/>
                  </a:lnTo>
                  <a:lnTo>
                    <a:pt x="628" y="471"/>
                  </a:lnTo>
                  <a:lnTo>
                    <a:pt x="624" y="477"/>
                  </a:lnTo>
                  <a:lnTo>
                    <a:pt x="618" y="479"/>
                  </a:lnTo>
                  <a:lnTo>
                    <a:pt x="613" y="483"/>
                  </a:lnTo>
                  <a:lnTo>
                    <a:pt x="609" y="488"/>
                  </a:lnTo>
                  <a:lnTo>
                    <a:pt x="604" y="490"/>
                  </a:lnTo>
                  <a:lnTo>
                    <a:pt x="599" y="494"/>
                  </a:lnTo>
                  <a:lnTo>
                    <a:pt x="594" y="497"/>
                  </a:lnTo>
                  <a:lnTo>
                    <a:pt x="591" y="696"/>
                  </a:lnTo>
                  <a:lnTo>
                    <a:pt x="590" y="890"/>
                  </a:lnTo>
                  <a:lnTo>
                    <a:pt x="594" y="1082"/>
                  </a:lnTo>
                  <a:lnTo>
                    <a:pt x="590" y="1086"/>
                  </a:lnTo>
                  <a:lnTo>
                    <a:pt x="590" y="1092"/>
                  </a:lnTo>
                  <a:lnTo>
                    <a:pt x="594" y="1098"/>
                  </a:lnTo>
                  <a:lnTo>
                    <a:pt x="591" y="1115"/>
                  </a:lnTo>
                  <a:lnTo>
                    <a:pt x="591" y="1131"/>
                  </a:lnTo>
                  <a:lnTo>
                    <a:pt x="594" y="1147"/>
                  </a:lnTo>
                  <a:lnTo>
                    <a:pt x="594" y="1157"/>
                  </a:lnTo>
                  <a:lnTo>
                    <a:pt x="590" y="1165"/>
                  </a:lnTo>
                  <a:lnTo>
                    <a:pt x="586" y="1171"/>
                  </a:lnTo>
                  <a:lnTo>
                    <a:pt x="583" y="1177"/>
                  </a:lnTo>
                  <a:lnTo>
                    <a:pt x="579" y="1182"/>
                  </a:lnTo>
                  <a:lnTo>
                    <a:pt x="575" y="1188"/>
                  </a:lnTo>
                  <a:lnTo>
                    <a:pt x="571" y="1193"/>
                  </a:lnTo>
                  <a:lnTo>
                    <a:pt x="566" y="1198"/>
                  </a:lnTo>
                  <a:lnTo>
                    <a:pt x="562" y="1204"/>
                  </a:lnTo>
                  <a:lnTo>
                    <a:pt x="559" y="1209"/>
                  </a:lnTo>
                  <a:lnTo>
                    <a:pt x="556" y="1215"/>
                  </a:lnTo>
                  <a:lnTo>
                    <a:pt x="553" y="1222"/>
                  </a:lnTo>
                  <a:lnTo>
                    <a:pt x="553" y="1228"/>
                  </a:lnTo>
                  <a:lnTo>
                    <a:pt x="547" y="1235"/>
                  </a:lnTo>
                  <a:lnTo>
                    <a:pt x="538" y="1242"/>
                  </a:lnTo>
                  <a:lnTo>
                    <a:pt x="530" y="1247"/>
                  </a:lnTo>
                  <a:lnTo>
                    <a:pt x="522" y="1253"/>
                  </a:lnTo>
                  <a:lnTo>
                    <a:pt x="513" y="1258"/>
                  </a:lnTo>
                  <a:lnTo>
                    <a:pt x="505" y="1262"/>
                  </a:lnTo>
                  <a:lnTo>
                    <a:pt x="495" y="1265"/>
                  </a:lnTo>
                  <a:lnTo>
                    <a:pt x="486" y="1269"/>
                  </a:lnTo>
                  <a:lnTo>
                    <a:pt x="476" y="1272"/>
                  </a:lnTo>
                  <a:lnTo>
                    <a:pt x="465" y="1274"/>
                  </a:lnTo>
                  <a:lnTo>
                    <a:pt x="456" y="1276"/>
                  </a:lnTo>
                  <a:lnTo>
                    <a:pt x="445" y="1278"/>
                  </a:lnTo>
                  <a:lnTo>
                    <a:pt x="435" y="1281"/>
                  </a:lnTo>
                  <a:lnTo>
                    <a:pt x="425" y="1282"/>
                  </a:lnTo>
                  <a:lnTo>
                    <a:pt x="415" y="1285"/>
                  </a:lnTo>
                  <a:lnTo>
                    <a:pt x="369" y="1293"/>
                  </a:lnTo>
                  <a:lnTo>
                    <a:pt x="320" y="1296"/>
                  </a:lnTo>
                  <a:lnTo>
                    <a:pt x="270" y="1296"/>
                  </a:lnTo>
                  <a:lnTo>
                    <a:pt x="220" y="1293"/>
                  </a:lnTo>
                  <a:lnTo>
                    <a:pt x="190" y="1291"/>
                  </a:lnTo>
                  <a:lnTo>
                    <a:pt x="157" y="1285"/>
                  </a:lnTo>
                  <a:lnTo>
                    <a:pt x="122" y="1277"/>
                  </a:lnTo>
                  <a:lnTo>
                    <a:pt x="110" y="1272"/>
                  </a:lnTo>
                  <a:lnTo>
                    <a:pt x="98" y="1266"/>
                  </a:lnTo>
                  <a:lnTo>
                    <a:pt x="84" y="1261"/>
                  </a:lnTo>
                  <a:lnTo>
                    <a:pt x="72" y="1254"/>
                  </a:lnTo>
                  <a:lnTo>
                    <a:pt x="61" y="1246"/>
                  </a:lnTo>
                  <a:lnTo>
                    <a:pt x="52" y="1236"/>
                  </a:lnTo>
                  <a:lnTo>
                    <a:pt x="45" y="1226"/>
                  </a:lnTo>
                  <a:lnTo>
                    <a:pt x="41" y="1212"/>
                  </a:lnTo>
                  <a:lnTo>
                    <a:pt x="35" y="1208"/>
                  </a:lnTo>
                  <a:lnTo>
                    <a:pt x="31" y="1204"/>
                  </a:lnTo>
                  <a:lnTo>
                    <a:pt x="26" y="1198"/>
                  </a:lnTo>
                  <a:lnTo>
                    <a:pt x="22" y="1193"/>
                  </a:lnTo>
                  <a:lnTo>
                    <a:pt x="18" y="1188"/>
                  </a:lnTo>
                  <a:lnTo>
                    <a:pt x="14" y="1184"/>
                  </a:lnTo>
                  <a:lnTo>
                    <a:pt x="9" y="1178"/>
                  </a:lnTo>
                  <a:lnTo>
                    <a:pt x="7" y="1173"/>
                  </a:lnTo>
                  <a:lnTo>
                    <a:pt x="3" y="1167"/>
                  </a:lnTo>
                  <a:lnTo>
                    <a:pt x="0" y="1163"/>
                  </a:lnTo>
                  <a:lnTo>
                    <a:pt x="3" y="982"/>
                  </a:lnTo>
                  <a:lnTo>
                    <a:pt x="5" y="800"/>
                  </a:lnTo>
                  <a:lnTo>
                    <a:pt x="8" y="619"/>
                  </a:lnTo>
                  <a:lnTo>
                    <a:pt x="7" y="561"/>
                  </a:lnTo>
                  <a:lnTo>
                    <a:pt x="7" y="501"/>
                  </a:lnTo>
                  <a:lnTo>
                    <a:pt x="8" y="440"/>
                  </a:lnTo>
                  <a:lnTo>
                    <a:pt x="8" y="425"/>
                  </a:lnTo>
                  <a:lnTo>
                    <a:pt x="8" y="409"/>
                  </a:lnTo>
                  <a:lnTo>
                    <a:pt x="8" y="391"/>
                  </a:lnTo>
                  <a:lnTo>
                    <a:pt x="9" y="383"/>
                  </a:lnTo>
                  <a:lnTo>
                    <a:pt x="12" y="376"/>
                  </a:lnTo>
                  <a:lnTo>
                    <a:pt x="15" y="371"/>
                  </a:lnTo>
                  <a:lnTo>
                    <a:pt x="19" y="366"/>
                  </a:lnTo>
                  <a:lnTo>
                    <a:pt x="24" y="362"/>
                  </a:lnTo>
                  <a:lnTo>
                    <a:pt x="28" y="358"/>
                  </a:lnTo>
                  <a:lnTo>
                    <a:pt x="35" y="353"/>
                  </a:lnTo>
                  <a:lnTo>
                    <a:pt x="41" y="351"/>
                  </a:lnTo>
                  <a:lnTo>
                    <a:pt x="47" y="348"/>
                  </a:lnTo>
                  <a:lnTo>
                    <a:pt x="54" y="345"/>
                  </a:lnTo>
                  <a:lnTo>
                    <a:pt x="62" y="344"/>
                  </a:lnTo>
                  <a:lnTo>
                    <a:pt x="69" y="341"/>
                  </a:lnTo>
                  <a:lnTo>
                    <a:pt x="76" y="340"/>
                  </a:lnTo>
                  <a:lnTo>
                    <a:pt x="84" y="339"/>
                  </a:lnTo>
                  <a:lnTo>
                    <a:pt x="91" y="336"/>
                  </a:lnTo>
                  <a:lnTo>
                    <a:pt x="98" y="334"/>
                  </a:lnTo>
                  <a:lnTo>
                    <a:pt x="123" y="328"/>
                  </a:lnTo>
                  <a:lnTo>
                    <a:pt x="148" y="324"/>
                  </a:lnTo>
                  <a:lnTo>
                    <a:pt x="172" y="318"/>
                  </a:lnTo>
                  <a:lnTo>
                    <a:pt x="197" y="314"/>
                  </a:lnTo>
                  <a:lnTo>
                    <a:pt x="220" y="310"/>
                  </a:lnTo>
                  <a:lnTo>
                    <a:pt x="216" y="293"/>
                  </a:lnTo>
                  <a:lnTo>
                    <a:pt x="210" y="272"/>
                  </a:lnTo>
                  <a:lnTo>
                    <a:pt x="206" y="251"/>
                  </a:lnTo>
                  <a:lnTo>
                    <a:pt x="202" y="230"/>
                  </a:lnTo>
                  <a:lnTo>
                    <a:pt x="198" y="213"/>
                  </a:lnTo>
                  <a:lnTo>
                    <a:pt x="197" y="200"/>
                  </a:lnTo>
                  <a:lnTo>
                    <a:pt x="195" y="196"/>
                  </a:lnTo>
                  <a:lnTo>
                    <a:pt x="190" y="171"/>
                  </a:lnTo>
                  <a:lnTo>
                    <a:pt x="186" y="144"/>
                  </a:lnTo>
                  <a:lnTo>
                    <a:pt x="180" y="118"/>
                  </a:lnTo>
                  <a:lnTo>
                    <a:pt x="176" y="93"/>
                  </a:lnTo>
                  <a:lnTo>
                    <a:pt x="171" y="68"/>
                  </a:lnTo>
                  <a:lnTo>
                    <a:pt x="167" y="43"/>
                  </a:lnTo>
                  <a:lnTo>
                    <a:pt x="163" y="18"/>
                  </a:lnTo>
                  <a:lnTo>
                    <a:pt x="168" y="12"/>
                  </a:lnTo>
                  <a:lnTo>
                    <a:pt x="174" y="7"/>
                  </a:lnTo>
                  <a:lnTo>
                    <a:pt x="180" y="3"/>
                  </a:lnTo>
                  <a:lnTo>
                    <a:pt x="187" y="1"/>
                  </a:lnTo>
                  <a:lnTo>
                    <a:pt x="195" y="0"/>
                  </a:lnTo>
                  <a:lnTo>
                    <a:pt x="203" y="1"/>
                  </a:lnTo>
                  <a:lnTo>
                    <a:pt x="220"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5" name="Freeform 41">
              <a:extLst>
                <a:ext uri="{FF2B5EF4-FFF2-40B4-BE49-F238E27FC236}">
                  <a16:creationId xmlns:a16="http://schemas.microsoft.com/office/drawing/2014/main" id="{A6498EAF-08BD-E596-170D-5E81ED924426}"/>
                </a:ext>
              </a:extLst>
            </p:cNvPr>
            <p:cNvSpPr>
              <a:spLocks/>
            </p:cNvSpPr>
            <p:nvPr/>
          </p:nvSpPr>
          <p:spPr bwMode="auto">
            <a:xfrm>
              <a:off x="4059" y="2601"/>
              <a:ext cx="106" cy="442"/>
            </a:xfrm>
            <a:custGeom>
              <a:avLst/>
              <a:gdLst>
                <a:gd name="T0" fmla="*/ 32 w 106"/>
                <a:gd name="T1" fmla="*/ 17 h 442"/>
                <a:gd name="T2" fmla="*/ 35 w 106"/>
                <a:gd name="T3" fmla="*/ 41 h 442"/>
                <a:gd name="T4" fmla="*/ 39 w 106"/>
                <a:gd name="T5" fmla="*/ 65 h 442"/>
                <a:gd name="T6" fmla="*/ 43 w 106"/>
                <a:gd name="T7" fmla="*/ 90 h 442"/>
                <a:gd name="T8" fmla="*/ 49 w 106"/>
                <a:gd name="T9" fmla="*/ 114 h 442"/>
                <a:gd name="T10" fmla="*/ 53 w 106"/>
                <a:gd name="T11" fmla="*/ 139 h 442"/>
                <a:gd name="T12" fmla="*/ 58 w 106"/>
                <a:gd name="T13" fmla="*/ 163 h 442"/>
                <a:gd name="T14" fmla="*/ 62 w 106"/>
                <a:gd name="T15" fmla="*/ 187 h 442"/>
                <a:gd name="T16" fmla="*/ 65 w 106"/>
                <a:gd name="T17" fmla="*/ 212 h 442"/>
                <a:gd name="T18" fmla="*/ 65 w 106"/>
                <a:gd name="T19" fmla="*/ 212 h 442"/>
                <a:gd name="T20" fmla="*/ 70 w 106"/>
                <a:gd name="T21" fmla="*/ 236 h 442"/>
                <a:gd name="T22" fmla="*/ 76 w 106"/>
                <a:gd name="T23" fmla="*/ 260 h 442"/>
                <a:gd name="T24" fmla="*/ 81 w 106"/>
                <a:gd name="T25" fmla="*/ 286 h 442"/>
                <a:gd name="T26" fmla="*/ 85 w 106"/>
                <a:gd name="T27" fmla="*/ 312 h 442"/>
                <a:gd name="T28" fmla="*/ 89 w 106"/>
                <a:gd name="T29" fmla="*/ 336 h 442"/>
                <a:gd name="T30" fmla="*/ 93 w 106"/>
                <a:gd name="T31" fmla="*/ 362 h 442"/>
                <a:gd name="T32" fmla="*/ 98 w 106"/>
                <a:gd name="T33" fmla="*/ 388 h 442"/>
                <a:gd name="T34" fmla="*/ 102 w 106"/>
                <a:gd name="T35" fmla="*/ 414 h 442"/>
                <a:gd name="T36" fmla="*/ 106 w 106"/>
                <a:gd name="T37" fmla="*/ 439 h 442"/>
                <a:gd name="T38" fmla="*/ 106 w 106"/>
                <a:gd name="T39" fmla="*/ 439 h 442"/>
                <a:gd name="T40" fmla="*/ 102 w 106"/>
                <a:gd name="T41" fmla="*/ 442 h 442"/>
                <a:gd name="T42" fmla="*/ 95 w 106"/>
                <a:gd name="T43" fmla="*/ 442 h 442"/>
                <a:gd name="T44" fmla="*/ 89 w 106"/>
                <a:gd name="T45" fmla="*/ 439 h 442"/>
                <a:gd name="T46" fmla="*/ 89 w 106"/>
                <a:gd name="T47" fmla="*/ 439 h 442"/>
                <a:gd name="T48" fmla="*/ 83 w 106"/>
                <a:gd name="T49" fmla="*/ 412 h 442"/>
                <a:gd name="T50" fmla="*/ 77 w 106"/>
                <a:gd name="T51" fmla="*/ 385 h 442"/>
                <a:gd name="T52" fmla="*/ 72 w 106"/>
                <a:gd name="T53" fmla="*/ 359 h 442"/>
                <a:gd name="T54" fmla="*/ 66 w 106"/>
                <a:gd name="T55" fmla="*/ 332 h 442"/>
                <a:gd name="T56" fmla="*/ 61 w 106"/>
                <a:gd name="T57" fmla="*/ 307 h 442"/>
                <a:gd name="T58" fmla="*/ 57 w 106"/>
                <a:gd name="T59" fmla="*/ 279 h 442"/>
                <a:gd name="T60" fmla="*/ 51 w 106"/>
                <a:gd name="T61" fmla="*/ 254 h 442"/>
                <a:gd name="T62" fmla="*/ 47 w 106"/>
                <a:gd name="T63" fmla="*/ 227 h 442"/>
                <a:gd name="T64" fmla="*/ 42 w 106"/>
                <a:gd name="T65" fmla="*/ 200 h 442"/>
                <a:gd name="T66" fmla="*/ 37 w 106"/>
                <a:gd name="T67" fmla="*/ 172 h 442"/>
                <a:gd name="T68" fmla="*/ 31 w 106"/>
                <a:gd name="T69" fmla="*/ 147 h 442"/>
                <a:gd name="T70" fmla="*/ 26 w 106"/>
                <a:gd name="T71" fmla="*/ 120 h 442"/>
                <a:gd name="T72" fmla="*/ 20 w 106"/>
                <a:gd name="T73" fmla="*/ 91 h 442"/>
                <a:gd name="T74" fmla="*/ 13 w 106"/>
                <a:gd name="T75" fmla="*/ 64 h 442"/>
                <a:gd name="T76" fmla="*/ 7 w 106"/>
                <a:gd name="T77" fmla="*/ 37 h 442"/>
                <a:gd name="T78" fmla="*/ 0 w 106"/>
                <a:gd name="T79" fmla="*/ 9 h 442"/>
                <a:gd name="T80" fmla="*/ 0 w 106"/>
                <a:gd name="T81" fmla="*/ 9 h 442"/>
                <a:gd name="T82" fmla="*/ 0 w 106"/>
                <a:gd name="T83" fmla="*/ 9 h 442"/>
                <a:gd name="T84" fmla="*/ 8 w 106"/>
                <a:gd name="T85" fmla="*/ 6 h 442"/>
                <a:gd name="T86" fmla="*/ 16 w 106"/>
                <a:gd name="T87" fmla="*/ 2 h 442"/>
                <a:gd name="T88" fmla="*/ 24 w 106"/>
                <a:gd name="T89" fmla="*/ 0 h 442"/>
                <a:gd name="T90" fmla="*/ 24 w 106"/>
                <a:gd name="T91" fmla="*/ 0 h 442"/>
                <a:gd name="T92" fmla="*/ 32 w 106"/>
                <a:gd name="T93" fmla="*/ 17 h 44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6"/>
                <a:gd name="T142" fmla="*/ 0 h 442"/>
                <a:gd name="T143" fmla="*/ 106 w 106"/>
                <a:gd name="T144" fmla="*/ 442 h 44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6" h="442">
                  <a:moveTo>
                    <a:pt x="32" y="17"/>
                  </a:moveTo>
                  <a:lnTo>
                    <a:pt x="35" y="41"/>
                  </a:lnTo>
                  <a:lnTo>
                    <a:pt x="39" y="65"/>
                  </a:lnTo>
                  <a:lnTo>
                    <a:pt x="43" y="90"/>
                  </a:lnTo>
                  <a:lnTo>
                    <a:pt x="49" y="114"/>
                  </a:lnTo>
                  <a:lnTo>
                    <a:pt x="53" y="139"/>
                  </a:lnTo>
                  <a:lnTo>
                    <a:pt x="58" y="163"/>
                  </a:lnTo>
                  <a:lnTo>
                    <a:pt x="62" y="187"/>
                  </a:lnTo>
                  <a:lnTo>
                    <a:pt x="65" y="212"/>
                  </a:lnTo>
                  <a:lnTo>
                    <a:pt x="70" y="236"/>
                  </a:lnTo>
                  <a:lnTo>
                    <a:pt x="76" y="260"/>
                  </a:lnTo>
                  <a:lnTo>
                    <a:pt x="81" y="286"/>
                  </a:lnTo>
                  <a:lnTo>
                    <a:pt x="85" y="312"/>
                  </a:lnTo>
                  <a:lnTo>
                    <a:pt x="89" y="336"/>
                  </a:lnTo>
                  <a:lnTo>
                    <a:pt x="93" y="362"/>
                  </a:lnTo>
                  <a:lnTo>
                    <a:pt x="98" y="388"/>
                  </a:lnTo>
                  <a:lnTo>
                    <a:pt x="102" y="414"/>
                  </a:lnTo>
                  <a:lnTo>
                    <a:pt x="106" y="439"/>
                  </a:lnTo>
                  <a:lnTo>
                    <a:pt x="102" y="442"/>
                  </a:lnTo>
                  <a:lnTo>
                    <a:pt x="95" y="442"/>
                  </a:lnTo>
                  <a:lnTo>
                    <a:pt x="89" y="439"/>
                  </a:lnTo>
                  <a:lnTo>
                    <a:pt x="83" y="412"/>
                  </a:lnTo>
                  <a:lnTo>
                    <a:pt x="77" y="385"/>
                  </a:lnTo>
                  <a:lnTo>
                    <a:pt x="72" y="359"/>
                  </a:lnTo>
                  <a:lnTo>
                    <a:pt x="66" y="332"/>
                  </a:lnTo>
                  <a:lnTo>
                    <a:pt x="61" y="307"/>
                  </a:lnTo>
                  <a:lnTo>
                    <a:pt x="57" y="279"/>
                  </a:lnTo>
                  <a:lnTo>
                    <a:pt x="51" y="254"/>
                  </a:lnTo>
                  <a:lnTo>
                    <a:pt x="47" y="227"/>
                  </a:lnTo>
                  <a:lnTo>
                    <a:pt x="42" y="200"/>
                  </a:lnTo>
                  <a:lnTo>
                    <a:pt x="37" y="172"/>
                  </a:lnTo>
                  <a:lnTo>
                    <a:pt x="31" y="147"/>
                  </a:lnTo>
                  <a:lnTo>
                    <a:pt x="26" y="120"/>
                  </a:lnTo>
                  <a:lnTo>
                    <a:pt x="20" y="91"/>
                  </a:lnTo>
                  <a:lnTo>
                    <a:pt x="13" y="64"/>
                  </a:lnTo>
                  <a:lnTo>
                    <a:pt x="7" y="37"/>
                  </a:lnTo>
                  <a:lnTo>
                    <a:pt x="0" y="9"/>
                  </a:lnTo>
                  <a:lnTo>
                    <a:pt x="8" y="6"/>
                  </a:lnTo>
                  <a:lnTo>
                    <a:pt x="16" y="2"/>
                  </a:lnTo>
                  <a:lnTo>
                    <a:pt x="24" y="0"/>
                  </a:lnTo>
                  <a:lnTo>
                    <a:pt x="32"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6" name="Freeform 42">
              <a:extLst>
                <a:ext uri="{FF2B5EF4-FFF2-40B4-BE49-F238E27FC236}">
                  <a16:creationId xmlns:a16="http://schemas.microsoft.com/office/drawing/2014/main" id="{EBF024F6-4990-759C-02DC-DEEC73F6B727}"/>
                </a:ext>
              </a:extLst>
            </p:cNvPr>
            <p:cNvSpPr>
              <a:spLocks/>
            </p:cNvSpPr>
            <p:nvPr/>
          </p:nvSpPr>
          <p:spPr bwMode="auto">
            <a:xfrm>
              <a:off x="4261" y="2783"/>
              <a:ext cx="302" cy="290"/>
            </a:xfrm>
            <a:custGeom>
              <a:avLst/>
              <a:gdLst>
                <a:gd name="T0" fmla="*/ 298 w 302"/>
                <a:gd name="T1" fmla="*/ 115 h 290"/>
                <a:gd name="T2" fmla="*/ 302 w 302"/>
                <a:gd name="T3" fmla="*/ 161 h 290"/>
                <a:gd name="T4" fmla="*/ 294 w 302"/>
                <a:gd name="T5" fmla="*/ 206 h 290"/>
                <a:gd name="T6" fmla="*/ 270 w 302"/>
                <a:gd name="T7" fmla="*/ 249 h 290"/>
                <a:gd name="T8" fmla="*/ 262 w 302"/>
                <a:gd name="T9" fmla="*/ 259 h 290"/>
                <a:gd name="T10" fmla="*/ 245 w 302"/>
                <a:gd name="T11" fmla="*/ 274 h 290"/>
                <a:gd name="T12" fmla="*/ 228 w 302"/>
                <a:gd name="T13" fmla="*/ 287 h 290"/>
                <a:gd name="T14" fmla="*/ 220 w 302"/>
                <a:gd name="T15" fmla="*/ 280 h 290"/>
                <a:gd name="T16" fmla="*/ 221 w 302"/>
                <a:gd name="T17" fmla="*/ 257 h 290"/>
                <a:gd name="T18" fmla="*/ 236 w 302"/>
                <a:gd name="T19" fmla="*/ 245 h 290"/>
                <a:gd name="T20" fmla="*/ 250 w 302"/>
                <a:gd name="T21" fmla="*/ 232 h 290"/>
                <a:gd name="T22" fmla="*/ 262 w 302"/>
                <a:gd name="T23" fmla="*/ 215 h 290"/>
                <a:gd name="T24" fmla="*/ 270 w 302"/>
                <a:gd name="T25" fmla="*/ 199 h 290"/>
                <a:gd name="T26" fmla="*/ 277 w 302"/>
                <a:gd name="T27" fmla="*/ 180 h 290"/>
                <a:gd name="T28" fmla="*/ 279 w 302"/>
                <a:gd name="T29" fmla="*/ 162 h 290"/>
                <a:gd name="T30" fmla="*/ 278 w 302"/>
                <a:gd name="T31" fmla="*/ 143 h 290"/>
                <a:gd name="T32" fmla="*/ 273 w 302"/>
                <a:gd name="T33" fmla="*/ 110 h 290"/>
                <a:gd name="T34" fmla="*/ 251 w 302"/>
                <a:gd name="T35" fmla="*/ 68 h 290"/>
                <a:gd name="T36" fmla="*/ 213 w 302"/>
                <a:gd name="T37" fmla="*/ 38 h 290"/>
                <a:gd name="T38" fmla="*/ 190 w 302"/>
                <a:gd name="T39" fmla="*/ 26 h 290"/>
                <a:gd name="T40" fmla="*/ 151 w 302"/>
                <a:gd name="T41" fmla="*/ 20 h 290"/>
                <a:gd name="T42" fmla="*/ 111 w 302"/>
                <a:gd name="T43" fmla="*/ 27 h 290"/>
                <a:gd name="T44" fmla="*/ 75 w 302"/>
                <a:gd name="T45" fmla="*/ 46 h 290"/>
                <a:gd name="T46" fmla="*/ 64 w 302"/>
                <a:gd name="T47" fmla="*/ 54 h 290"/>
                <a:gd name="T48" fmla="*/ 50 w 302"/>
                <a:gd name="T49" fmla="*/ 70 h 290"/>
                <a:gd name="T50" fmla="*/ 38 w 302"/>
                <a:gd name="T51" fmla="*/ 87 h 290"/>
                <a:gd name="T52" fmla="*/ 30 w 302"/>
                <a:gd name="T53" fmla="*/ 106 h 290"/>
                <a:gd name="T54" fmla="*/ 23 w 302"/>
                <a:gd name="T55" fmla="*/ 126 h 290"/>
                <a:gd name="T56" fmla="*/ 22 w 302"/>
                <a:gd name="T57" fmla="*/ 148 h 290"/>
                <a:gd name="T58" fmla="*/ 23 w 302"/>
                <a:gd name="T59" fmla="*/ 169 h 290"/>
                <a:gd name="T60" fmla="*/ 26 w 302"/>
                <a:gd name="T61" fmla="*/ 184 h 290"/>
                <a:gd name="T62" fmla="*/ 38 w 302"/>
                <a:gd name="T63" fmla="*/ 207 h 290"/>
                <a:gd name="T64" fmla="*/ 54 w 302"/>
                <a:gd name="T65" fmla="*/ 230 h 290"/>
                <a:gd name="T66" fmla="*/ 75 w 302"/>
                <a:gd name="T67" fmla="*/ 249 h 290"/>
                <a:gd name="T68" fmla="*/ 37 w 302"/>
                <a:gd name="T69" fmla="*/ 250 h 290"/>
                <a:gd name="T70" fmla="*/ 22 w 302"/>
                <a:gd name="T71" fmla="*/ 227 h 290"/>
                <a:gd name="T72" fmla="*/ 11 w 302"/>
                <a:gd name="T73" fmla="*/ 203 h 290"/>
                <a:gd name="T74" fmla="*/ 4 w 302"/>
                <a:gd name="T75" fmla="*/ 177 h 290"/>
                <a:gd name="T76" fmla="*/ 1 w 302"/>
                <a:gd name="T77" fmla="*/ 160 h 290"/>
                <a:gd name="T78" fmla="*/ 3 w 302"/>
                <a:gd name="T79" fmla="*/ 118 h 290"/>
                <a:gd name="T80" fmla="*/ 16 w 302"/>
                <a:gd name="T81" fmla="*/ 83 h 290"/>
                <a:gd name="T82" fmla="*/ 41 w 302"/>
                <a:gd name="T83" fmla="*/ 51 h 290"/>
                <a:gd name="T84" fmla="*/ 75 w 302"/>
                <a:gd name="T85" fmla="*/ 22 h 290"/>
                <a:gd name="T86" fmla="*/ 102 w 302"/>
                <a:gd name="T87" fmla="*/ 8 h 290"/>
                <a:gd name="T88" fmla="*/ 151 w 302"/>
                <a:gd name="T89" fmla="*/ 0 h 290"/>
                <a:gd name="T90" fmla="*/ 197 w 302"/>
                <a:gd name="T91" fmla="*/ 5 h 290"/>
                <a:gd name="T92" fmla="*/ 214 w 302"/>
                <a:gd name="T93" fmla="*/ 13 h 290"/>
                <a:gd name="T94" fmla="*/ 236 w 302"/>
                <a:gd name="T95" fmla="*/ 27 h 290"/>
                <a:gd name="T96" fmla="*/ 255 w 302"/>
                <a:gd name="T97" fmla="*/ 43 h 290"/>
                <a:gd name="T98" fmla="*/ 271 w 302"/>
                <a:gd name="T99" fmla="*/ 64 h 290"/>
                <a:gd name="T100" fmla="*/ 286 w 302"/>
                <a:gd name="T101" fmla="*/ 87 h 2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02"/>
                <a:gd name="T154" fmla="*/ 0 h 290"/>
                <a:gd name="T155" fmla="*/ 302 w 302"/>
                <a:gd name="T156" fmla="*/ 290 h 29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02" h="290">
                  <a:moveTo>
                    <a:pt x="286" y="87"/>
                  </a:moveTo>
                  <a:lnTo>
                    <a:pt x="293" y="100"/>
                  </a:lnTo>
                  <a:lnTo>
                    <a:pt x="298" y="115"/>
                  </a:lnTo>
                  <a:lnTo>
                    <a:pt x="301" y="130"/>
                  </a:lnTo>
                  <a:lnTo>
                    <a:pt x="302" y="145"/>
                  </a:lnTo>
                  <a:lnTo>
                    <a:pt x="302" y="161"/>
                  </a:lnTo>
                  <a:lnTo>
                    <a:pt x="301" y="176"/>
                  </a:lnTo>
                  <a:lnTo>
                    <a:pt x="298" y="191"/>
                  </a:lnTo>
                  <a:lnTo>
                    <a:pt x="294" y="206"/>
                  </a:lnTo>
                  <a:lnTo>
                    <a:pt x="288" y="221"/>
                  </a:lnTo>
                  <a:lnTo>
                    <a:pt x="279" y="236"/>
                  </a:lnTo>
                  <a:lnTo>
                    <a:pt x="270" y="249"/>
                  </a:lnTo>
                  <a:lnTo>
                    <a:pt x="266" y="253"/>
                  </a:lnTo>
                  <a:lnTo>
                    <a:pt x="262" y="259"/>
                  </a:lnTo>
                  <a:lnTo>
                    <a:pt x="256" y="264"/>
                  </a:lnTo>
                  <a:lnTo>
                    <a:pt x="251" y="269"/>
                  </a:lnTo>
                  <a:lnTo>
                    <a:pt x="245" y="274"/>
                  </a:lnTo>
                  <a:lnTo>
                    <a:pt x="240" y="279"/>
                  </a:lnTo>
                  <a:lnTo>
                    <a:pt x="233" y="283"/>
                  </a:lnTo>
                  <a:lnTo>
                    <a:pt x="228" y="287"/>
                  </a:lnTo>
                  <a:lnTo>
                    <a:pt x="221" y="290"/>
                  </a:lnTo>
                  <a:lnTo>
                    <a:pt x="220" y="280"/>
                  </a:lnTo>
                  <a:lnTo>
                    <a:pt x="220" y="268"/>
                  </a:lnTo>
                  <a:lnTo>
                    <a:pt x="221" y="257"/>
                  </a:lnTo>
                  <a:lnTo>
                    <a:pt x="226" y="253"/>
                  </a:lnTo>
                  <a:lnTo>
                    <a:pt x="232" y="249"/>
                  </a:lnTo>
                  <a:lnTo>
                    <a:pt x="236" y="245"/>
                  </a:lnTo>
                  <a:lnTo>
                    <a:pt x="241" y="241"/>
                  </a:lnTo>
                  <a:lnTo>
                    <a:pt x="245" y="236"/>
                  </a:lnTo>
                  <a:lnTo>
                    <a:pt x="250" y="232"/>
                  </a:lnTo>
                  <a:lnTo>
                    <a:pt x="254" y="226"/>
                  </a:lnTo>
                  <a:lnTo>
                    <a:pt x="258" y="221"/>
                  </a:lnTo>
                  <a:lnTo>
                    <a:pt x="262" y="215"/>
                  </a:lnTo>
                  <a:lnTo>
                    <a:pt x="264" y="210"/>
                  </a:lnTo>
                  <a:lnTo>
                    <a:pt x="267" y="204"/>
                  </a:lnTo>
                  <a:lnTo>
                    <a:pt x="270" y="199"/>
                  </a:lnTo>
                  <a:lnTo>
                    <a:pt x="273" y="192"/>
                  </a:lnTo>
                  <a:lnTo>
                    <a:pt x="274" y="187"/>
                  </a:lnTo>
                  <a:lnTo>
                    <a:pt x="277" y="180"/>
                  </a:lnTo>
                  <a:lnTo>
                    <a:pt x="277" y="175"/>
                  </a:lnTo>
                  <a:lnTo>
                    <a:pt x="278" y="168"/>
                  </a:lnTo>
                  <a:lnTo>
                    <a:pt x="279" y="162"/>
                  </a:lnTo>
                  <a:lnTo>
                    <a:pt x="279" y="156"/>
                  </a:lnTo>
                  <a:lnTo>
                    <a:pt x="278" y="150"/>
                  </a:lnTo>
                  <a:lnTo>
                    <a:pt x="278" y="143"/>
                  </a:lnTo>
                  <a:lnTo>
                    <a:pt x="277" y="126"/>
                  </a:lnTo>
                  <a:lnTo>
                    <a:pt x="273" y="110"/>
                  </a:lnTo>
                  <a:lnTo>
                    <a:pt x="267" y="95"/>
                  </a:lnTo>
                  <a:lnTo>
                    <a:pt x="260" y="81"/>
                  </a:lnTo>
                  <a:lnTo>
                    <a:pt x="251" y="68"/>
                  </a:lnTo>
                  <a:lnTo>
                    <a:pt x="239" y="57"/>
                  </a:lnTo>
                  <a:lnTo>
                    <a:pt x="226" y="46"/>
                  </a:lnTo>
                  <a:lnTo>
                    <a:pt x="213" y="38"/>
                  </a:lnTo>
                  <a:lnTo>
                    <a:pt x="201" y="31"/>
                  </a:lnTo>
                  <a:lnTo>
                    <a:pt x="190" y="26"/>
                  </a:lnTo>
                  <a:lnTo>
                    <a:pt x="176" y="23"/>
                  </a:lnTo>
                  <a:lnTo>
                    <a:pt x="164" y="20"/>
                  </a:lnTo>
                  <a:lnTo>
                    <a:pt x="151" y="20"/>
                  </a:lnTo>
                  <a:lnTo>
                    <a:pt x="137" y="22"/>
                  </a:lnTo>
                  <a:lnTo>
                    <a:pt x="123" y="23"/>
                  </a:lnTo>
                  <a:lnTo>
                    <a:pt x="111" y="27"/>
                  </a:lnTo>
                  <a:lnTo>
                    <a:pt x="98" y="32"/>
                  </a:lnTo>
                  <a:lnTo>
                    <a:pt x="87" y="38"/>
                  </a:lnTo>
                  <a:lnTo>
                    <a:pt x="75" y="46"/>
                  </a:lnTo>
                  <a:lnTo>
                    <a:pt x="69" y="50"/>
                  </a:lnTo>
                  <a:lnTo>
                    <a:pt x="64" y="54"/>
                  </a:lnTo>
                  <a:lnTo>
                    <a:pt x="60" y="60"/>
                  </a:lnTo>
                  <a:lnTo>
                    <a:pt x="54" y="65"/>
                  </a:lnTo>
                  <a:lnTo>
                    <a:pt x="50" y="70"/>
                  </a:lnTo>
                  <a:lnTo>
                    <a:pt x="46" y="76"/>
                  </a:lnTo>
                  <a:lnTo>
                    <a:pt x="42" y="81"/>
                  </a:lnTo>
                  <a:lnTo>
                    <a:pt x="38" y="87"/>
                  </a:lnTo>
                  <a:lnTo>
                    <a:pt x="35" y="93"/>
                  </a:lnTo>
                  <a:lnTo>
                    <a:pt x="33" y="99"/>
                  </a:lnTo>
                  <a:lnTo>
                    <a:pt x="30" y="106"/>
                  </a:lnTo>
                  <a:lnTo>
                    <a:pt x="27" y="112"/>
                  </a:lnTo>
                  <a:lnTo>
                    <a:pt x="26" y="119"/>
                  </a:lnTo>
                  <a:lnTo>
                    <a:pt x="23" y="126"/>
                  </a:lnTo>
                  <a:lnTo>
                    <a:pt x="23" y="133"/>
                  </a:lnTo>
                  <a:lnTo>
                    <a:pt x="22" y="141"/>
                  </a:lnTo>
                  <a:lnTo>
                    <a:pt x="22" y="148"/>
                  </a:lnTo>
                  <a:lnTo>
                    <a:pt x="22" y="154"/>
                  </a:lnTo>
                  <a:lnTo>
                    <a:pt x="22" y="162"/>
                  </a:lnTo>
                  <a:lnTo>
                    <a:pt x="23" y="169"/>
                  </a:lnTo>
                  <a:lnTo>
                    <a:pt x="24" y="177"/>
                  </a:lnTo>
                  <a:lnTo>
                    <a:pt x="26" y="184"/>
                  </a:lnTo>
                  <a:lnTo>
                    <a:pt x="30" y="192"/>
                  </a:lnTo>
                  <a:lnTo>
                    <a:pt x="34" y="200"/>
                  </a:lnTo>
                  <a:lnTo>
                    <a:pt x="38" y="207"/>
                  </a:lnTo>
                  <a:lnTo>
                    <a:pt x="43" y="215"/>
                  </a:lnTo>
                  <a:lnTo>
                    <a:pt x="49" y="223"/>
                  </a:lnTo>
                  <a:lnTo>
                    <a:pt x="54" y="230"/>
                  </a:lnTo>
                  <a:lnTo>
                    <a:pt x="61" y="237"/>
                  </a:lnTo>
                  <a:lnTo>
                    <a:pt x="68" y="244"/>
                  </a:lnTo>
                  <a:lnTo>
                    <a:pt x="75" y="249"/>
                  </a:lnTo>
                  <a:lnTo>
                    <a:pt x="42" y="257"/>
                  </a:lnTo>
                  <a:lnTo>
                    <a:pt x="37" y="250"/>
                  </a:lnTo>
                  <a:lnTo>
                    <a:pt x="31" y="244"/>
                  </a:lnTo>
                  <a:lnTo>
                    <a:pt x="26" y="236"/>
                  </a:lnTo>
                  <a:lnTo>
                    <a:pt x="22" y="227"/>
                  </a:lnTo>
                  <a:lnTo>
                    <a:pt x="18" y="219"/>
                  </a:lnTo>
                  <a:lnTo>
                    <a:pt x="14" y="211"/>
                  </a:lnTo>
                  <a:lnTo>
                    <a:pt x="11" y="203"/>
                  </a:lnTo>
                  <a:lnTo>
                    <a:pt x="8" y="195"/>
                  </a:lnTo>
                  <a:lnTo>
                    <a:pt x="5" y="185"/>
                  </a:lnTo>
                  <a:lnTo>
                    <a:pt x="4" y="177"/>
                  </a:lnTo>
                  <a:lnTo>
                    <a:pt x="3" y="168"/>
                  </a:lnTo>
                  <a:lnTo>
                    <a:pt x="1" y="160"/>
                  </a:lnTo>
                  <a:lnTo>
                    <a:pt x="0" y="145"/>
                  </a:lnTo>
                  <a:lnTo>
                    <a:pt x="0" y="131"/>
                  </a:lnTo>
                  <a:lnTo>
                    <a:pt x="3" y="118"/>
                  </a:lnTo>
                  <a:lnTo>
                    <a:pt x="5" y="106"/>
                  </a:lnTo>
                  <a:lnTo>
                    <a:pt x="9" y="95"/>
                  </a:lnTo>
                  <a:lnTo>
                    <a:pt x="16" y="83"/>
                  </a:lnTo>
                  <a:lnTo>
                    <a:pt x="23" y="72"/>
                  </a:lnTo>
                  <a:lnTo>
                    <a:pt x="31" y="61"/>
                  </a:lnTo>
                  <a:lnTo>
                    <a:pt x="41" y="51"/>
                  </a:lnTo>
                  <a:lnTo>
                    <a:pt x="52" y="41"/>
                  </a:lnTo>
                  <a:lnTo>
                    <a:pt x="62" y="31"/>
                  </a:lnTo>
                  <a:lnTo>
                    <a:pt x="75" y="22"/>
                  </a:lnTo>
                  <a:lnTo>
                    <a:pt x="88" y="15"/>
                  </a:lnTo>
                  <a:lnTo>
                    <a:pt x="102" y="8"/>
                  </a:lnTo>
                  <a:lnTo>
                    <a:pt x="118" y="4"/>
                  </a:lnTo>
                  <a:lnTo>
                    <a:pt x="134" y="1"/>
                  </a:lnTo>
                  <a:lnTo>
                    <a:pt x="151" y="0"/>
                  </a:lnTo>
                  <a:lnTo>
                    <a:pt x="167" y="0"/>
                  </a:lnTo>
                  <a:lnTo>
                    <a:pt x="182" y="3"/>
                  </a:lnTo>
                  <a:lnTo>
                    <a:pt x="197" y="5"/>
                  </a:lnTo>
                  <a:lnTo>
                    <a:pt x="205" y="9"/>
                  </a:lnTo>
                  <a:lnTo>
                    <a:pt x="214" y="13"/>
                  </a:lnTo>
                  <a:lnTo>
                    <a:pt x="221" y="18"/>
                  </a:lnTo>
                  <a:lnTo>
                    <a:pt x="229" y="23"/>
                  </a:lnTo>
                  <a:lnTo>
                    <a:pt x="236" y="27"/>
                  </a:lnTo>
                  <a:lnTo>
                    <a:pt x="243" y="32"/>
                  </a:lnTo>
                  <a:lnTo>
                    <a:pt x="250" y="38"/>
                  </a:lnTo>
                  <a:lnTo>
                    <a:pt x="255" y="43"/>
                  </a:lnTo>
                  <a:lnTo>
                    <a:pt x="262" y="50"/>
                  </a:lnTo>
                  <a:lnTo>
                    <a:pt x="267" y="57"/>
                  </a:lnTo>
                  <a:lnTo>
                    <a:pt x="271" y="64"/>
                  </a:lnTo>
                  <a:lnTo>
                    <a:pt x="277" y="70"/>
                  </a:lnTo>
                  <a:lnTo>
                    <a:pt x="282" y="78"/>
                  </a:lnTo>
                  <a:lnTo>
                    <a:pt x="286" y="87"/>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7" name="Freeform 43">
              <a:extLst>
                <a:ext uri="{FF2B5EF4-FFF2-40B4-BE49-F238E27FC236}">
                  <a16:creationId xmlns:a16="http://schemas.microsoft.com/office/drawing/2014/main" id="{3F58DE08-FE1A-2092-9397-83A070FF1442}"/>
                </a:ext>
              </a:extLst>
            </p:cNvPr>
            <p:cNvSpPr>
              <a:spLocks/>
            </p:cNvSpPr>
            <p:nvPr/>
          </p:nvSpPr>
          <p:spPr bwMode="auto">
            <a:xfrm>
              <a:off x="4298" y="2813"/>
              <a:ext cx="229" cy="215"/>
            </a:xfrm>
            <a:custGeom>
              <a:avLst/>
              <a:gdLst>
                <a:gd name="T0" fmla="*/ 227 w 229"/>
                <a:gd name="T1" fmla="*/ 101 h 215"/>
                <a:gd name="T2" fmla="*/ 229 w 229"/>
                <a:gd name="T3" fmla="*/ 126 h 215"/>
                <a:gd name="T4" fmla="*/ 223 w 229"/>
                <a:gd name="T5" fmla="*/ 147 h 215"/>
                <a:gd name="T6" fmla="*/ 214 w 229"/>
                <a:gd name="T7" fmla="*/ 169 h 215"/>
                <a:gd name="T8" fmla="*/ 200 w 229"/>
                <a:gd name="T9" fmla="*/ 188 h 215"/>
                <a:gd name="T10" fmla="*/ 184 w 229"/>
                <a:gd name="T11" fmla="*/ 203 h 215"/>
                <a:gd name="T12" fmla="*/ 184 w 229"/>
                <a:gd name="T13" fmla="*/ 197 h 215"/>
                <a:gd name="T14" fmla="*/ 184 w 229"/>
                <a:gd name="T15" fmla="*/ 187 h 215"/>
                <a:gd name="T16" fmla="*/ 191 w 229"/>
                <a:gd name="T17" fmla="*/ 183 h 215"/>
                <a:gd name="T18" fmla="*/ 203 w 229"/>
                <a:gd name="T19" fmla="*/ 170 h 215"/>
                <a:gd name="T20" fmla="*/ 210 w 229"/>
                <a:gd name="T21" fmla="*/ 155 h 215"/>
                <a:gd name="T22" fmla="*/ 215 w 229"/>
                <a:gd name="T23" fmla="*/ 138 h 215"/>
                <a:gd name="T24" fmla="*/ 217 w 229"/>
                <a:gd name="T25" fmla="*/ 130 h 215"/>
                <a:gd name="T26" fmla="*/ 215 w 229"/>
                <a:gd name="T27" fmla="*/ 99 h 215"/>
                <a:gd name="T28" fmla="*/ 204 w 229"/>
                <a:gd name="T29" fmla="*/ 70 h 215"/>
                <a:gd name="T30" fmla="*/ 187 w 229"/>
                <a:gd name="T31" fmla="*/ 46 h 215"/>
                <a:gd name="T32" fmla="*/ 160 w 229"/>
                <a:gd name="T33" fmla="*/ 24 h 215"/>
                <a:gd name="T34" fmla="*/ 124 w 229"/>
                <a:gd name="T35" fmla="*/ 16 h 215"/>
                <a:gd name="T36" fmla="*/ 54 w 229"/>
                <a:gd name="T37" fmla="*/ 32 h 215"/>
                <a:gd name="T38" fmla="*/ 48 w 229"/>
                <a:gd name="T39" fmla="*/ 38 h 215"/>
                <a:gd name="T40" fmla="*/ 39 w 229"/>
                <a:gd name="T41" fmla="*/ 48 h 215"/>
                <a:gd name="T42" fmla="*/ 31 w 229"/>
                <a:gd name="T43" fmla="*/ 61 h 215"/>
                <a:gd name="T44" fmla="*/ 24 w 229"/>
                <a:gd name="T45" fmla="*/ 74 h 215"/>
                <a:gd name="T46" fmla="*/ 19 w 229"/>
                <a:gd name="T47" fmla="*/ 88 h 215"/>
                <a:gd name="T48" fmla="*/ 16 w 229"/>
                <a:gd name="T49" fmla="*/ 101 h 215"/>
                <a:gd name="T50" fmla="*/ 15 w 229"/>
                <a:gd name="T51" fmla="*/ 116 h 215"/>
                <a:gd name="T52" fmla="*/ 16 w 229"/>
                <a:gd name="T53" fmla="*/ 131 h 215"/>
                <a:gd name="T54" fmla="*/ 21 w 229"/>
                <a:gd name="T55" fmla="*/ 146 h 215"/>
                <a:gd name="T56" fmla="*/ 24 w 229"/>
                <a:gd name="T57" fmla="*/ 155 h 215"/>
                <a:gd name="T58" fmla="*/ 32 w 229"/>
                <a:gd name="T59" fmla="*/ 173 h 215"/>
                <a:gd name="T60" fmla="*/ 44 w 229"/>
                <a:gd name="T61" fmla="*/ 188 h 215"/>
                <a:gd name="T62" fmla="*/ 61 w 229"/>
                <a:gd name="T63" fmla="*/ 202 h 215"/>
                <a:gd name="T64" fmla="*/ 78 w 229"/>
                <a:gd name="T65" fmla="*/ 211 h 215"/>
                <a:gd name="T66" fmla="*/ 74 w 229"/>
                <a:gd name="T67" fmla="*/ 215 h 215"/>
                <a:gd name="T68" fmla="*/ 62 w 229"/>
                <a:gd name="T69" fmla="*/ 211 h 215"/>
                <a:gd name="T70" fmla="*/ 55 w 229"/>
                <a:gd name="T71" fmla="*/ 210 h 215"/>
                <a:gd name="T72" fmla="*/ 38 w 229"/>
                <a:gd name="T73" fmla="*/ 203 h 215"/>
                <a:gd name="T74" fmla="*/ 29 w 229"/>
                <a:gd name="T75" fmla="*/ 196 h 215"/>
                <a:gd name="T76" fmla="*/ 17 w 229"/>
                <a:gd name="T77" fmla="*/ 180 h 215"/>
                <a:gd name="T78" fmla="*/ 9 w 229"/>
                <a:gd name="T79" fmla="*/ 162 h 215"/>
                <a:gd name="T80" fmla="*/ 4 w 229"/>
                <a:gd name="T81" fmla="*/ 143 h 215"/>
                <a:gd name="T82" fmla="*/ 1 w 229"/>
                <a:gd name="T83" fmla="*/ 123 h 215"/>
                <a:gd name="T84" fmla="*/ 1 w 229"/>
                <a:gd name="T85" fmla="*/ 103 h 215"/>
                <a:gd name="T86" fmla="*/ 2 w 229"/>
                <a:gd name="T87" fmla="*/ 82 h 215"/>
                <a:gd name="T88" fmla="*/ 5 w 229"/>
                <a:gd name="T89" fmla="*/ 73 h 215"/>
                <a:gd name="T90" fmla="*/ 12 w 229"/>
                <a:gd name="T91" fmla="*/ 62 h 215"/>
                <a:gd name="T92" fmla="*/ 19 w 229"/>
                <a:gd name="T93" fmla="*/ 51 h 215"/>
                <a:gd name="T94" fmla="*/ 27 w 229"/>
                <a:gd name="T95" fmla="*/ 42 h 215"/>
                <a:gd name="T96" fmla="*/ 36 w 229"/>
                <a:gd name="T97" fmla="*/ 32 h 215"/>
                <a:gd name="T98" fmla="*/ 47 w 229"/>
                <a:gd name="T99" fmla="*/ 24 h 215"/>
                <a:gd name="T100" fmla="*/ 58 w 229"/>
                <a:gd name="T101" fmla="*/ 17 h 215"/>
                <a:gd name="T102" fmla="*/ 70 w 229"/>
                <a:gd name="T103" fmla="*/ 11 h 215"/>
                <a:gd name="T104" fmla="*/ 84 w 229"/>
                <a:gd name="T105" fmla="*/ 7 h 215"/>
                <a:gd name="T106" fmla="*/ 97 w 229"/>
                <a:gd name="T107" fmla="*/ 2 h 215"/>
                <a:gd name="T108" fmla="*/ 112 w 229"/>
                <a:gd name="T109" fmla="*/ 0 h 215"/>
                <a:gd name="T110" fmla="*/ 119 w 229"/>
                <a:gd name="T111" fmla="*/ 0 h 215"/>
                <a:gd name="T112" fmla="*/ 141 w 229"/>
                <a:gd name="T113" fmla="*/ 5 h 215"/>
                <a:gd name="T114" fmla="*/ 161 w 229"/>
                <a:gd name="T115" fmla="*/ 13 h 215"/>
                <a:gd name="T116" fmla="*/ 180 w 229"/>
                <a:gd name="T117" fmla="*/ 25 h 215"/>
                <a:gd name="T118" fmla="*/ 198 w 229"/>
                <a:gd name="T119" fmla="*/ 40 h 215"/>
                <a:gd name="T120" fmla="*/ 211 w 229"/>
                <a:gd name="T121" fmla="*/ 58 h 215"/>
                <a:gd name="T122" fmla="*/ 221 w 229"/>
                <a:gd name="T123" fmla="*/ 78 h 21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9"/>
                <a:gd name="T187" fmla="*/ 0 h 215"/>
                <a:gd name="T188" fmla="*/ 229 w 229"/>
                <a:gd name="T189" fmla="*/ 215 h 21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9" h="215">
                  <a:moveTo>
                    <a:pt x="225" y="89"/>
                  </a:moveTo>
                  <a:lnTo>
                    <a:pt x="227" y="101"/>
                  </a:lnTo>
                  <a:lnTo>
                    <a:pt x="229" y="113"/>
                  </a:lnTo>
                  <a:lnTo>
                    <a:pt x="229" y="126"/>
                  </a:lnTo>
                  <a:lnTo>
                    <a:pt x="226" y="137"/>
                  </a:lnTo>
                  <a:lnTo>
                    <a:pt x="223" y="147"/>
                  </a:lnTo>
                  <a:lnTo>
                    <a:pt x="219" y="158"/>
                  </a:lnTo>
                  <a:lnTo>
                    <a:pt x="214" y="169"/>
                  </a:lnTo>
                  <a:lnTo>
                    <a:pt x="207" y="178"/>
                  </a:lnTo>
                  <a:lnTo>
                    <a:pt x="200" y="188"/>
                  </a:lnTo>
                  <a:lnTo>
                    <a:pt x="192" y="196"/>
                  </a:lnTo>
                  <a:lnTo>
                    <a:pt x="184" y="203"/>
                  </a:lnTo>
                  <a:lnTo>
                    <a:pt x="184" y="197"/>
                  </a:lnTo>
                  <a:lnTo>
                    <a:pt x="184" y="191"/>
                  </a:lnTo>
                  <a:lnTo>
                    <a:pt x="184" y="187"/>
                  </a:lnTo>
                  <a:lnTo>
                    <a:pt x="191" y="183"/>
                  </a:lnTo>
                  <a:lnTo>
                    <a:pt x="198" y="177"/>
                  </a:lnTo>
                  <a:lnTo>
                    <a:pt x="203" y="170"/>
                  </a:lnTo>
                  <a:lnTo>
                    <a:pt x="207" y="164"/>
                  </a:lnTo>
                  <a:lnTo>
                    <a:pt x="210" y="155"/>
                  </a:lnTo>
                  <a:lnTo>
                    <a:pt x="213" y="147"/>
                  </a:lnTo>
                  <a:lnTo>
                    <a:pt x="215" y="138"/>
                  </a:lnTo>
                  <a:lnTo>
                    <a:pt x="217" y="130"/>
                  </a:lnTo>
                  <a:lnTo>
                    <a:pt x="217" y="115"/>
                  </a:lnTo>
                  <a:lnTo>
                    <a:pt x="215" y="99"/>
                  </a:lnTo>
                  <a:lnTo>
                    <a:pt x="211" y="85"/>
                  </a:lnTo>
                  <a:lnTo>
                    <a:pt x="204" y="70"/>
                  </a:lnTo>
                  <a:lnTo>
                    <a:pt x="196" y="58"/>
                  </a:lnTo>
                  <a:lnTo>
                    <a:pt x="187" y="46"/>
                  </a:lnTo>
                  <a:lnTo>
                    <a:pt x="173" y="35"/>
                  </a:lnTo>
                  <a:lnTo>
                    <a:pt x="160" y="24"/>
                  </a:lnTo>
                  <a:lnTo>
                    <a:pt x="124" y="16"/>
                  </a:lnTo>
                  <a:lnTo>
                    <a:pt x="88" y="19"/>
                  </a:lnTo>
                  <a:lnTo>
                    <a:pt x="54" y="32"/>
                  </a:lnTo>
                  <a:lnTo>
                    <a:pt x="48" y="38"/>
                  </a:lnTo>
                  <a:lnTo>
                    <a:pt x="44" y="43"/>
                  </a:lnTo>
                  <a:lnTo>
                    <a:pt x="39" y="48"/>
                  </a:lnTo>
                  <a:lnTo>
                    <a:pt x="35" y="54"/>
                  </a:lnTo>
                  <a:lnTo>
                    <a:pt x="31" y="61"/>
                  </a:lnTo>
                  <a:lnTo>
                    <a:pt x="27" y="67"/>
                  </a:lnTo>
                  <a:lnTo>
                    <a:pt x="24" y="74"/>
                  </a:lnTo>
                  <a:lnTo>
                    <a:pt x="21" y="81"/>
                  </a:lnTo>
                  <a:lnTo>
                    <a:pt x="19" y="88"/>
                  </a:lnTo>
                  <a:lnTo>
                    <a:pt x="17" y="95"/>
                  </a:lnTo>
                  <a:lnTo>
                    <a:pt x="16" y="101"/>
                  </a:lnTo>
                  <a:lnTo>
                    <a:pt x="15" y="109"/>
                  </a:lnTo>
                  <a:lnTo>
                    <a:pt x="15" y="116"/>
                  </a:lnTo>
                  <a:lnTo>
                    <a:pt x="15" y="124"/>
                  </a:lnTo>
                  <a:lnTo>
                    <a:pt x="16" y="131"/>
                  </a:lnTo>
                  <a:lnTo>
                    <a:pt x="19" y="139"/>
                  </a:lnTo>
                  <a:lnTo>
                    <a:pt x="21" y="146"/>
                  </a:lnTo>
                  <a:lnTo>
                    <a:pt x="24" y="155"/>
                  </a:lnTo>
                  <a:lnTo>
                    <a:pt x="28" y="165"/>
                  </a:lnTo>
                  <a:lnTo>
                    <a:pt x="32" y="173"/>
                  </a:lnTo>
                  <a:lnTo>
                    <a:pt x="39" y="181"/>
                  </a:lnTo>
                  <a:lnTo>
                    <a:pt x="44" y="188"/>
                  </a:lnTo>
                  <a:lnTo>
                    <a:pt x="52" y="195"/>
                  </a:lnTo>
                  <a:lnTo>
                    <a:pt x="61" y="202"/>
                  </a:lnTo>
                  <a:lnTo>
                    <a:pt x="69" y="206"/>
                  </a:lnTo>
                  <a:lnTo>
                    <a:pt x="78" y="211"/>
                  </a:lnTo>
                  <a:lnTo>
                    <a:pt x="74" y="215"/>
                  </a:lnTo>
                  <a:lnTo>
                    <a:pt x="67" y="215"/>
                  </a:lnTo>
                  <a:lnTo>
                    <a:pt x="62" y="211"/>
                  </a:lnTo>
                  <a:lnTo>
                    <a:pt x="55" y="210"/>
                  </a:lnTo>
                  <a:lnTo>
                    <a:pt x="46" y="206"/>
                  </a:lnTo>
                  <a:lnTo>
                    <a:pt x="38" y="203"/>
                  </a:lnTo>
                  <a:lnTo>
                    <a:pt x="29" y="196"/>
                  </a:lnTo>
                  <a:lnTo>
                    <a:pt x="24" y="188"/>
                  </a:lnTo>
                  <a:lnTo>
                    <a:pt x="17" y="180"/>
                  </a:lnTo>
                  <a:lnTo>
                    <a:pt x="13" y="170"/>
                  </a:lnTo>
                  <a:lnTo>
                    <a:pt x="9" y="162"/>
                  </a:lnTo>
                  <a:lnTo>
                    <a:pt x="6" y="153"/>
                  </a:lnTo>
                  <a:lnTo>
                    <a:pt x="4" y="143"/>
                  </a:lnTo>
                  <a:lnTo>
                    <a:pt x="1" y="134"/>
                  </a:lnTo>
                  <a:lnTo>
                    <a:pt x="1" y="123"/>
                  </a:lnTo>
                  <a:lnTo>
                    <a:pt x="0" y="113"/>
                  </a:lnTo>
                  <a:lnTo>
                    <a:pt x="1" y="103"/>
                  </a:lnTo>
                  <a:lnTo>
                    <a:pt x="1" y="93"/>
                  </a:lnTo>
                  <a:lnTo>
                    <a:pt x="2" y="82"/>
                  </a:lnTo>
                  <a:lnTo>
                    <a:pt x="5" y="73"/>
                  </a:lnTo>
                  <a:lnTo>
                    <a:pt x="8" y="67"/>
                  </a:lnTo>
                  <a:lnTo>
                    <a:pt x="12" y="62"/>
                  </a:lnTo>
                  <a:lnTo>
                    <a:pt x="15" y="57"/>
                  </a:lnTo>
                  <a:lnTo>
                    <a:pt x="19" y="51"/>
                  </a:lnTo>
                  <a:lnTo>
                    <a:pt x="23" y="47"/>
                  </a:lnTo>
                  <a:lnTo>
                    <a:pt x="27" y="42"/>
                  </a:lnTo>
                  <a:lnTo>
                    <a:pt x="32" y="38"/>
                  </a:lnTo>
                  <a:lnTo>
                    <a:pt x="36" y="32"/>
                  </a:lnTo>
                  <a:lnTo>
                    <a:pt x="42" y="28"/>
                  </a:lnTo>
                  <a:lnTo>
                    <a:pt x="47" y="24"/>
                  </a:lnTo>
                  <a:lnTo>
                    <a:pt x="52" y="21"/>
                  </a:lnTo>
                  <a:lnTo>
                    <a:pt x="58" y="17"/>
                  </a:lnTo>
                  <a:lnTo>
                    <a:pt x="65" y="15"/>
                  </a:lnTo>
                  <a:lnTo>
                    <a:pt x="70" y="11"/>
                  </a:lnTo>
                  <a:lnTo>
                    <a:pt x="77" y="8"/>
                  </a:lnTo>
                  <a:lnTo>
                    <a:pt x="84" y="7"/>
                  </a:lnTo>
                  <a:lnTo>
                    <a:pt x="90" y="4"/>
                  </a:lnTo>
                  <a:lnTo>
                    <a:pt x="97" y="2"/>
                  </a:lnTo>
                  <a:lnTo>
                    <a:pt x="104" y="1"/>
                  </a:lnTo>
                  <a:lnTo>
                    <a:pt x="112" y="0"/>
                  </a:lnTo>
                  <a:lnTo>
                    <a:pt x="119" y="0"/>
                  </a:lnTo>
                  <a:lnTo>
                    <a:pt x="130" y="2"/>
                  </a:lnTo>
                  <a:lnTo>
                    <a:pt x="141" y="5"/>
                  </a:lnTo>
                  <a:lnTo>
                    <a:pt x="152" y="9"/>
                  </a:lnTo>
                  <a:lnTo>
                    <a:pt x="161" y="13"/>
                  </a:lnTo>
                  <a:lnTo>
                    <a:pt x="170" y="19"/>
                  </a:lnTo>
                  <a:lnTo>
                    <a:pt x="180" y="25"/>
                  </a:lnTo>
                  <a:lnTo>
                    <a:pt x="189" y="32"/>
                  </a:lnTo>
                  <a:lnTo>
                    <a:pt x="198" y="40"/>
                  </a:lnTo>
                  <a:lnTo>
                    <a:pt x="204" y="48"/>
                  </a:lnTo>
                  <a:lnTo>
                    <a:pt x="211" y="58"/>
                  </a:lnTo>
                  <a:lnTo>
                    <a:pt x="217" y="67"/>
                  </a:lnTo>
                  <a:lnTo>
                    <a:pt x="221" y="78"/>
                  </a:lnTo>
                  <a:lnTo>
                    <a:pt x="225"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8" name="Freeform 44">
              <a:extLst>
                <a:ext uri="{FF2B5EF4-FFF2-40B4-BE49-F238E27FC236}">
                  <a16:creationId xmlns:a16="http://schemas.microsoft.com/office/drawing/2014/main" id="{A3C7C66A-C7C1-8CD7-C754-0A6807EEA803}"/>
                </a:ext>
              </a:extLst>
            </p:cNvPr>
            <p:cNvSpPr>
              <a:spLocks/>
            </p:cNvSpPr>
            <p:nvPr/>
          </p:nvSpPr>
          <p:spPr bwMode="auto">
            <a:xfrm>
              <a:off x="4352" y="2843"/>
              <a:ext cx="58" cy="83"/>
            </a:xfrm>
            <a:custGeom>
              <a:avLst/>
              <a:gdLst>
                <a:gd name="T0" fmla="*/ 57 w 58"/>
                <a:gd name="T1" fmla="*/ 2 h 83"/>
                <a:gd name="T2" fmla="*/ 57 w 58"/>
                <a:gd name="T3" fmla="*/ 28 h 83"/>
                <a:gd name="T4" fmla="*/ 58 w 58"/>
                <a:gd name="T5" fmla="*/ 55 h 83"/>
                <a:gd name="T6" fmla="*/ 57 w 58"/>
                <a:gd name="T7" fmla="*/ 83 h 83"/>
                <a:gd name="T8" fmla="*/ 57 w 58"/>
                <a:gd name="T9" fmla="*/ 83 h 83"/>
                <a:gd name="T10" fmla="*/ 0 w 58"/>
                <a:gd name="T11" fmla="*/ 18 h 83"/>
                <a:gd name="T12" fmla="*/ 7 w 58"/>
                <a:gd name="T13" fmla="*/ 13 h 83"/>
                <a:gd name="T14" fmla="*/ 13 w 58"/>
                <a:gd name="T15" fmla="*/ 9 h 83"/>
                <a:gd name="T16" fmla="*/ 22 w 58"/>
                <a:gd name="T17" fmla="*/ 5 h 83"/>
                <a:gd name="T18" fmla="*/ 30 w 58"/>
                <a:gd name="T19" fmla="*/ 1 h 83"/>
                <a:gd name="T20" fmla="*/ 39 w 58"/>
                <a:gd name="T21" fmla="*/ 0 h 83"/>
                <a:gd name="T22" fmla="*/ 47 w 58"/>
                <a:gd name="T23" fmla="*/ 0 h 83"/>
                <a:gd name="T24" fmla="*/ 57 w 58"/>
                <a:gd name="T25" fmla="*/ 2 h 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8"/>
                <a:gd name="T40" fmla="*/ 0 h 83"/>
                <a:gd name="T41" fmla="*/ 58 w 58"/>
                <a:gd name="T42" fmla="*/ 83 h 8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8" h="83">
                  <a:moveTo>
                    <a:pt x="57" y="2"/>
                  </a:moveTo>
                  <a:lnTo>
                    <a:pt x="57" y="28"/>
                  </a:lnTo>
                  <a:lnTo>
                    <a:pt x="58" y="55"/>
                  </a:lnTo>
                  <a:lnTo>
                    <a:pt x="57" y="83"/>
                  </a:lnTo>
                  <a:lnTo>
                    <a:pt x="0" y="18"/>
                  </a:lnTo>
                  <a:lnTo>
                    <a:pt x="7" y="13"/>
                  </a:lnTo>
                  <a:lnTo>
                    <a:pt x="13" y="9"/>
                  </a:lnTo>
                  <a:lnTo>
                    <a:pt x="22" y="5"/>
                  </a:lnTo>
                  <a:lnTo>
                    <a:pt x="30" y="1"/>
                  </a:lnTo>
                  <a:lnTo>
                    <a:pt x="39" y="0"/>
                  </a:lnTo>
                  <a:lnTo>
                    <a:pt x="47" y="0"/>
                  </a:lnTo>
                  <a:lnTo>
                    <a:pt x="57" y="2"/>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49" name="Freeform 45">
              <a:extLst>
                <a:ext uri="{FF2B5EF4-FFF2-40B4-BE49-F238E27FC236}">
                  <a16:creationId xmlns:a16="http://schemas.microsoft.com/office/drawing/2014/main" id="{C8D5BFDF-5870-A535-E36C-D40AC4E150E9}"/>
                </a:ext>
              </a:extLst>
            </p:cNvPr>
            <p:cNvSpPr>
              <a:spLocks/>
            </p:cNvSpPr>
            <p:nvPr/>
          </p:nvSpPr>
          <p:spPr bwMode="auto">
            <a:xfrm>
              <a:off x="4425" y="2845"/>
              <a:ext cx="57" cy="81"/>
            </a:xfrm>
            <a:custGeom>
              <a:avLst/>
              <a:gdLst>
                <a:gd name="T0" fmla="*/ 57 w 57"/>
                <a:gd name="T1" fmla="*/ 33 h 81"/>
                <a:gd name="T2" fmla="*/ 0 w 57"/>
                <a:gd name="T3" fmla="*/ 81 h 81"/>
                <a:gd name="T4" fmla="*/ 0 w 57"/>
                <a:gd name="T5" fmla="*/ 0 h 81"/>
                <a:gd name="T6" fmla="*/ 23 w 57"/>
                <a:gd name="T7" fmla="*/ 4 h 81"/>
                <a:gd name="T8" fmla="*/ 43 w 57"/>
                <a:gd name="T9" fmla="*/ 15 h 81"/>
                <a:gd name="T10" fmla="*/ 57 w 57"/>
                <a:gd name="T11" fmla="*/ 33 h 81"/>
                <a:gd name="T12" fmla="*/ 0 60000 65536"/>
                <a:gd name="T13" fmla="*/ 0 60000 65536"/>
                <a:gd name="T14" fmla="*/ 0 60000 65536"/>
                <a:gd name="T15" fmla="*/ 0 60000 65536"/>
                <a:gd name="T16" fmla="*/ 0 60000 65536"/>
                <a:gd name="T17" fmla="*/ 0 60000 65536"/>
                <a:gd name="T18" fmla="*/ 0 w 57"/>
                <a:gd name="T19" fmla="*/ 0 h 81"/>
                <a:gd name="T20" fmla="*/ 57 w 57"/>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57" h="81">
                  <a:moveTo>
                    <a:pt x="57" y="33"/>
                  </a:moveTo>
                  <a:lnTo>
                    <a:pt x="0" y="81"/>
                  </a:lnTo>
                  <a:lnTo>
                    <a:pt x="0" y="0"/>
                  </a:lnTo>
                  <a:lnTo>
                    <a:pt x="23" y="4"/>
                  </a:lnTo>
                  <a:lnTo>
                    <a:pt x="43" y="15"/>
                  </a:lnTo>
                  <a:lnTo>
                    <a:pt x="57" y="33"/>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50" name="Freeform 46">
              <a:extLst>
                <a:ext uri="{FF2B5EF4-FFF2-40B4-BE49-F238E27FC236}">
                  <a16:creationId xmlns:a16="http://schemas.microsoft.com/office/drawing/2014/main" id="{A261464E-33FC-F53F-DA97-80630356E7A0}"/>
                </a:ext>
              </a:extLst>
            </p:cNvPr>
            <p:cNvSpPr>
              <a:spLocks/>
            </p:cNvSpPr>
            <p:nvPr/>
          </p:nvSpPr>
          <p:spPr bwMode="auto">
            <a:xfrm>
              <a:off x="4326" y="2870"/>
              <a:ext cx="75" cy="65"/>
            </a:xfrm>
            <a:custGeom>
              <a:avLst/>
              <a:gdLst>
                <a:gd name="T0" fmla="*/ 1 w 75"/>
                <a:gd name="T1" fmla="*/ 65 h 65"/>
                <a:gd name="T2" fmla="*/ 0 w 75"/>
                <a:gd name="T3" fmla="*/ 44 h 65"/>
                <a:gd name="T4" fmla="*/ 4 w 75"/>
                <a:gd name="T5" fmla="*/ 23 h 65"/>
                <a:gd name="T6" fmla="*/ 18 w 75"/>
                <a:gd name="T7" fmla="*/ 0 h 65"/>
                <a:gd name="T8" fmla="*/ 18 w 75"/>
                <a:gd name="T9" fmla="*/ 0 h 65"/>
                <a:gd name="T10" fmla="*/ 75 w 75"/>
                <a:gd name="T11" fmla="*/ 65 h 65"/>
                <a:gd name="T12" fmla="*/ 1 w 75"/>
                <a:gd name="T13" fmla="*/ 65 h 65"/>
                <a:gd name="T14" fmla="*/ 0 60000 65536"/>
                <a:gd name="T15" fmla="*/ 0 60000 65536"/>
                <a:gd name="T16" fmla="*/ 0 60000 65536"/>
                <a:gd name="T17" fmla="*/ 0 60000 65536"/>
                <a:gd name="T18" fmla="*/ 0 60000 65536"/>
                <a:gd name="T19" fmla="*/ 0 60000 65536"/>
                <a:gd name="T20" fmla="*/ 0 60000 65536"/>
                <a:gd name="T21" fmla="*/ 0 w 75"/>
                <a:gd name="T22" fmla="*/ 0 h 65"/>
                <a:gd name="T23" fmla="*/ 75 w 75"/>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65">
                  <a:moveTo>
                    <a:pt x="1" y="65"/>
                  </a:moveTo>
                  <a:lnTo>
                    <a:pt x="0" y="44"/>
                  </a:lnTo>
                  <a:lnTo>
                    <a:pt x="4" y="23"/>
                  </a:lnTo>
                  <a:lnTo>
                    <a:pt x="18" y="0"/>
                  </a:lnTo>
                  <a:lnTo>
                    <a:pt x="75" y="65"/>
                  </a:lnTo>
                  <a:lnTo>
                    <a:pt x="1" y="65"/>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51" name="Freeform 47">
              <a:extLst>
                <a:ext uri="{FF2B5EF4-FFF2-40B4-BE49-F238E27FC236}">
                  <a16:creationId xmlns:a16="http://schemas.microsoft.com/office/drawing/2014/main" id="{57FFEB4A-FDAA-71D0-4889-88C8D38E01C3}"/>
                </a:ext>
              </a:extLst>
            </p:cNvPr>
            <p:cNvSpPr>
              <a:spLocks/>
            </p:cNvSpPr>
            <p:nvPr/>
          </p:nvSpPr>
          <p:spPr bwMode="auto">
            <a:xfrm>
              <a:off x="4425" y="2886"/>
              <a:ext cx="73" cy="57"/>
            </a:xfrm>
            <a:custGeom>
              <a:avLst/>
              <a:gdLst>
                <a:gd name="T0" fmla="*/ 73 w 73"/>
                <a:gd name="T1" fmla="*/ 40 h 57"/>
                <a:gd name="T2" fmla="*/ 73 w 73"/>
                <a:gd name="T3" fmla="*/ 57 h 57"/>
                <a:gd name="T4" fmla="*/ 0 w 73"/>
                <a:gd name="T5" fmla="*/ 57 h 57"/>
                <a:gd name="T6" fmla="*/ 57 w 73"/>
                <a:gd name="T7" fmla="*/ 0 h 57"/>
                <a:gd name="T8" fmla="*/ 64 w 73"/>
                <a:gd name="T9" fmla="*/ 8 h 57"/>
                <a:gd name="T10" fmla="*/ 69 w 73"/>
                <a:gd name="T11" fmla="*/ 17 h 57"/>
                <a:gd name="T12" fmla="*/ 72 w 73"/>
                <a:gd name="T13" fmla="*/ 26 h 57"/>
                <a:gd name="T14" fmla="*/ 73 w 73"/>
                <a:gd name="T15" fmla="*/ 34 h 57"/>
                <a:gd name="T16" fmla="*/ 73 w 73"/>
                <a:gd name="T17" fmla="*/ 40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57"/>
                <a:gd name="T29" fmla="*/ 73 w 73"/>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57">
                  <a:moveTo>
                    <a:pt x="73" y="40"/>
                  </a:moveTo>
                  <a:lnTo>
                    <a:pt x="73" y="57"/>
                  </a:lnTo>
                  <a:lnTo>
                    <a:pt x="0" y="57"/>
                  </a:lnTo>
                  <a:lnTo>
                    <a:pt x="57" y="0"/>
                  </a:lnTo>
                  <a:lnTo>
                    <a:pt x="64" y="8"/>
                  </a:lnTo>
                  <a:lnTo>
                    <a:pt x="69" y="17"/>
                  </a:lnTo>
                  <a:lnTo>
                    <a:pt x="72" y="26"/>
                  </a:lnTo>
                  <a:lnTo>
                    <a:pt x="73" y="34"/>
                  </a:lnTo>
                  <a:lnTo>
                    <a:pt x="73" y="40"/>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52" name="Freeform 48">
              <a:extLst>
                <a:ext uri="{FF2B5EF4-FFF2-40B4-BE49-F238E27FC236}">
                  <a16:creationId xmlns:a16="http://schemas.microsoft.com/office/drawing/2014/main" id="{38E2A50B-25F2-1BA8-E066-581D2770A2CD}"/>
                </a:ext>
              </a:extLst>
            </p:cNvPr>
            <p:cNvSpPr>
              <a:spLocks/>
            </p:cNvSpPr>
            <p:nvPr/>
          </p:nvSpPr>
          <p:spPr bwMode="auto">
            <a:xfrm>
              <a:off x="4157" y="2916"/>
              <a:ext cx="122" cy="132"/>
            </a:xfrm>
            <a:custGeom>
              <a:avLst/>
              <a:gdLst>
                <a:gd name="T0" fmla="*/ 89 w 122"/>
                <a:gd name="T1" fmla="*/ 2 h 132"/>
                <a:gd name="T2" fmla="*/ 88 w 122"/>
                <a:gd name="T3" fmla="*/ 12 h 132"/>
                <a:gd name="T4" fmla="*/ 86 w 122"/>
                <a:gd name="T5" fmla="*/ 23 h 132"/>
                <a:gd name="T6" fmla="*/ 88 w 122"/>
                <a:gd name="T7" fmla="*/ 32 h 132"/>
                <a:gd name="T8" fmla="*/ 89 w 122"/>
                <a:gd name="T9" fmla="*/ 42 h 132"/>
                <a:gd name="T10" fmla="*/ 92 w 122"/>
                <a:gd name="T11" fmla="*/ 51 h 132"/>
                <a:gd name="T12" fmla="*/ 94 w 122"/>
                <a:gd name="T13" fmla="*/ 62 h 132"/>
                <a:gd name="T14" fmla="*/ 99 w 122"/>
                <a:gd name="T15" fmla="*/ 71 h 132"/>
                <a:gd name="T16" fmla="*/ 101 w 122"/>
                <a:gd name="T17" fmla="*/ 81 h 132"/>
                <a:gd name="T18" fmla="*/ 105 w 122"/>
                <a:gd name="T19" fmla="*/ 90 h 132"/>
                <a:gd name="T20" fmla="*/ 111 w 122"/>
                <a:gd name="T21" fmla="*/ 99 h 132"/>
                <a:gd name="T22" fmla="*/ 115 w 122"/>
                <a:gd name="T23" fmla="*/ 108 h 132"/>
                <a:gd name="T24" fmla="*/ 118 w 122"/>
                <a:gd name="T25" fmla="*/ 116 h 132"/>
                <a:gd name="T26" fmla="*/ 122 w 122"/>
                <a:gd name="T27" fmla="*/ 124 h 132"/>
                <a:gd name="T28" fmla="*/ 122 w 122"/>
                <a:gd name="T29" fmla="*/ 124 h 132"/>
                <a:gd name="T30" fmla="*/ 92 w 122"/>
                <a:gd name="T31" fmla="*/ 127 h 132"/>
                <a:gd name="T32" fmla="*/ 62 w 122"/>
                <a:gd name="T33" fmla="*/ 128 h 132"/>
                <a:gd name="T34" fmla="*/ 32 w 122"/>
                <a:gd name="T35" fmla="*/ 132 h 132"/>
                <a:gd name="T36" fmla="*/ 32 w 122"/>
                <a:gd name="T37" fmla="*/ 132 h 132"/>
                <a:gd name="T38" fmla="*/ 25 w 122"/>
                <a:gd name="T39" fmla="*/ 109 h 132"/>
                <a:gd name="T40" fmla="*/ 20 w 122"/>
                <a:gd name="T41" fmla="*/ 88 h 132"/>
                <a:gd name="T42" fmla="*/ 14 w 122"/>
                <a:gd name="T43" fmla="*/ 66 h 132"/>
                <a:gd name="T44" fmla="*/ 10 w 122"/>
                <a:gd name="T45" fmla="*/ 44 h 132"/>
                <a:gd name="T46" fmla="*/ 5 w 122"/>
                <a:gd name="T47" fmla="*/ 23 h 132"/>
                <a:gd name="T48" fmla="*/ 0 w 122"/>
                <a:gd name="T49" fmla="*/ 2 h 132"/>
                <a:gd name="T50" fmla="*/ 0 w 122"/>
                <a:gd name="T51" fmla="*/ 2 h 132"/>
                <a:gd name="T52" fmla="*/ 32 w 122"/>
                <a:gd name="T53" fmla="*/ 0 h 132"/>
                <a:gd name="T54" fmla="*/ 61 w 122"/>
                <a:gd name="T55" fmla="*/ 0 h 132"/>
                <a:gd name="T56" fmla="*/ 89 w 122"/>
                <a:gd name="T57" fmla="*/ 2 h 13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2"/>
                <a:gd name="T88" fmla="*/ 0 h 132"/>
                <a:gd name="T89" fmla="*/ 122 w 122"/>
                <a:gd name="T90" fmla="*/ 132 h 13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2" h="132">
                  <a:moveTo>
                    <a:pt x="89" y="2"/>
                  </a:moveTo>
                  <a:lnTo>
                    <a:pt x="88" y="12"/>
                  </a:lnTo>
                  <a:lnTo>
                    <a:pt x="86" y="23"/>
                  </a:lnTo>
                  <a:lnTo>
                    <a:pt x="88" y="32"/>
                  </a:lnTo>
                  <a:lnTo>
                    <a:pt x="89" y="42"/>
                  </a:lnTo>
                  <a:lnTo>
                    <a:pt x="92" y="51"/>
                  </a:lnTo>
                  <a:lnTo>
                    <a:pt x="94" y="62"/>
                  </a:lnTo>
                  <a:lnTo>
                    <a:pt x="99" y="71"/>
                  </a:lnTo>
                  <a:lnTo>
                    <a:pt x="101" y="81"/>
                  </a:lnTo>
                  <a:lnTo>
                    <a:pt x="105" y="90"/>
                  </a:lnTo>
                  <a:lnTo>
                    <a:pt x="111" y="99"/>
                  </a:lnTo>
                  <a:lnTo>
                    <a:pt x="115" y="108"/>
                  </a:lnTo>
                  <a:lnTo>
                    <a:pt x="118" y="116"/>
                  </a:lnTo>
                  <a:lnTo>
                    <a:pt x="122" y="124"/>
                  </a:lnTo>
                  <a:lnTo>
                    <a:pt x="92" y="127"/>
                  </a:lnTo>
                  <a:lnTo>
                    <a:pt x="62" y="128"/>
                  </a:lnTo>
                  <a:lnTo>
                    <a:pt x="32" y="132"/>
                  </a:lnTo>
                  <a:lnTo>
                    <a:pt x="25" y="109"/>
                  </a:lnTo>
                  <a:lnTo>
                    <a:pt x="20" y="88"/>
                  </a:lnTo>
                  <a:lnTo>
                    <a:pt x="14" y="66"/>
                  </a:lnTo>
                  <a:lnTo>
                    <a:pt x="10" y="44"/>
                  </a:lnTo>
                  <a:lnTo>
                    <a:pt x="5" y="23"/>
                  </a:lnTo>
                  <a:lnTo>
                    <a:pt x="0" y="2"/>
                  </a:lnTo>
                  <a:lnTo>
                    <a:pt x="32" y="0"/>
                  </a:lnTo>
                  <a:lnTo>
                    <a:pt x="61" y="0"/>
                  </a:lnTo>
                  <a:lnTo>
                    <a:pt x="89" y="2"/>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53" name="Freeform 49">
              <a:extLst>
                <a:ext uri="{FF2B5EF4-FFF2-40B4-BE49-F238E27FC236}">
                  <a16:creationId xmlns:a16="http://schemas.microsoft.com/office/drawing/2014/main" id="{D05F4315-B680-CE8E-EE05-C0A8F7409CE0}"/>
                </a:ext>
              </a:extLst>
            </p:cNvPr>
            <p:cNvSpPr>
              <a:spLocks/>
            </p:cNvSpPr>
            <p:nvPr/>
          </p:nvSpPr>
          <p:spPr bwMode="auto">
            <a:xfrm>
              <a:off x="3911" y="2918"/>
              <a:ext cx="213" cy="122"/>
            </a:xfrm>
            <a:custGeom>
              <a:avLst/>
              <a:gdLst>
                <a:gd name="T0" fmla="*/ 213 w 213"/>
                <a:gd name="T1" fmla="*/ 122 h 122"/>
                <a:gd name="T2" fmla="*/ 144 w 213"/>
                <a:gd name="T3" fmla="*/ 118 h 122"/>
                <a:gd name="T4" fmla="*/ 73 w 213"/>
                <a:gd name="T5" fmla="*/ 106 h 122"/>
                <a:gd name="T6" fmla="*/ 10 w 213"/>
                <a:gd name="T7" fmla="*/ 82 h 122"/>
                <a:gd name="T8" fmla="*/ 10 w 213"/>
                <a:gd name="T9" fmla="*/ 82 h 122"/>
                <a:gd name="T10" fmla="*/ 4 w 213"/>
                <a:gd name="T11" fmla="*/ 73 h 122"/>
                <a:gd name="T12" fmla="*/ 0 w 213"/>
                <a:gd name="T13" fmla="*/ 65 h 122"/>
                <a:gd name="T14" fmla="*/ 1 w 213"/>
                <a:gd name="T15" fmla="*/ 57 h 122"/>
                <a:gd name="T16" fmla="*/ 1 w 213"/>
                <a:gd name="T17" fmla="*/ 57 h 122"/>
                <a:gd name="T18" fmla="*/ 5 w 213"/>
                <a:gd name="T19" fmla="*/ 50 h 122"/>
                <a:gd name="T20" fmla="*/ 10 w 213"/>
                <a:gd name="T21" fmla="*/ 44 h 122"/>
                <a:gd name="T22" fmla="*/ 15 w 213"/>
                <a:gd name="T23" fmla="*/ 38 h 122"/>
                <a:gd name="T24" fmla="*/ 22 w 213"/>
                <a:gd name="T25" fmla="*/ 34 h 122"/>
                <a:gd name="T26" fmla="*/ 29 w 213"/>
                <a:gd name="T27" fmla="*/ 30 h 122"/>
                <a:gd name="T28" fmla="*/ 37 w 213"/>
                <a:gd name="T29" fmla="*/ 27 h 122"/>
                <a:gd name="T30" fmla="*/ 45 w 213"/>
                <a:gd name="T31" fmla="*/ 25 h 122"/>
                <a:gd name="T32" fmla="*/ 54 w 213"/>
                <a:gd name="T33" fmla="*/ 22 h 122"/>
                <a:gd name="T34" fmla="*/ 64 w 213"/>
                <a:gd name="T35" fmla="*/ 19 h 122"/>
                <a:gd name="T36" fmla="*/ 75 w 213"/>
                <a:gd name="T37" fmla="*/ 17 h 122"/>
                <a:gd name="T38" fmla="*/ 75 w 213"/>
                <a:gd name="T39" fmla="*/ 17 h 122"/>
                <a:gd name="T40" fmla="*/ 96 w 213"/>
                <a:gd name="T41" fmla="*/ 11 h 122"/>
                <a:gd name="T42" fmla="*/ 119 w 213"/>
                <a:gd name="T43" fmla="*/ 7 h 122"/>
                <a:gd name="T44" fmla="*/ 144 w 213"/>
                <a:gd name="T45" fmla="*/ 3 h 122"/>
                <a:gd name="T46" fmla="*/ 170 w 213"/>
                <a:gd name="T47" fmla="*/ 2 h 122"/>
                <a:gd name="T48" fmla="*/ 197 w 213"/>
                <a:gd name="T49" fmla="*/ 0 h 122"/>
                <a:gd name="T50" fmla="*/ 197 w 213"/>
                <a:gd name="T51" fmla="*/ 0 h 122"/>
                <a:gd name="T52" fmla="*/ 213 w 213"/>
                <a:gd name="T53" fmla="*/ 122 h 12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13"/>
                <a:gd name="T82" fmla="*/ 0 h 122"/>
                <a:gd name="T83" fmla="*/ 213 w 213"/>
                <a:gd name="T84" fmla="*/ 122 h 12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13" h="122">
                  <a:moveTo>
                    <a:pt x="213" y="122"/>
                  </a:moveTo>
                  <a:lnTo>
                    <a:pt x="144" y="118"/>
                  </a:lnTo>
                  <a:lnTo>
                    <a:pt x="73" y="106"/>
                  </a:lnTo>
                  <a:lnTo>
                    <a:pt x="10" y="82"/>
                  </a:lnTo>
                  <a:lnTo>
                    <a:pt x="4" y="73"/>
                  </a:lnTo>
                  <a:lnTo>
                    <a:pt x="0" y="65"/>
                  </a:lnTo>
                  <a:lnTo>
                    <a:pt x="1" y="57"/>
                  </a:lnTo>
                  <a:lnTo>
                    <a:pt x="5" y="50"/>
                  </a:lnTo>
                  <a:lnTo>
                    <a:pt x="10" y="44"/>
                  </a:lnTo>
                  <a:lnTo>
                    <a:pt x="15" y="38"/>
                  </a:lnTo>
                  <a:lnTo>
                    <a:pt x="22" y="34"/>
                  </a:lnTo>
                  <a:lnTo>
                    <a:pt x="29" y="30"/>
                  </a:lnTo>
                  <a:lnTo>
                    <a:pt x="37" y="27"/>
                  </a:lnTo>
                  <a:lnTo>
                    <a:pt x="45" y="25"/>
                  </a:lnTo>
                  <a:lnTo>
                    <a:pt x="54" y="22"/>
                  </a:lnTo>
                  <a:lnTo>
                    <a:pt x="64" y="19"/>
                  </a:lnTo>
                  <a:lnTo>
                    <a:pt x="75" y="17"/>
                  </a:lnTo>
                  <a:lnTo>
                    <a:pt x="96" y="11"/>
                  </a:lnTo>
                  <a:lnTo>
                    <a:pt x="119" y="7"/>
                  </a:lnTo>
                  <a:lnTo>
                    <a:pt x="144" y="3"/>
                  </a:lnTo>
                  <a:lnTo>
                    <a:pt x="170" y="2"/>
                  </a:lnTo>
                  <a:lnTo>
                    <a:pt x="197" y="0"/>
                  </a:lnTo>
                  <a:lnTo>
                    <a:pt x="213" y="122"/>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54" name="Freeform 50">
              <a:extLst>
                <a:ext uri="{FF2B5EF4-FFF2-40B4-BE49-F238E27FC236}">
                  <a16:creationId xmlns:a16="http://schemas.microsoft.com/office/drawing/2014/main" id="{AC083BA0-7456-2713-31AC-BE17E2F9FA04}"/>
                </a:ext>
              </a:extLst>
            </p:cNvPr>
            <p:cNvSpPr>
              <a:spLocks/>
            </p:cNvSpPr>
            <p:nvPr/>
          </p:nvSpPr>
          <p:spPr bwMode="auto">
            <a:xfrm>
              <a:off x="4327" y="2951"/>
              <a:ext cx="57" cy="32"/>
            </a:xfrm>
            <a:custGeom>
              <a:avLst/>
              <a:gdLst>
                <a:gd name="T0" fmla="*/ 57 w 57"/>
                <a:gd name="T1" fmla="*/ 0 h 32"/>
                <a:gd name="T2" fmla="*/ 52 w 57"/>
                <a:gd name="T3" fmla="*/ 5 h 32"/>
                <a:gd name="T4" fmla="*/ 48 w 57"/>
                <a:gd name="T5" fmla="*/ 11 h 32"/>
                <a:gd name="T6" fmla="*/ 42 w 57"/>
                <a:gd name="T7" fmla="*/ 15 h 32"/>
                <a:gd name="T8" fmla="*/ 36 w 57"/>
                <a:gd name="T9" fmla="*/ 19 h 32"/>
                <a:gd name="T10" fmla="*/ 30 w 57"/>
                <a:gd name="T11" fmla="*/ 24 h 32"/>
                <a:gd name="T12" fmla="*/ 23 w 57"/>
                <a:gd name="T13" fmla="*/ 28 h 32"/>
                <a:gd name="T14" fmla="*/ 17 w 57"/>
                <a:gd name="T15" fmla="*/ 32 h 32"/>
                <a:gd name="T16" fmla="*/ 17 w 57"/>
                <a:gd name="T17" fmla="*/ 32 h 32"/>
                <a:gd name="T18" fmla="*/ 10 w 57"/>
                <a:gd name="T19" fmla="*/ 26 h 32"/>
                <a:gd name="T20" fmla="*/ 6 w 57"/>
                <a:gd name="T21" fmla="*/ 17 h 32"/>
                <a:gd name="T22" fmla="*/ 2 w 57"/>
                <a:gd name="T23" fmla="*/ 8 h 32"/>
                <a:gd name="T24" fmla="*/ 0 w 57"/>
                <a:gd name="T25" fmla="*/ 0 h 32"/>
                <a:gd name="T26" fmla="*/ 0 w 57"/>
                <a:gd name="T27" fmla="*/ 0 h 32"/>
                <a:gd name="T28" fmla="*/ 57 w 57"/>
                <a:gd name="T29" fmla="*/ 0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
                <a:gd name="T46" fmla="*/ 0 h 32"/>
                <a:gd name="T47" fmla="*/ 57 w 57"/>
                <a:gd name="T48" fmla="*/ 32 h 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 h="32">
                  <a:moveTo>
                    <a:pt x="57" y="0"/>
                  </a:moveTo>
                  <a:lnTo>
                    <a:pt x="52" y="5"/>
                  </a:lnTo>
                  <a:lnTo>
                    <a:pt x="48" y="11"/>
                  </a:lnTo>
                  <a:lnTo>
                    <a:pt x="42" y="15"/>
                  </a:lnTo>
                  <a:lnTo>
                    <a:pt x="36" y="19"/>
                  </a:lnTo>
                  <a:lnTo>
                    <a:pt x="30" y="24"/>
                  </a:lnTo>
                  <a:lnTo>
                    <a:pt x="23" y="28"/>
                  </a:lnTo>
                  <a:lnTo>
                    <a:pt x="17" y="32"/>
                  </a:lnTo>
                  <a:lnTo>
                    <a:pt x="10" y="26"/>
                  </a:lnTo>
                  <a:lnTo>
                    <a:pt x="6" y="17"/>
                  </a:lnTo>
                  <a:lnTo>
                    <a:pt x="2" y="8"/>
                  </a:lnTo>
                  <a:lnTo>
                    <a:pt x="0" y="0"/>
                  </a:lnTo>
                  <a:lnTo>
                    <a:pt x="57" y="0"/>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55" name="Freeform 51">
              <a:extLst>
                <a:ext uri="{FF2B5EF4-FFF2-40B4-BE49-F238E27FC236}">
                  <a16:creationId xmlns:a16="http://schemas.microsoft.com/office/drawing/2014/main" id="{340975EA-2437-6D7A-034A-B80069EEA1E8}"/>
                </a:ext>
              </a:extLst>
            </p:cNvPr>
            <p:cNvSpPr>
              <a:spLocks/>
            </p:cNvSpPr>
            <p:nvPr/>
          </p:nvSpPr>
          <p:spPr bwMode="auto">
            <a:xfrm>
              <a:off x="4360" y="2951"/>
              <a:ext cx="50" cy="65"/>
            </a:xfrm>
            <a:custGeom>
              <a:avLst/>
              <a:gdLst>
                <a:gd name="T0" fmla="*/ 49 w 50"/>
                <a:gd name="T1" fmla="*/ 32 h 65"/>
                <a:gd name="T2" fmla="*/ 49 w 50"/>
                <a:gd name="T3" fmla="*/ 40 h 65"/>
                <a:gd name="T4" fmla="*/ 46 w 50"/>
                <a:gd name="T5" fmla="*/ 46 h 65"/>
                <a:gd name="T6" fmla="*/ 49 w 50"/>
                <a:gd name="T7" fmla="*/ 57 h 65"/>
                <a:gd name="T8" fmla="*/ 49 w 50"/>
                <a:gd name="T9" fmla="*/ 57 h 65"/>
                <a:gd name="T10" fmla="*/ 45 w 50"/>
                <a:gd name="T11" fmla="*/ 59 h 65"/>
                <a:gd name="T12" fmla="*/ 45 w 50"/>
                <a:gd name="T13" fmla="*/ 62 h 65"/>
                <a:gd name="T14" fmla="*/ 49 w 50"/>
                <a:gd name="T15" fmla="*/ 65 h 65"/>
                <a:gd name="T16" fmla="*/ 49 w 50"/>
                <a:gd name="T17" fmla="*/ 65 h 65"/>
                <a:gd name="T18" fmla="*/ 30 w 50"/>
                <a:gd name="T19" fmla="*/ 64 h 65"/>
                <a:gd name="T20" fmla="*/ 12 w 50"/>
                <a:gd name="T21" fmla="*/ 58 h 65"/>
                <a:gd name="T22" fmla="*/ 0 w 50"/>
                <a:gd name="T23" fmla="*/ 49 h 65"/>
                <a:gd name="T24" fmla="*/ 0 w 50"/>
                <a:gd name="T25" fmla="*/ 49 h 65"/>
                <a:gd name="T26" fmla="*/ 5 w 50"/>
                <a:gd name="T27" fmla="*/ 43 h 65"/>
                <a:gd name="T28" fmla="*/ 11 w 50"/>
                <a:gd name="T29" fmla="*/ 38 h 65"/>
                <a:gd name="T30" fmla="*/ 16 w 50"/>
                <a:gd name="T31" fmla="*/ 32 h 65"/>
                <a:gd name="T32" fmla="*/ 22 w 50"/>
                <a:gd name="T33" fmla="*/ 27 h 65"/>
                <a:gd name="T34" fmla="*/ 26 w 50"/>
                <a:gd name="T35" fmla="*/ 20 h 65"/>
                <a:gd name="T36" fmla="*/ 31 w 50"/>
                <a:gd name="T37" fmla="*/ 15 h 65"/>
                <a:gd name="T38" fmla="*/ 37 w 50"/>
                <a:gd name="T39" fmla="*/ 9 h 65"/>
                <a:gd name="T40" fmla="*/ 42 w 50"/>
                <a:gd name="T41" fmla="*/ 5 h 65"/>
                <a:gd name="T42" fmla="*/ 49 w 50"/>
                <a:gd name="T43" fmla="*/ 0 h 65"/>
                <a:gd name="T44" fmla="*/ 49 w 50"/>
                <a:gd name="T45" fmla="*/ 0 h 65"/>
                <a:gd name="T46" fmla="*/ 50 w 50"/>
                <a:gd name="T47" fmla="*/ 12 h 65"/>
                <a:gd name="T48" fmla="*/ 49 w 50"/>
                <a:gd name="T49" fmla="*/ 22 h 65"/>
                <a:gd name="T50" fmla="*/ 49 w 50"/>
                <a:gd name="T51" fmla="*/ 32 h 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65"/>
                <a:gd name="T80" fmla="*/ 50 w 50"/>
                <a:gd name="T81" fmla="*/ 65 h 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65">
                  <a:moveTo>
                    <a:pt x="49" y="32"/>
                  </a:moveTo>
                  <a:lnTo>
                    <a:pt x="49" y="40"/>
                  </a:lnTo>
                  <a:lnTo>
                    <a:pt x="46" y="46"/>
                  </a:lnTo>
                  <a:lnTo>
                    <a:pt x="49" y="57"/>
                  </a:lnTo>
                  <a:lnTo>
                    <a:pt x="45" y="59"/>
                  </a:lnTo>
                  <a:lnTo>
                    <a:pt x="45" y="62"/>
                  </a:lnTo>
                  <a:lnTo>
                    <a:pt x="49" y="65"/>
                  </a:lnTo>
                  <a:lnTo>
                    <a:pt x="30" y="64"/>
                  </a:lnTo>
                  <a:lnTo>
                    <a:pt x="12" y="58"/>
                  </a:lnTo>
                  <a:lnTo>
                    <a:pt x="0" y="49"/>
                  </a:lnTo>
                  <a:lnTo>
                    <a:pt x="5" y="43"/>
                  </a:lnTo>
                  <a:lnTo>
                    <a:pt x="11" y="38"/>
                  </a:lnTo>
                  <a:lnTo>
                    <a:pt x="16" y="32"/>
                  </a:lnTo>
                  <a:lnTo>
                    <a:pt x="22" y="27"/>
                  </a:lnTo>
                  <a:lnTo>
                    <a:pt x="26" y="20"/>
                  </a:lnTo>
                  <a:lnTo>
                    <a:pt x="31" y="15"/>
                  </a:lnTo>
                  <a:lnTo>
                    <a:pt x="37" y="9"/>
                  </a:lnTo>
                  <a:lnTo>
                    <a:pt x="42" y="5"/>
                  </a:lnTo>
                  <a:lnTo>
                    <a:pt x="49" y="0"/>
                  </a:lnTo>
                  <a:lnTo>
                    <a:pt x="50" y="12"/>
                  </a:lnTo>
                  <a:lnTo>
                    <a:pt x="49" y="22"/>
                  </a:lnTo>
                  <a:lnTo>
                    <a:pt x="49" y="32"/>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56" name="Freeform 52">
              <a:extLst>
                <a:ext uri="{FF2B5EF4-FFF2-40B4-BE49-F238E27FC236}">
                  <a16:creationId xmlns:a16="http://schemas.microsoft.com/office/drawing/2014/main" id="{5E94A7A7-A9DC-8419-D27E-80F7F2249239}"/>
                </a:ext>
              </a:extLst>
            </p:cNvPr>
            <p:cNvSpPr>
              <a:spLocks/>
            </p:cNvSpPr>
            <p:nvPr/>
          </p:nvSpPr>
          <p:spPr bwMode="auto">
            <a:xfrm>
              <a:off x="4474" y="2959"/>
              <a:ext cx="16" cy="16"/>
            </a:xfrm>
            <a:custGeom>
              <a:avLst/>
              <a:gdLst>
                <a:gd name="T0" fmla="*/ 16 w 16"/>
                <a:gd name="T1" fmla="*/ 0 h 16"/>
                <a:gd name="T2" fmla="*/ 15 w 16"/>
                <a:gd name="T3" fmla="*/ 5 h 16"/>
                <a:gd name="T4" fmla="*/ 13 w 16"/>
                <a:gd name="T5" fmla="*/ 11 h 16"/>
                <a:gd name="T6" fmla="*/ 8 w 16"/>
                <a:gd name="T7" fmla="*/ 16 h 16"/>
                <a:gd name="T8" fmla="*/ 8 w 16"/>
                <a:gd name="T9" fmla="*/ 16 h 16"/>
                <a:gd name="T10" fmla="*/ 0 w 16"/>
                <a:gd name="T11" fmla="*/ 0 h 16"/>
                <a:gd name="T12" fmla="*/ 16 w 16"/>
                <a:gd name="T13" fmla="*/ 0 h 16"/>
                <a:gd name="T14" fmla="*/ 0 60000 65536"/>
                <a:gd name="T15" fmla="*/ 0 60000 65536"/>
                <a:gd name="T16" fmla="*/ 0 60000 65536"/>
                <a:gd name="T17" fmla="*/ 0 60000 65536"/>
                <a:gd name="T18" fmla="*/ 0 60000 65536"/>
                <a:gd name="T19" fmla="*/ 0 60000 65536"/>
                <a:gd name="T20" fmla="*/ 0 60000 65536"/>
                <a:gd name="T21" fmla="*/ 0 w 16"/>
                <a:gd name="T22" fmla="*/ 0 h 16"/>
                <a:gd name="T23" fmla="*/ 16 w 16"/>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16">
                  <a:moveTo>
                    <a:pt x="16" y="0"/>
                  </a:moveTo>
                  <a:lnTo>
                    <a:pt x="15" y="5"/>
                  </a:lnTo>
                  <a:lnTo>
                    <a:pt x="13" y="11"/>
                  </a:lnTo>
                  <a:lnTo>
                    <a:pt x="8" y="16"/>
                  </a:lnTo>
                  <a:lnTo>
                    <a:pt x="0" y="0"/>
                  </a:lnTo>
                  <a:lnTo>
                    <a:pt x="16" y="0"/>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57" name="Freeform 53">
              <a:extLst>
                <a:ext uri="{FF2B5EF4-FFF2-40B4-BE49-F238E27FC236}">
                  <a16:creationId xmlns:a16="http://schemas.microsoft.com/office/drawing/2014/main" id="{E971CF3A-BF3C-D8F0-E3E9-4D49F6A3FD56}"/>
                </a:ext>
              </a:extLst>
            </p:cNvPr>
            <p:cNvSpPr>
              <a:spLocks/>
            </p:cNvSpPr>
            <p:nvPr/>
          </p:nvSpPr>
          <p:spPr bwMode="auto">
            <a:xfrm>
              <a:off x="4441" y="2959"/>
              <a:ext cx="17" cy="24"/>
            </a:xfrm>
            <a:custGeom>
              <a:avLst/>
              <a:gdLst>
                <a:gd name="T0" fmla="*/ 17 w 17"/>
                <a:gd name="T1" fmla="*/ 24 h 24"/>
                <a:gd name="T2" fmla="*/ 0 w 17"/>
                <a:gd name="T3" fmla="*/ 0 h 24"/>
                <a:gd name="T4" fmla="*/ 17 w 17"/>
                <a:gd name="T5" fmla="*/ 16 h 24"/>
                <a:gd name="T6" fmla="*/ 17 w 17"/>
                <a:gd name="T7" fmla="*/ 24 h 24"/>
                <a:gd name="T8" fmla="*/ 0 60000 65536"/>
                <a:gd name="T9" fmla="*/ 0 60000 65536"/>
                <a:gd name="T10" fmla="*/ 0 60000 65536"/>
                <a:gd name="T11" fmla="*/ 0 60000 65536"/>
                <a:gd name="T12" fmla="*/ 0 w 17"/>
                <a:gd name="T13" fmla="*/ 0 h 24"/>
                <a:gd name="T14" fmla="*/ 17 w 17"/>
                <a:gd name="T15" fmla="*/ 24 h 24"/>
              </a:gdLst>
              <a:ahLst/>
              <a:cxnLst>
                <a:cxn ang="T8">
                  <a:pos x="T0" y="T1"/>
                </a:cxn>
                <a:cxn ang="T9">
                  <a:pos x="T2" y="T3"/>
                </a:cxn>
                <a:cxn ang="T10">
                  <a:pos x="T4" y="T5"/>
                </a:cxn>
                <a:cxn ang="T11">
                  <a:pos x="T6" y="T7"/>
                </a:cxn>
              </a:cxnLst>
              <a:rect l="T12" t="T13" r="T14" b="T15"/>
              <a:pathLst>
                <a:path w="17" h="24">
                  <a:moveTo>
                    <a:pt x="17" y="24"/>
                  </a:moveTo>
                  <a:lnTo>
                    <a:pt x="0" y="0"/>
                  </a:lnTo>
                  <a:lnTo>
                    <a:pt x="17" y="16"/>
                  </a:lnTo>
                  <a:lnTo>
                    <a:pt x="17" y="24"/>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58" name="Freeform 54">
              <a:extLst>
                <a:ext uri="{FF2B5EF4-FFF2-40B4-BE49-F238E27FC236}">
                  <a16:creationId xmlns:a16="http://schemas.microsoft.com/office/drawing/2014/main" id="{42C83575-B82F-5248-959E-6BD45D670516}"/>
                </a:ext>
              </a:extLst>
            </p:cNvPr>
            <p:cNvSpPr>
              <a:spLocks/>
            </p:cNvSpPr>
            <p:nvPr/>
          </p:nvSpPr>
          <p:spPr bwMode="auto">
            <a:xfrm>
              <a:off x="4425" y="2967"/>
              <a:ext cx="25" cy="41"/>
            </a:xfrm>
            <a:custGeom>
              <a:avLst/>
              <a:gdLst>
                <a:gd name="T0" fmla="*/ 25 w 25"/>
                <a:gd name="T1" fmla="*/ 24 h 41"/>
                <a:gd name="T2" fmla="*/ 20 w 25"/>
                <a:gd name="T3" fmla="*/ 34 h 41"/>
                <a:gd name="T4" fmla="*/ 11 w 25"/>
                <a:gd name="T5" fmla="*/ 39 h 41"/>
                <a:gd name="T6" fmla="*/ 0 w 25"/>
                <a:gd name="T7" fmla="*/ 41 h 41"/>
                <a:gd name="T8" fmla="*/ 0 w 25"/>
                <a:gd name="T9" fmla="*/ 41 h 41"/>
                <a:gd name="T10" fmla="*/ 0 w 25"/>
                <a:gd name="T11" fmla="*/ 27 h 41"/>
                <a:gd name="T12" fmla="*/ 0 w 25"/>
                <a:gd name="T13" fmla="*/ 14 h 41"/>
                <a:gd name="T14" fmla="*/ 0 w 25"/>
                <a:gd name="T15" fmla="*/ 0 h 41"/>
                <a:gd name="T16" fmla="*/ 0 w 25"/>
                <a:gd name="T17" fmla="*/ 0 h 41"/>
                <a:gd name="T18" fmla="*/ 25 w 25"/>
                <a:gd name="T19" fmla="*/ 24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41"/>
                <a:gd name="T32" fmla="*/ 25 w 25"/>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41">
                  <a:moveTo>
                    <a:pt x="25" y="24"/>
                  </a:moveTo>
                  <a:lnTo>
                    <a:pt x="20" y="34"/>
                  </a:lnTo>
                  <a:lnTo>
                    <a:pt x="11" y="39"/>
                  </a:lnTo>
                  <a:lnTo>
                    <a:pt x="0" y="41"/>
                  </a:lnTo>
                  <a:lnTo>
                    <a:pt x="0" y="27"/>
                  </a:lnTo>
                  <a:lnTo>
                    <a:pt x="0" y="14"/>
                  </a:lnTo>
                  <a:lnTo>
                    <a:pt x="0" y="0"/>
                  </a:lnTo>
                  <a:lnTo>
                    <a:pt x="25" y="24"/>
                  </a:lnTo>
                  <a:close/>
                </a:path>
              </a:pathLst>
            </a:custGeom>
            <a:solidFill>
              <a:srgbClr val="FFF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59" name="Freeform 55">
              <a:extLst>
                <a:ext uri="{FF2B5EF4-FFF2-40B4-BE49-F238E27FC236}">
                  <a16:creationId xmlns:a16="http://schemas.microsoft.com/office/drawing/2014/main" id="{A9AFBA55-5CD4-A3F0-3646-A7661FE9F614}"/>
                </a:ext>
              </a:extLst>
            </p:cNvPr>
            <p:cNvSpPr>
              <a:spLocks/>
            </p:cNvSpPr>
            <p:nvPr/>
          </p:nvSpPr>
          <p:spPr bwMode="auto">
            <a:xfrm>
              <a:off x="3904" y="3008"/>
              <a:ext cx="562" cy="830"/>
            </a:xfrm>
            <a:custGeom>
              <a:avLst/>
              <a:gdLst>
                <a:gd name="T0" fmla="*/ 510 w 562"/>
                <a:gd name="T1" fmla="*/ 27 h 830"/>
                <a:gd name="T2" fmla="*/ 562 w 562"/>
                <a:gd name="T3" fmla="*/ 138 h 830"/>
                <a:gd name="T4" fmla="*/ 487 w 562"/>
                <a:gd name="T5" fmla="*/ 107 h 830"/>
                <a:gd name="T6" fmla="*/ 415 w 562"/>
                <a:gd name="T7" fmla="*/ 97 h 830"/>
                <a:gd name="T8" fmla="*/ 495 w 562"/>
                <a:gd name="T9" fmla="*/ 119 h 830"/>
                <a:gd name="T10" fmla="*/ 555 w 562"/>
                <a:gd name="T11" fmla="*/ 165 h 830"/>
                <a:gd name="T12" fmla="*/ 510 w 562"/>
                <a:gd name="T13" fmla="*/ 197 h 830"/>
                <a:gd name="T14" fmla="*/ 433 w 562"/>
                <a:gd name="T15" fmla="*/ 214 h 830"/>
                <a:gd name="T16" fmla="*/ 440 w 562"/>
                <a:gd name="T17" fmla="*/ 227 h 830"/>
                <a:gd name="T18" fmla="*/ 543 w 562"/>
                <a:gd name="T19" fmla="*/ 191 h 830"/>
                <a:gd name="T20" fmla="*/ 556 w 562"/>
                <a:gd name="T21" fmla="*/ 520 h 830"/>
                <a:gd name="T22" fmla="*/ 546 w 562"/>
                <a:gd name="T23" fmla="*/ 768 h 830"/>
                <a:gd name="T24" fmla="*/ 509 w 562"/>
                <a:gd name="T25" fmla="*/ 793 h 830"/>
                <a:gd name="T26" fmla="*/ 464 w 562"/>
                <a:gd name="T27" fmla="*/ 810 h 830"/>
                <a:gd name="T28" fmla="*/ 261 w 562"/>
                <a:gd name="T29" fmla="*/ 830 h 830"/>
                <a:gd name="T30" fmla="*/ 25 w 562"/>
                <a:gd name="T31" fmla="*/ 772 h 830"/>
                <a:gd name="T32" fmla="*/ 0 w 562"/>
                <a:gd name="T33" fmla="*/ 369 h 830"/>
                <a:gd name="T34" fmla="*/ 76 w 562"/>
                <a:gd name="T35" fmla="*/ 214 h 830"/>
                <a:gd name="T36" fmla="*/ 198 w 562"/>
                <a:gd name="T37" fmla="*/ 230 h 830"/>
                <a:gd name="T38" fmla="*/ 263 w 562"/>
                <a:gd name="T39" fmla="*/ 241 h 830"/>
                <a:gd name="T40" fmla="*/ 212 w 562"/>
                <a:gd name="T41" fmla="*/ 235 h 830"/>
                <a:gd name="T42" fmla="*/ 167 w 562"/>
                <a:gd name="T43" fmla="*/ 260 h 830"/>
                <a:gd name="T44" fmla="*/ 136 w 562"/>
                <a:gd name="T45" fmla="*/ 294 h 830"/>
                <a:gd name="T46" fmla="*/ 114 w 562"/>
                <a:gd name="T47" fmla="*/ 342 h 830"/>
                <a:gd name="T48" fmla="*/ 91 w 562"/>
                <a:gd name="T49" fmla="*/ 390 h 830"/>
                <a:gd name="T50" fmla="*/ 83 w 562"/>
                <a:gd name="T51" fmla="*/ 429 h 830"/>
                <a:gd name="T52" fmla="*/ 102 w 562"/>
                <a:gd name="T53" fmla="*/ 449 h 830"/>
                <a:gd name="T54" fmla="*/ 133 w 562"/>
                <a:gd name="T55" fmla="*/ 459 h 830"/>
                <a:gd name="T56" fmla="*/ 155 w 562"/>
                <a:gd name="T57" fmla="*/ 471 h 830"/>
                <a:gd name="T58" fmla="*/ 189 w 562"/>
                <a:gd name="T59" fmla="*/ 501 h 830"/>
                <a:gd name="T60" fmla="*/ 220 w 562"/>
                <a:gd name="T61" fmla="*/ 520 h 830"/>
                <a:gd name="T62" fmla="*/ 192 w 562"/>
                <a:gd name="T63" fmla="*/ 554 h 830"/>
                <a:gd name="T64" fmla="*/ 246 w 562"/>
                <a:gd name="T65" fmla="*/ 707 h 830"/>
                <a:gd name="T66" fmla="*/ 282 w 562"/>
                <a:gd name="T67" fmla="*/ 712 h 830"/>
                <a:gd name="T68" fmla="*/ 334 w 562"/>
                <a:gd name="T69" fmla="*/ 711 h 830"/>
                <a:gd name="T70" fmla="*/ 419 w 562"/>
                <a:gd name="T71" fmla="*/ 673 h 830"/>
                <a:gd name="T72" fmla="*/ 456 w 562"/>
                <a:gd name="T73" fmla="*/ 651 h 830"/>
                <a:gd name="T74" fmla="*/ 471 w 562"/>
                <a:gd name="T75" fmla="*/ 616 h 830"/>
                <a:gd name="T76" fmla="*/ 455 w 562"/>
                <a:gd name="T77" fmla="*/ 502 h 830"/>
                <a:gd name="T78" fmla="*/ 417 w 562"/>
                <a:gd name="T79" fmla="*/ 439 h 830"/>
                <a:gd name="T80" fmla="*/ 362 w 562"/>
                <a:gd name="T81" fmla="*/ 444 h 830"/>
                <a:gd name="T82" fmla="*/ 349 w 562"/>
                <a:gd name="T83" fmla="*/ 440 h 830"/>
                <a:gd name="T84" fmla="*/ 366 w 562"/>
                <a:gd name="T85" fmla="*/ 407 h 830"/>
                <a:gd name="T86" fmla="*/ 384 w 562"/>
                <a:gd name="T87" fmla="*/ 376 h 830"/>
                <a:gd name="T88" fmla="*/ 392 w 562"/>
                <a:gd name="T89" fmla="*/ 346 h 830"/>
                <a:gd name="T90" fmla="*/ 383 w 562"/>
                <a:gd name="T91" fmla="*/ 318 h 830"/>
                <a:gd name="T92" fmla="*/ 354 w 562"/>
                <a:gd name="T93" fmla="*/ 294 h 830"/>
                <a:gd name="T94" fmla="*/ 326 w 562"/>
                <a:gd name="T95" fmla="*/ 276 h 830"/>
                <a:gd name="T96" fmla="*/ 366 w 562"/>
                <a:gd name="T97" fmla="*/ 227 h 830"/>
                <a:gd name="T98" fmla="*/ 291 w 562"/>
                <a:gd name="T99" fmla="*/ 101 h 830"/>
                <a:gd name="T100" fmla="*/ 301 w 562"/>
                <a:gd name="T101" fmla="*/ 227 h 830"/>
                <a:gd name="T102" fmla="*/ 253 w 562"/>
                <a:gd name="T103" fmla="*/ 89 h 830"/>
                <a:gd name="T104" fmla="*/ 244 w 562"/>
                <a:gd name="T105" fmla="*/ 73 h 830"/>
                <a:gd name="T106" fmla="*/ 4 w 562"/>
                <a:gd name="T107" fmla="*/ 92 h 830"/>
                <a:gd name="T108" fmla="*/ 41 w 562"/>
                <a:gd name="T109" fmla="*/ 15 h 830"/>
                <a:gd name="T110" fmla="*/ 145 w 562"/>
                <a:gd name="T111" fmla="*/ 42 h 830"/>
                <a:gd name="T112" fmla="*/ 255 w 562"/>
                <a:gd name="T113" fmla="*/ 49 h 83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2"/>
                <a:gd name="T172" fmla="*/ 0 h 830"/>
                <a:gd name="T173" fmla="*/ 562 w 562"/>
                <a:gd name="T174" fmla="*/ 830 h 83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2" h="830">
                  <a:moveTo>
                    <a:pt x="310" y="49"/>
                  </a:moveTo>
                  <a:lnTo>
                    <a:pt x="372" y="47"/>
                  </a:lnTo>
                  <a:lnTo>
                    <a:pt x="436" y="42"/>
                  </a:lnTo>
                  <a:lnTo>
                    <a:pt x="497" y="32"/>
                  </a:lnTo>
                  <a:lnTo>
                    <a:pt x="510" y="27"/>
                  </a:lnTo>
                  <a:lnTo>
                    <a:pt x="524" y="21"/>
                  </a:lnTo>
                  <a:lnTo>
                    <a:pt x="537" y="15"/>
                  </a:lnTo>
                  <a:lnTo>
                    <a:pt x="551" y="8"/>
                  </a:lnTo>
                  <a:lnTo>
                    <a:pt x="562" y="0"/>
                  </a:lnTo>
                  <a:lnTo>
                    <a:pt x="562" y="138"/>
                  </a:lnTo>
                  <a:lnTo>
                    <a:pt x="551" y="131"/>
                  </a:lnTo>
                  <a:lnTo>
                    <a:pt x="539" y="124"/>
                  </a:lnTo>
                  <a:lnTo>
                    <a:pt x="527" y="119"/>
                  </a:lnTo>
                  <a:lnTo>
                    <a:pt x="514" y="115"/>
                  </a:lnTo>
                  <a:lnTo>
                    <a:pt x="501" y="111"/>
                  </a:lnTo>
                  <a:lnTo>
                    <a:pt x="487" y="107"/>
                  </a:lnTo>
                  <a:lnTo>
                    <a:pt x="474" y="104"/>
                  </a:lnTo>
                  <a:lnTo>
                    <a:pt x="459" y="103"/>
                  </a:lnTo>
                  <a:lnTo>
                    <a:pt x="444" y="100"/>
                  </a:lnTo>
                  <a:lnTo>
                    <a:pt x="430" y="99"/>
                  </a:lnTo>
                  <a:lnTo>
                    <a:pt x="415" y="97"/>
                  </a:lnTo>
                  <a:lnTo>
                    <a:pt x="432" y="103"/>
                  </a:lnTo>
                  <a:lnTo>
                    <a:pt x="453" y="107"/>
                  </a:lnTo>
                  <a:lnTo>
                    <a:pt x="472" y="114"/>
                  </a:lnTo>
                  <a:lnTo>
                    <a:pt x="495" y="119"/>
                  </a:lnTo>
                  <a:lnTo>
                    <a:pt x="517" y="127"/>
                  </a:lnTo>
                  <a:lnTo>
                    <a:pt x="537" y="138"/>
                  </a:lnTo>
                  <a:lnTo>
                    <a:pt x="554" y="154"/>
                  </a:lnTo>
                  <a:lnTo>
                    <a:pt x="556" y="160"/>
                  </a:lnTo>
                  <a:lnTo>
                    <a:pt x="555" y="165"/>
                  </a:lnTo>
                  <a:lnTo>
                    <a:pt x="554" y="170"/>
                  </a:lnTo>
                  <a:lnTo>
                    <a:pt x="544" y="179"/>
                  </a:lnTo>
                  <a:lnTo>
                    <a:pt x="533" y="187"/>
                  </a:lnTo>
                  <a:lnTo>
                    <a:pt x="521" y="192"/>
                  </a:lnTo>
                  <a:lnTo>
                    <a:pt x="510" y="197"/>
                  </a:lnTo>
                  <a:lnTo>
                    <a:pt x="498" y="202"/>
                  </a:lnTo>
                  <a:lnTo>
                    <a:pt x="484" y="204"/>
                  </a:lnTo>
                  <a:lnTo>
                    <a:pt x="472" y="207"/>
                  </a:lnTo>
                  <a:lnTo>
                    <a:pt x="459" y="210"/>
                  </a:lnTo>
                  <a:lnTo>
                    <a:pt x="446" y="212"/>
                  </a:lnTo>
                  <a:lnTo>
                    <a:pt x="433" y="214"/>
                  </a:lnTo>
                  <a:lnTo>
                    <a:pt x="419" y="216"/>
                  </a:lnTo>
                  <a:lnTo>
                    <a:pt x="407" y="219"/>
                  </a:lnTo>
                  <a:lnTo>
                    <a:pt x="417" y="225"/>
                  </a:lnTo>
                  <a:lnTo>
                    <a:pt x="428" y="227"/>
                  </a:lnTo>
                  <a:lnTo>
                    <a:pt x="440" y="227"/>
                  </a:lnTo>
                  <a:lnTo>
                    <a:pt x="460" y="223"/>
                  </a:lnTo>
                  <a:lnTo>
                    <a:pt x="482" y="216"/>
                  </a:lnTo>
                  <a:lnTo>
                    <a:pt x="502" y="210"/>
                  </a:lnTo>
                  <a:lnTo>
                    <a:pt x="522" y="202"/>
                  </a:lnTo>
                  <a:lnTo>
                    <a:pt x="543" y="191"/>
                  </a:lnTo>
                  <a:lnTo>
                    <a:pt x="562" y="179"/>
                  </a:lnTo>
                  <a:lnTo>
                    <a:pt x="562" y="288"/>
                  </a:lnTo>
                  <a:lnTo>
                    <a:pt x="560" y="402"/>
                  </a:lnTo>
                  <a:lnTo>
                    <a:pt x="556" y="520"/>
                  </a:lnTo>
                  <a:lnTo>
                    <a:pt x="554" y="635"/>
                  </a:lnTo>
                  <a:lnTo>
                    <a:pt x="554" y="747"/>
                  </a:lnTo>
                  <a:lnTo>
                    <a:pt x="551" y="755"/>
                  </a:lnTo>
                  <a:lnTo>
                    <a:pt x="548" y="762"/>
                  </a:lnTo>
                  <a:lnTo>
                    <a:pt x="546" y="768"/>
                  </a:lnTo>
                  <a:lnTo>
                    <a:pt x="540" y="773"/>
                  </a:lnTo>
                  <a:lnTo>
                    <a:pt x="535" y="778"/>
                  </a:lnTo>
                  <a:lnTo>
                    <a:pt x="529" y="782"/>
                  </a:lnTo>
                  <a:lnTo>
                    <a:pt x="522" y="787"/>
                  </a:lnTo>
                  <a:lnTo>
                    <a:pt x="517" y="789"/>
                  </a:lnTo>
                  <a:lnTo>
                    <a:pt x="509" y="793"/>
                  </a:lnTo>
                  <a:lnTo>
                    <a:pt x="502" y="796"/>
                  </a:lnTo>
                  <a:lnTo>
                    <a:pt x="494" y="799"/>
                  </a:lnTo>
                  <a:lnTo>
                    <a:pt x="487" y="801"/>
                  </a:lnTo>
                  <a:lnTo>
                    <a:pt x="479" y="804"/>
                  </a:lnTo>
                  <a:lnTo>
                    <a:pt x="471" y="807"/>
                  </a:lnTo>
                  <a:lnTo>
                    <a:pt x="464" y="810"/>
                  </a:lnTo>
                  <a:lnTo>
                    <a:pt x="456" y="812"/>
                  </a:lnTo>
                  <a:lnTo>
                    <a:pt x="410" y="820"/>
                  </a:lnTo>
                  <a:lnTo>
                    <a:pt x="361" y="827"/>
                  </a:lnTo>
                  <a:lnTo>
                    <a:pt x="311" y="830"/>
                  </a:lnTo>
                  <a:lnTo>
                    <a:pt x="261" y="830"/>
                  </a:lnTo>
                  <a:lnTo>
                    <a:pt x="211" y="827"/>
                  </a:lnTo>
                  <a:lnTo>
                    <a:pt x="160" y="819"/>
                  </a:lnTo>
                  <a:lnTo>
                    <a:pt x="113" y="808"/>
                  </a:lnTo>
                  <a:lnTo>
                    <a:pt x="67" y="792"/>
                  </a:lnTo>
                  <a:lnTo>
                    <a:pt x="25" y="772"/>
                  </a:lnTo>
                  <a:lnTo>
                    <a:pt x="15" y="766"/>
                  </a:lnTo>
                  <a:lnTo>
                    <a:pt x="7" y="758"/>
                  </a:lnTo>
                  <a:lnTo>
                    <a:pt x="0" y="747"/>
                  </a:lnTo>
                  <a:lnTo>
                    <a:pt x="2" y="555"/>
                  </a:lnTo>
                  <a:lnTo>
                    <a:pt x="0" y="369"/>
                  </a:lnTo>
                  <a:lnTo>
                    <a:pt x="0" y="187"/>
                  </a:lnTo>
                  <a:lnTo>
                    <a:pt x="18" y="195"/>
                  </a:lnTo>
                  <a:lnTo>
                    <a:pt x="37" y="203"/>
                  </a:lnTo>
                  <a:lnTo>
                    <a:pt x="56" y="208"/>
                  </a:lnTo>
                  <a:lnTo>
                    <a:pt x="76" y="214"/>
                  </a:lnTo>
                  <a:lnTo>
                    <a:pt x="95" y="218"/>
                  </a:lnTo>
                  <a:lnTo>
                    <a:pt x="116" y="222"/>
                  </a:lnTo>
                  <a:lnTo>
                    <a:pt x="136" y="225"/>
                  </a:lnTo>
                  <a:lnTo>
                    <a:pt x="156" y="227"/>
                  </a:lnTo>
                  <a:lnTo>
                    <a:pt x="178" y="229"/>
                  </a:lnTo>
                  <a:lnTo>
                    <a:pt x="198" y="230"/>
                  </a:lnTo>
                  <a:lnTo>
                    <a:pt x="219" y="233"/>
                  </a:lnTo>
                  <a:lnTo>
                    <a:pt x="240" y="234"/>
                  </a:lnTo>
                  <a:lnTo>
                    <a:pt x="261" y="235"/>
                  </a:lnTo>
                  <a:lnTo>
                    <a:pt x="263" y="237"/>
                  </a:lnTo>
                  <a:lnTo>
                    <a:pt x="263" y="241"/>
                  </a:lnTo>
                  <a:lnTo>
                    <a:pt x="261" y="244"/>
                  </a:lnTo>
                  <a:lnTo>
                    <a:pt x="246" y="238"/>
                  </a:lnTo>
                  <a:lnTo>
                    <a:pt x="229" y="234"/>
                  </a:lnTo>
                  <a:lnTo>
                    <a:pt x="212" y="235"/>
                  </a:lnTo>
                  <a:lnTo>
                    <a:pt x="204" y="235"/>
                  </a:lnTo>
                  <a:lnTo>
                    <a:pt x="197" y="239"/>
                  </a:lnTo>
                  <a:lnTo>
                    <a:pt x="190" y="245"/>
                  </a:lnTo>
                  <a:lnTo>
                    <a:pt x="182" y="250"/>
                  </a:lnTo>
                  <a:lnTo>
                    <a:pt x="174" y="254"/>
                  </a:lnTo>
                  <a:lnTo>
                    <a:pt x="167" y="260"/>
                  </a:lnTo>
                  <a:lnTo>
                    <a:pt x="159" y="265"/>
                  </a:lnTo>
                  <a:lnTo>
                    <a:pt x="152" y="271"/>
                  </a:lnTo>
                  <a:lnTo>
                    <a:pt x="145" y="277"/>
                  </a:lnTo>
                  <a:lnTo>
                    <a:pt x="139" y="284"/>
                  </a:lnTo>
                  <a:lnTo>
                    <a:pt x="136" y="294"/>
                  </a:lnTo>
                  <a:lnTo>
                    <a:pt x="133" y="302"/>
                  </a:lnTo>
                  <a:lnTo>
                    <a:pt x="130" y="310"/>
                  </a:lnTo>
                  <a:lnTo>
                    <a:pt x="128" y="318"/>
                  </a:lnTo>
                  <a:lnTo>
                    <a:pt x="124" y="326"/>
                  </a:lnTo>
                  <a:lnTo>
                    <a:pt x="120" y="334"/>
                  </a:lnTo>
                  <a:lnTo>
                    <a:pt x="114" y="342"/>
                  </a:lnTo>
                  <a:lnTo>
                    <a:pt x="110" y="350"/>
                  </a:lnTo>
                  <a:lnTo>
                    <a:pt x="106" y="359"/>
                  </a:lnTo>
                  <a:lnTo>
                    <a:pt x="102" y="365"/>
                  </a:lnTo>
                  <a:lnTo>
                    <a:pt x="98" y="374"/>
                  </a:lnTo>
                  <a:lnTo>
                    <a:pt x="94" y="382"/>
                  </a:lnTo>
                  <a:lnTo>
                    <a:pt x="91" y="390"/>
                  </a:lnTo>
                  <a:lnTo>
                    <a:pt x="87" y="397"/>
                  </a:lnTo>
                  <a:lnTo>
                    <a:pt x="84" y="406"/>
                  </a:lnTo>
                  <a:lnTo>
                    <a:pt x="83" y="414"/>
                  </a:lnTo>
                  <a:lnTo>
                    <a:pt x="82" y="422"/>
                  </a:lnTo>
                  <a:lnTo>
                    <a:pt x="83" y="429"/>
                  </a:lnTo>
                  <a:lnTo>
                    <a:pt x="84" y="434"/>
                  </a:lnTo>
                  <a:lnTo>
                    <a:pt x="87" y="439"/>
                  </a:lnTo>
                  <a:lnTo>
                    <a:pt x="90" y="443"/>
                  </a:lnTo>
                  <a:lnTo>
                    <a:pt x="94" y="445"/>
                  </a:lnTo>
                  <a:lnTo>
                    <a:pt x="98" y="448"/>
                  </a:lnTo>
                  <a:lnTo>
                    <a:pt x="102" y="449"/>
                  </a:lnTo>
                  <a:lnTo>
                    <a:pt x="106" y="452"/>
                  </a:lnTo>
                  <a:lnTo>
                    <a:pt x="111" y="453"/>
                  </a:lnTo>
                  <a:lnTo>
                    <a:pt x="117" y="455"/>
                  </a:lnTo>
                  <a:lnTo>
                    <a:pt x="122" y="456"/>
                  </a:lnTo>
                  <a:lnTo>
                    <a:pt x="128" y="457"/>
                  </a:lnTo>
                  <a:lnTo>
                    <a:pt x="133" y="459"/>
                  </a:lnTo>
                  <a:lnTo>
                    <a:pt x="137" y="460"/>
                  </a:lnTo>
                  <a:lnTo>
                    <a:pt x="143" y="463"/>
                  </a:lnTo>
                  <a:lnTo>
                    <a:pt x="147" y="464"/>
                  </a:lnTo>
                  <a:lnTo>
                    <a:pt x="151" y="467"/>
                  </a:lnTo>
                  <a:lnTo>
                    <a:pt x="155" y="471"/>
                  </a:lnTo>
                  <a:lnTo>
                    <a:pt x="160" y="476"/>
                  </a:lnTo>
                  <a:lnTo>
                    <a:pt x="166" y="482"/>
                  </a:lnTo>
                  <a:lnTo>
                    <a:pt x="171" y="487"/>
                  </a:lnTo>
                  <a:lnTo>
                    <a:pt x="177" y="491"/>
                  </a:lnTo>
                  <a:lnTo>
                    <a:pt x="182" y="495"/>
                  </a:lnTo>
                  <a:lnTo>
                    <a:pt x="189" y="501"/>
                  </a:lnTo>
                  <a:lnTo>
                    <a:pt x="194" y="505"/>
                  </a:lnTo>
                  <a:lnTo>
                    <a:pt x="201" y="508"/>
                  </a:lnTo>
                  <a:lnTo>
                    <a:pt x="208" y="512"/>
                  </a:lnTo>
                  <a:lnTo>
                    <a:pt x="213" y="516"/>
                  </a:lnTo>
                  <a:lnTo>
                    <a:pt x="220" y="520"/>
                  </a:lnTo>
                  <a:lnTo>
                    <a:pt x="213" y="524"/>
                  </a:lnTo>
                  <a:lnTo>
                    <a:pt x="208" y="529"/>
                  </a:lnTo>
                  <a:lnTo>
                    <a:pt x="202" y="535"/>
                  </a:lnTo>
                  <a:lnTo>
                    <a:pt x="198" y="541"/>
                  </a:lnTo>
                  <a:lnTo>
                    <a:pt x="194" y="547"/>
                  </a:lnTo>
                  <a:lnTo>
                    <a:pt x="192" y="554"/>
                  </a:lnTo>
                  <a:lnTo>
                    <a:pt x="187" y="560"/>
                  </a:lnTo>
                  <a:lnTo>
                    <a:pt x="196" y="601"/>
                  </a:lnTo>
                  <a:lnTo>
                    <a:pt x="236" y="699"/>
                  </a:lnTo>
                  <a:lnTo>
                    <a:pt x="242" y="704"/>
                  </a:lnTo>
                  <a:lnTo>
                    <a:pt x="246" y="707"/>
                  </a:lnTo>
                  <a:lnTo>
                    <a:pt x="253" y="709"/>
                  </a:lnTo>
                  <a:lnTo>
                    <a:pt x="258" y="711"/>
                  </a:lnTo>
                  <a:lnTo>
                    <a:pt x="263" y="712"/>
                  </a:lnTo>
                  <a:lnTo>
                    <a:pt x="270" y="712"/>
                  </a:lnTo>
                  <a:lnTo>
                    <a:pt x="277" y="712"/>
                  </a:lnTo>
                  <a:lnTo>
                    <a:pt x="282" y="712"/>
                  </a:lnTo>
                  <a:lnTo>
                    <a:pt x="289" y="712"/>
                  </a:lnTo>
                  <a:lnTo>
                    <a:pt x="296" y="713"/>
                  </a:lnTo>
                  <a:lnTo>
                    <a:pt x="301" y="715"/>
                  </a:lnTo>
                  <a:lnTo>
                    <a:pt x="318" y="713"/>
                  </a:lnTo>
                  <a:lnTo>
                    <a:pt x="334" y="711"/>
                  </a:lnTo>
                  <a:lnTo>
                    <a:pt x="349" y="707"/>
                  </a:lnTo>
                  <a:lnTo>
                    <a:pt x="364" y="701"/>
                  </a:lnTo>
                  <a:lnTo>
                    <a:pt x="379" y="694"/>
                  </a:lnTo>
                  <a:lnTo>
                    <a:pt x="392" y="688"/>
                  </a:lnTo>
                  <a:lnTo>
                    <a:pt x="406" y="681"/>
                  </a:lnTo>
                  <a:lnTo>
                    <a:pt x="419" y="673"/>
                  </a:lnTo>
                  <a:lnTo>
                    <a:pt x="432" y="666"/>
                  </a:lnTo>
                  <a:lnTo>
                    <a:pt x="440" y="663"/>
                  </a:lnTo>
                  <a:lnTo>
                    <a:pt x="445" y="661"/>
                  </a:lnTo>
                  <a:lnTo>
                    <a:pt x="451" y="657"/>
                  </a:lnTo>
                  <a:lnTo>
                    <a:pt x="456" y="651"/>
                  </a:lnTo>
                  <a:lnTo>
                    <a:pt x="460" y="646"/>
                  </a:lnTo>
                  <a:lnTo>
                    <a:pt x="463" y="640"/>
                  </a:lnTo>
                  <a:lnTo>
                    <a:pt x="465" y="635"/>
                  </a:lnTo>
                  <a:lnTo>
                    <a:pt x="467" y="628"/>
                  </a:lnTo>
                  <a:lnTo>
                    <a:pt x="470" y="621"/>
                  </a:lnTo>
                  <a:lnTo>
                    <a:pt x="471" y="616"/>
                  </a:lnTo>
                  <a:lnTo>
                    <a:pt x="472" y="609"/>
                  </a:lnTo>
                  <a:lnTo>
                    <a:pt x="472" y="536"/>
                  </a:lnTo>
                  <a:lnTo>
                    <a:pt x="465" y="525"/>
                  </a:lnTo>
                  <a:lnTo>
                    <a:pt x="460" y="514"/>
                  </a:lnTo>
                  <a:lnTo>
                    <a:pt x="455" y="502"/>
                  </a:lnTo>
                  <a:lnTo>
                    <a:pt x="449" y="490"/>
                  </a:lnTo>
                  <a:lnTo>
                    <a:pt x="444" y="479"/>
                  </a:lnTo>
                  <a:lnTo>
                    <a:pt x="438" y="467"/>
                  </a:lnTo>
                  <a:lnTo>
                    <a:pt x="432" y="456"/>
                  </a:lnTo>
                  <a:lnTo>
                    <a:pt x="425" y="447"/>
                  </a:lnTo>
                  <a:lnTo>
                    <a:pt x="417" y="439"/>
                  </a:lnTo>
                  <a:lnTo>
                    <a:pt x="407" y="430"/>
                  </a:lnTo>
                  <a:lnTo>
                    <a:pt x="395" y="430"/>
                  </a:lnTo>
                  <a:lnTo>
                    <a:pt x="383" y="433"/>
                  </a:lnTo>
                  <a:lnTo>
                    <a:pt x="372" y="437"/>
                  </a:lnTo>
                  <a:lnTo>
                    <a:pt x="362" y="444"/>
                  </a:lnTo>
                  <a:lnTo>
                    <a:pt x="352" y="449"/>
                  </a:lnTo>
                  <a:lnTo>
                    <a:pt x="342" y="455"/>
                  </a:lnTo>
                  <a:lnTo>
                    <a:pt x="343" y="449"/>
                  </a:lnTo>
                  <a:lnTo>
                    <a:pt x="346" y="444"/>
                  </a:lnTo>
                  <a:lnTo>
                    <a:pt x="349" y="440"/>
                  </a:lnTo>
                  <a:lnTo>
                    <a:pt x="352" y="434"/>
                  </a:lnTo>
                  <a:lnTo>
                    <a:pt x="354" y="429"/>
                  </a:lnTo>
                  <a:lnTo>
                    <a:pt x="357" y="424"/>
                  </a:lnTo>
                  <a:lnTo>
                    <a:pt x="360" y="418"/>
                  </a:lnTo>
                  <a:lnTo>
                    <a:pt x="364" y="413"/>
                  </a:lnTo>
                  <a:lnTo>
                    <a:pt x="366" y="407"/>
                  </a:lnTo>
                  <a:lnTo>
                    <a:pt x="371" y="403"/>
                  </a:lnTo>
                  <a:lnTo>
                    <a:pt x="373" y="398"/>
                  </a:lnTo>
                  <a:lnTo>
                    <a:pt x="376" y="392"/>
                  </a:lnTo>
                  <a:lnTo>
                    <a:pt x="379" y="387"/>
                  </a:lnTo>
                  <a:lnTo>
                    <a:pt x="381" y="382"/>
                  </a:lnTo>
                  <a:lnTo>
                    <a:pt x="384" y="376"/>
                  </a:lnTo>
                  <a:lnTo>
                    <a:pt x="387" y="371"/>
                  </a:lnTo>
                  <a:lnTo>
                    <a:pt x="388" y="367"/>
                  </a:lnTo>
                  <a:lnTo>
                    <a:pt x="390" y="361"/>
                  </a:lnTo>
                  <a:lnTo>
                    <a:pt x="391" y="356"/>
                  </a:lnTo>
                  <a:lnTo>
                    <a:pt x="392" y="350"/>
                  </a:lnTo>
                  <a:lnTo>
                    <a:pt x="392" y="346"/>
                  </a:lnTo>
                  <a:lnTo>
                    <a:pt x="392" y="341"/>
                  </a:lnTo>
                  <a:lnTo>
                    <a:pt x="392" y="337"/>
                  </a:lnTo>
                  <a:lnTo>
                    <a:pt x="391" y="332"/>
                  </a:lnTo>
                  <a:lnTo>
                    <a:pt x="390" y="326"/>
                  </a:lnTo>
                  <a:lnTo>
                    <a:pt x="387" y="322"/>
                  </a:lnTo>
                  <a:lnTo>
                    <a:pt x="383" y="318"/>
                  </a:lnTo>
                  <a:lnTo>
                    <a:pt x="379" y="313"/>
                  </a:lnTo>
                  <a:lnTo>
                    <a:pt x="375" y="309"/>
                  </a:lnTo>
                  <a:lnTo>
                    <a:pt x="368" y="303"/>
                  </a:lnTo>
                  <a:lnTo>
                    <a:pt x="361" y="298"/>
                  </a:lnTo>
                  <a:lnTo>
                    <a:pt x="354" y="294"/>
                  </a:lnTo>
                  <a:lnTo>
                    <a:pt x="349" y="290"/>
                  </a:lnTo>
                  <a:lnTo>
                    <a:pt x="343" y="285"/>
                  </a:lnTo>
                  <a:lnTo>
                    <a:pt x="338" y="281"/>
                  </a:lnTo>
                  <a:lnTo>
                    <a:pt x="333" y="279"/>
                  </a:lnTo>
                  <a:lnTo>
                    <a:pt x="326" y="276"/>
                  </a:lnTo>
                  <a:lnTo>
                    <a:pt x="318" y="235"/>
                  </a:lnTo>
                  <a:lnTo>
                    <a:pt x="338" y="234"/>
                  </a:lnTo>
                  <a:lnTo>
                    <a:pt x="356" y="231"/>
                  </a:lnTo>
                  <a:lnTo>
                    <a:pt x="375" y="227"/>
                  </a:lnTo>
                  <a:lnTo>
                    <a:pt x="366" y="227"/>
                  </a:lnTo>
                  <a:lnTo>
                    <a:pt x="350" y="226"/>
                  </a:lnTo>
                  <a:lnTo>
                    <a:pt x="334" y="226"/>
                  </a:lnTo>
                  <a:lnTo>
                    <a:pt x="318" y="227"/>
                  </a:lnTo>
                  <a:lnTo>
                    <a:pt x="293" y="105"/>
                  </a:lnTo>
                  <a:lnTo>
                    <a:pt x="291" y="101"/>
                  </a:lnTo>
                  <a:lnTo>
                    <a:pt x="286" y="97"/>
                  </a:lnTo>
                  <a:lnTo>
                    <a:pt x="285" y="97"/>
                  </a:lnTo>
                  <a:lnTo>
                    <a:pt x="289" y="142"/>
                  </a:lnTo>
                  <a:lnTo>
                    <a:pt x="296" y="185"/>
                  </a:lnTo>
                  <a:lnTo>
                    <a:pt x="301" y="227"/>
                  </a:lnTo>
                  <a:lnTo>
                    <a:pt x="277" y="227"/>
                  </a:lnTo>
                  <a:lnTo>
                    <a:pt x="269" y="192"/>
                  </a:lnTo>
                  <a:lnTo>
                    <a:pt x="263" y="157"/>
                  </a:lnTo>
                  <a:lnTo>
                    <a:pt x="259" y="123"/>
                  </a:lnTo>
                  <a:lnTo>
                    <a:pt x="253" y="89"/>
                  </a:lnTo>
                  <a:lnTo>
                    <a:pt x="254" y="92"/>
                  </a:lnTo>
                  <a:lnTo>
                    <a:pt x="255" y="90"/>
                  </a:lnTo>
                  <a:lnTo>
                    <a:pt x="253" y="89"/>
                  </a:lnTo>
                  <a:lnTo>
                    <a:pt x="244" y="73"/>
                  </a:lnTo>
                  <a:lnTo>
                    <a:pt x="228" y="81"/>
                  </a:lnTo>
                  <a:lnTo>
                    <a:pt x="152" y="89"/>
                  </a:lnTo>
                  <a:lnTo>
                    <a:pt x="78" y="103"/>
                  </a:lnTo>
                  <a:lnTo>
                    <a:pt x="8" y="130"/>
                  </a:lnTo>
                  <a:lnTo>
                    <a:pt x="4" y="92"/>
                  </a:lnTo>
                  <a:lnTo>
                    <a:pt x="4" y="53"/>
                  </a:lnTo>
                  <a:lnTo>
                    <a:pt x="0" y="16"/>
                  </a:lnTo>
                  <a:lnTo>
                    <a:pt x="8" y="0"/>
                  </a:lnTo>
                  <a:lnTo>
                    <a:pt x="25" y="8"/>
                  </a:lnTo>
                  <a:lnTo>
                    <a:pt x="41" y="15"/>
                  </a:lnTo>
                  <a:lnTo>
                    <a:pt x="57" y="20"/>
                  </a:lnTo>
                  <a:lnTo>
                    <a:pt x="75" y="25"/>
                  </a:lnTo>
                  <a:lnTo>
                    <a:pt x="91" y="31"/>
                  </a:lnTo>
                  <a:lnTo>
                    <a:pt x="110" y="35"/>
                  </a:lnTo>
                  <a:lnTo>
                    <a:pt x="128" y="38"/>
                  </a:lnTo>
                  <a:lnTo>
                    <a:pt x="145" y="42"/>
                  </a:lnTo>
                  <a:lnTo>
                    <a:pt x="164" y="43"/>
                  </a:lnTo>
                  <a:lnTo>
                    <a:pt x="182" y="46"/>
                  </a:lnTo>
                  <a:lnTo>
                    <a:pt x="201" y="47"/>
                  </a:lnTo>
                  <a:lnTo>
                    <a:pt x="219" y="47"/>
                  </a:lnTo>
                  <a:lnTo>
                    <a:pt x="238" y="49"/>
                  </a:lnTo>
                  <a:lnTo>
                    <a:pt x="255" y="49"/>
                  </a:lnTo>
                  <a:lnTo>
                    <a:pt x="274" y="49"/>
                  </a:lnTo>
                  <a:lnTo>
                    <a:pt x="292" y="49"/>
                  </a:lnTo>
                  <a:lnTo>
                    <a:pt x="310" y="49"/>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0" name="Freeform 56">
              <a:extLst>
                <a:ext uri="{FF2B5EF4-FFF2-40B4-BE49-F238E27FC236}">
                  <a16:creationId xmlns:a16="http://schemas.microsoft.com/office/drawing/2014/main" id="{08C29317-F376-9956-6377-8B1A2370FD37}"/>
                </a:ext>
              </a:extLst>
            </p:cNvPr>
            <p:cNvSpPr>
              <a:spLocks/>
            </p:cNvSpPr>
            <p:nvPr/>
          </p:nvSpPr>
          <p:spPr bwMode="auto">
            <a:xfrm>
              <a:off x="4238" y="3094"/>
              <a:ext cx="24" cy="7"/>
            </a:xfrm>
            <a:custGeom>
              <a:avLst/>
              <a:gdLst>
                <a:gd name="T0" fmla="*/ 24 w 24"/>
                <a:gd name="T1" fmla="*/ 3 h 7"/>
                <a:gd name="T2" fmla="*/ 20 w 24"/>
                <a:gd name="T3" fmla="*/ 7 h 7"/>
                <a:gd name="T4" fmla="*/ 13 w 24"/>
                <a:gd name="T5" fmla="*/ 6 h 7"/>
                <a:gd name="T6" fmla="*/ 7 w 24"/>
                <a:gd name="T7" fmla="*/ 4 h 7"/>
                <a:gd name="T8" fmla="*/ 0 w 24"/>
                <a:gd name="T9" fmla="*/ 3 h 7"/>
                <a:gd name="T10" fmla="*/ 0 w 24"/>
                <a:gd name="T11" fmla="*/ 3 h 7"/>
                <a:gd name="T12" fmla="*/ 0 w 24"/>
                <a:gd name="T13" fmla="*/ 3 h 7"/>
                <a:gd name="T14" fmla="*/ 8 w 24"/>
                <a:gd name="T15" fmla="*/ 2 h 7"/>
                <a:gd name="T16" fmla="*/ 18 w 24"/>
                <a:gd name="T17" fmla="*/ 0 h 7"/>
                <a:gd name="T18" fmla="*/ 24 w 24"/>
                <a:gd name="T19" fmla="*/ 3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7"/>
                <a:gd name="T32" fmla="*/ 24 w 24"/>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7">
                  <a:moveTo>
                    <a:pt x="24" y="3"/>
                  </a:moveTo>
                  <a:lnTo>
                    <a:pt x="20" y="7"/>
                  </a:lnTo>
                  <a:lnTo>
                    <a:pt x="13" y="6"/>
                  </a:lnTo>
                  <a:lnTo>
                    <a:pt x="7" y="4"/>
                  </a:lnTo>
                  <a:lnTo>
                    <a:pt x="0" y="3"/>
                  </a:lnTo>
                  <a:lnTo>
                    <a:pt x="8" y="2"/>
                  </a:lnTo>
                  <a:lnTo>
                    <a:pt x="18" y="0"/>
                  </a:lnTo>
                  <a:lnTo>
                    <a:pt x="24"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1" name="Freeform 57">
              <a:extLst>
                <a:ext uri="{FF2B5EF4-FFF2-40B4-BE49-F238E27FC236}">
                  <a16:creationId xmlns:a16="http://schemas.microsoft.com/office/drawing/2014/main" id="{F98A25AA-BB79-6172-297F-1A216A1DBC9D}"/>
                </a:ext>
              </a:extLst>
            </p:cNvPr>
            <p:cNvSpPr>
              <a:spLocks/>
            </p:cNvSpPr>
            <p:nvPr/>
          </p:nvSpPr>
          <p:spPr bwMode="auto">
            <a:xfrm>
              <a:off x="3908" y="3097"/>
              <a:ext cx="257" cy="138"/>
            </a:xfrm>
            <a:custGeom>
              <a:avLst/>
              <a:gdLst>
                <a:gd name="T0" fmla="*/ 232 w 257"/>
                <a:gd name="T1" fmla="*/ 0 h 138"/>
                <a:gd name="T2" fmla="*/ 238 w 257"/>
                <a:gd name="T3" fmla="*/ 30 h 138"/>
                <a:gd name="T4" fmla="*/ 243 w 257"/>
                <a:gd name="T5" fmla="*/ 61 h 138"/>
                <a:gd name="T6" fmla="*/ 249 w 257"/>
                <a:gd name="T7" fmla="*/ 90 h 138"/>
                <a:gd name="T8" fmla="*/ 249 w 257"/>
                <a:gd name="T9" fmla="*/ 90 h 138"/>
                <a:gd name="T10" fmla="*/ 253 w 257"/>
                <a:gd name="T11" fmla="*/ 103 h 138"/>
                <a:gd name="T12" fmla="*/ 254 w 257"/>
                <a:gd name="T13" fmla="*/ 119 h 138"/>
                <a:gd name="T14" fmla="*/ 257 w 257"/>
                <a:gd name="T15" fmla="*/ 138 h 138"/>
                <a:gd name="T16" fmla="*/ 257 w 257"/>
                <a:gd name="T17" fmla="*/ 138 h 138"/>
                <a:gd name="T18" fmla="*/ 171 w 257"/>
                <a:gd name="T19" fmla="*/ 131 h 138"/>
                <a:gd name="T20" fmla="*/ 89 w 257"/>
                <a:gd name="T21" fmla="*/ 118 h 138"/>
                <a:gd name="T22" fmla="*/ 13 w 257"/>
                <a:gd name="T23" fmla="*/ 90 h 138"/>
                <a:gd name="T24" fmla="*/ 13 w 257"/>
                <a:gd name="T25" fmla="*/ 90 h 138"/>
                <a:gd name="T26" fmla="*/ 4 w 257"/>
                <a:gd name="T27" fmla="*/ 83 h 138"/>
                <a:gd name="T28" fmla="*/ 0 w 257"/>
                <a:gd name="T29" fmla="*/ 75 h 138"/>
                <a:gd name="T30" fmla="*/ 2 w 257"/>
                <a:gd name="T31" fmla="*/ 66 h 138"/>
                <a:gd name="T32" fmla="*/ 4 w 257"/>
                <a:gd name="T33" fmla="*/ 57 h 138"/>
                <a:gd name="T34" fmla="*/ 4 w 257"/>
                <a:gd name="T35" fmla="*/ 57 h 138"/>
                <a:gd name="T36" fmla="*/ 14 w 257"/>
                <a:gd name="T37" fmla="*/ 49 h 138"/>
                <a:gd name="T38" fmla="*/ 25 w 257"/>
                <a:gd name="T39" fmla="*/ 42 h 138"/>
                <a:gd name="T40" fmla="*/ 36 w 257"/>
                <a:gd name="T41" fmla="*/ 37 h 138"/>
                <a:gd name="T42" fmla="*/ 46 w 257"/>
                <a:gd name="T43" fmla="*/ 31 h 138"/>
                <a:gd name="T44" fmla="*/ 59 w 257"/>
                <a:gd name="T45" fmla="*/ 27 h 138"/>
                <a:gd name="T46" fmla="*/ 71 w 257"/>
                <a:gd name="T47" fmla="*/ 23 h 138"/>
                <a:gd name="T48" fmla="*/ 83 w 257"/>
                <a:gd name="T49" fmla="*/ 20 h 138"/>
                <a:gd name="T50" fmla="*/ 97 w 257"/>
                <a:gd name="T51" fmla="*/ 18 h 138"/>
                <a:gd name="T52" fmla="*/ 109 w 257"/>
                <a:gd name="T53" fmla="*/ 15 h 138"/>
                <a:gd name="T54" fmla="*/ 122 w 257"/>
                <a:gd name="T55" fmla="*/ 14 h 138"/>
                <a:gd name="T56" fmla="*/ 136 w 257"/>
                <a:gd name="T57" fmla="*/ 12 h 138"/>
                <a:gd name="T58" fmla="*/ 150 w 257"/>
                <a:gd name="T59" fmla="*/ 11 h 138"/>
                <a:gd name="T60" fmla="*/ 162 w 257"/>
                <a:gd name="T61" fmla="*/ 10 h 138"/>
                <a:gd name="T62" fmla="*/ 175 w 257"/>
                <a:gd name="T63" fmla="*/ 8 h 138"/>
                <a:gd name="T64" fmla="*/ 175 w 257"/>
                <a:gd name="T65" fmla="*/ 8 h 138"/>
                <a:gd name="T66" fmla="*/ 193 w 257"/>
                <a:gd name="T67" fmla="*/ 4 h 138"/>
                <a:gd name="T68" fmla="*/ 212 w 257"/>
                <a:gd name="T69" fmla="*/ 1 h 138"/>
                <a:gd name="T70" fmla="*/ 232 w 257"/>
                <a:gd name="T71" fmla="*/ 0 h 1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57"/>
                <a:gd name="T109" fmla="*/ 0 h 138"/>
                <a:gd name="T110" fmla="*/ 257 w 257"/>
                <a:gd name="T111" fmla="*/ 138 h 1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57" h="138">
                  <a:moveTo>
                    <a:pt x="232" y="0"/>
                  </a:moveTo>
                  <a:lnTo>
                    <a:pt x="238" y="30"/>
                  </a:lnTo>
                  <a:lnTo>
                    <a:pt x="243" y="61"/>
                  </a:lnTo>
                  <a:lnTo>
                    <a:pt x="249" y="90"/>
                  </a:lnTo>
                  <a:lnTo>
                    <a:pt x="253" y="103"/>
                  </a:lnTo>
                  <a:lnTo>
                    <a:pt x="254" y="119"/>
                  </a:lnTo>
                  <a:lnTo>
                    <a:pt x="257" y="138"/>
                  </a:lnTo>
                  <a:lnTo>
                    <a:pt x="171" y="131"/>
                  </a:lnTo>
                  <a:lnTo>
                    <a:pt x="89" y="118"/>
                  </a:lnTo>
                  <a:lnTo>
                    <a:pt x="13" y="90"/>
                  </a:lnTo>
                  <a:lnTo>
                    <a:pt x="4" y="83"/>
                  </a:lnTo>
                  <a:lnTo>
                    <a:pt x="0" y="75"/>
                  </a:lnTo>
                  <a:lnTo>
                    <a:pt x="2" y="66"/>
                  </a:lnTo>
                  <a:lnTo>
                    <a:pt x="4" y="57"/>
                  </a:lnTo>
                  <a:lnTo>
                    <a:pt x="14" y="49"/>
                  </a:lnTo>
                  <a:lnTo>
                    <a:pt x="25" y="42"/>
                  </a:lnTo>
                  <a:lnTo>
                    <a:pt x="36" y="37"/>
                  </a:lnTo>
                  <a:lnTo>
                    <a:pt x="46" y="31"/>
                  </a:lnTo>
                  <a:lnTo>
                    <a:pt x="59" y="27"/>
                  </a:lnTo>
                  <a:lnTo>
                    <a:pt x="71" y="23"/>
                  </a:lnTo>
                  <a:lnTo>
                    <a:pt x="83" y="20"/>
                  </a:lnTo>
                  <a:lnTo>
                    <a:pt x="97" y="18"/>
                  </a:lnTo>
                  <a:lnTo>
                    <a:pt x="109" y="15"/>
                  </a:lnTo>
                  <a:lnTo>
                    <a:pt x="122" y="14"/>
                  </a:lnTo>
                  <a:lnTo>
                    <a:pt x="136" y="12"/>
                  </a:lnTo>
                  <a:lnTo>
                    <a:pt x="150" y="11"/>
                  </a:lnTo>
                  <a:lnTo>
                    <a:pt x="162" y="10"/>
                  </a:lnTo>
                  <a:lnTo>
                    <a:pt x="175" y="8"/>
                  </a:lnTo>
                  <a:lnTo>
                    <a:pt x="193" y="4"/>
                  </a:lnTo>
                  <a:lnTo>
                    <a:pt x="212" y="1"/>
                  </a:lnTo>
                  <a:lnTo>
                    <a:pt x="232" y="0"/>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2" name="Freeform 58">
              <a:extLst>
                <a:ext uri="{FF2B5EF4-FFF2-40B4-BE49-F238E27FC236}">
                  <a16:creationId xmlns:a16="http://schemas.microsoft.com/office/drawing/2014/main" id="{65EDA684-43B4-E3E7-7DCB-5F86171611FD}"/>
                </a:ext>
              </a:extLst>
            </p:cNvPr>
            <p:cNvSpPr>
              <a:spLocks/>
            </p:cNvSpPr>
            <p:nvPr/>
          </p:nvSpPr>
          <p:spPr bwMode="auto">
            <a:xfrm>
              <a:off x="4181" y="3243"/>
              <a:ext cx="33" cy="33"/>
            </a:xfrm>
            <a:custGeom>
              <a:avLst/>
              <a:gdLst>
                <a:gd name="T0" fmla="*/ 24 w 33"/>
                <a:gd name="T1" fmla="*/ 0 h 33"/>
                <a:gd name="T2" fmla="*/ 30 w 33"/>
                <a:gd name="T3" fmla="*/ 11 h 33"/>
                <a:gd name="T4" fmla="*/ 33 w 33"/>
                <a:gd name="T5" fmla="*/ 22 h 33"/>
                <a:gd name="T6" fmla="*/ 33 w 33"/>
                <a:gd name="T7" fmla="*/ 33 h 33"/>
                <a:gd name="T8" fmla="*/ 33 w 33"/>
                <a:gd name="T9" fmla="*/ 33 h 33"/>
                <a:gd name="T10" fmla="*/ 24 w 33"/>
                <a:gd name="T11" fmla="*/ 32 h 33"/>
                <a:gd name="T12" fmla="*/ 18 w 33"/>
                <a:gd name="T13" fmla="*/ 27 h 33"/>
                <a:gd name="T14" fmla="*/ 9 w 33"/>
                <a:gd name="T15" fmla="*/ 21 h 33"/>
                <a:gd name="T16" fmla="*/ 0 w 33"/>
                <a:gd name="T17" fmla="*/ 17 h 33"/>
                <a:gd name="T18" fmla="*/ 0 w 33"/>
                <a:gd name="T19" fmla="*/ 17 h 33"/>
                <a:gd name="T20" fmla="*/ 0 w 33"/>
                <a:gd name="T21" fmla="*/ 0 h 33"/>
                <a:gd name="T22" fmla="*/ 24 w 33"/>
                <a:gd name="T23" fmla="*/ 0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3"/>
                <a:gd name="T38" fmla="*/ 33 w 33"/>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3">
                  <a:moveTo>
                    <a:pt x="24" y="0"/>
                  </a:moveTo>
                  <a:lnTo>
                    <a:pt x="30" y="11"/>
                  </a:lnTo>
                  <a:lnTo>
                    <a:pt x="33" y="22"/>
                  </a:lnTo>
                  <a:lnTo>
                    <a:pt x="33" y="33"/>
                  </a:lnTo>
                  <a:lnTo>
                    <a:pt x="24" y="32"/>
                  </a:lnTo>
                  <a:lnTo>
                    <a:pt x="18" y="27"/>
                  </a:lnTo>
                  <a:lnTo>
                    <a:pt x="9" y="21"/>
                  </a:lnTo>
                  <a:lnTo>
                    <a:pt x="0" y="17"/>
                  </a:lnTo>
                  <a:lnTo>
                    <a:pt x="0" y="0"/>
                  </a:lnTo>
                  <a:lnTo>
                    <a:pt x="24" y="0"/>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3" name="Freeform 59">
              <a:extLst>
                <a:ext uri="{FF2B5EF4-FFF2-40B4-BE49-F238E27FC236}">
                  <a16:creationId xmlns:a16="http://schemas.microsoft.com/office/drawing/2014/main" id="{1B31A76E-4D5D-F169-F676-B6259239999F}"/>
                </a:ext>
              </a:extLst>
            </p:cNvPr>
            <p:cNvSpPr>
              <a:spLocks/>
            </p:cNvSpPr>
            <p:nvPr/>
          </p:nvSpPr>
          <p:spPr bwMode="auto">
            <a:xfrm>
              <a:off x="4043" y="3268"/>
              <a:ext cx="162" cy="219"/>
            </a:xfrm>
            <a:custGeom>
              <a:avLst/>
              <a:gdLst>
                <a:gd name="T0" fmla="*/ 130 w 162"/>
                <a:gd name="T1" fmla="*/ 24 h 219"/>
                <a:gd name="T2" fmla="*/ 137 w 162"/>
                <a:gd name="T3" fmla="*/ 50 h 219"/>
                <a:gd name="T4" fmla="*/ 142 w 162"/>
                <a:gd name="T5" fmla="*/ 76 h 219"/>
                <a:gd name="T6" fmla="*/ 146 w 162"/>
                <a:gd name="T7" fmla="*/ 101 h 219"/>
                <a:gd name="T8" fmla="*/ 152 w 162"/>
                <a:gd name="T9" fmla="*/ 128 h 219"/>
                <a:gd name="T10" fmla="*/ 156 w 162"/>
                <a:gd name="T11" fmla="*/ 155 h 219"/>
                <a:gd name="T12" fmla="*/ 158 w 162"/>
                <a:gd name="T13" fmla="*/ 183 h 219"/>
                <a:gd name="T14" fmla="*/ 162 w 162"/>
                <a:gd name="T15" fmla="*/ 211 h 219"/>
                <a:gd name="T16" fmla="*/ 162 w 162"/>
                <a:gd name="T17" fmla="*/ 211 h 219"/>
                <a:gd name="T18" fmla="*/ 156 w 162"/>
                <a:gd name="T19" fmla="*/ 215 h 219"/>
                <a:gd name="T20" fmla="*/ 147 w 162"/>
                <a:gd name="T21" fmla="*/ 218 h 219"/>
                <a:gd name="T22" fmla="*/ 138 w 162"/>
                <a:gd name="T23" fmla="*/ 219 h 219"/>
                <a:gd name="T24" fmla="*/ 138 w 162"/>
                <a:gd name="T25" fmla="*/ 219 h 219"/>
                <a:gd name="T26" fmla="*/ 130 w 162"/>
                <a:gd name="T27" fmla="*/ 214 h 219"/>
                <a:gd name="T28" fmla="*/ 122 w 162"/>
                <a:gd name="T29" fmla="*/ 210 h 219"/>
                <a:gd name="T30" fmla="*/ 115 w 162"/>
                <a:gd name="T31" fmla="*/ 204 h 219"/>
                <a:gd name="T32" fmla="*/ 107 w 162"/>
                <a:gd name="T33" fmla="*/ 200 h 219"/>
                <a:gd name="T34" fmla="*/ 99 w 162"/>
                <a:gd name="T35" fmla="*/ 195 h 219"/>
                <a:gd name="T36" fmla="*/ 90 w 162"/>
                <a:gd name="T37" fmla="*/ 191 h 219"/>
                <a:gd name="T38" fmla="*/ 82 w 162"/>
                <a:gd name="T39" fmla="*/ 185 h 219"/>
                <a:gd name="T40" fmla="*/ 74 w 162"/>
                <a:gd name="T41" fmla="*/ 180 h 219"/>
                <a:gd name="T42" fmla="*/ 66 w 162"/>
                <a:gd name="T43" fmla="*/ 176 h 219"/>
                <a:gd name="T44" fmla="*/ 59 w 162"/>
                <a:gd name="T45" fmla="*/ 170 h 219"/>
                <a:gd name="T46" fmla="*/ 51 w 162"/>
                <a:gd name="T47" fmla="*/ 165 h 219"/>
                <a:gd name="T48" fmla="*/ 43 w 162"/>
                <a:gd name="T49" fmla="*/ 160 h 219"/>
                <a:gd name="T50" fmla="*/ 36 w 162"/>
                <a:gd name="T51" fmla="*/ 154 h 219"/>
                <a:gd name="T52" fmla="*/ 28 w 162"/>
                <a:gd name="T53" fmla="*/ 149 h 219"/>
                <a:gd name="T54" fmla="*/ 21 w 162"/>
                <a:gd name="T55" fmla="*/ 142 h 219"/>
                <a:gd name="T56" fmla="*/ 13 w 162"/>
                <a:gd name="T57" fmla="*/ 135 h 219"/>
                <a:gd name="T58" fmla="*/ 6 w 162"/>
                <a:gd name="T59" fmla="*/ 128 h 219"/>
                <a:gd name="T60" fmla="*/ 0 w 162"/>
                <a:gd name="T61" fmla="*/ 122 h 219"/>
                <a:gd name="T62" fmla="*/ 0 w 162"/>
                <a:gd name="T63" fmla="*/ 122 h 219"/>
                <a:gd name="T64" fmla="*/ 2 w 162"/>
                <a:gd name="T65" fmla="*/ 114 h 219"/>
                <a:gd name="T66" fmla="*/ 6 w 162"/>
                <a:gd name="T67" fmla="*/ 105 h 219"/>
                <a:gd name="T68" fmla="*/ 10 w 162"/>
                <a:gd name="T69" fmla="*/ 99 h 219"/>
                <a:gd name="T70" fmla="*/ 15 w 162"/>
                <a:gd name="T71" fmla="*/ 90 h 219"/>
                <a:gd name="T72" fmla="*/ 19 w 162"/>
                <a:gd name="T73" fmla="*/ 82 h 219"/>
                <a:gd name="T74" fmla="*/ 23 w 162"/>
                <a:gd name="T75" fmla="*/ 76 h 219"/>
                <a:gd name="T76" fmla="*/ 28 w 162"/>
                <a:gd name="T77" fmla="*/ 67 h 219"/>
                <a:gd name="T78" fmla="*/ 32 w 162"/>
                <a:gd name="T79" fmla="*/ 59 h 219"/>
                <a:gd name="T80" fmla="*/ 36 w 162"/>
                <a:gd name="T81" fmla="*/ 51 h 219"/>
                <a:gd name="T82" fmla="*/ 42 w 162"/>
                <a:gd name="T83" fmla="*/ 43 h 219"/>
                <a:gd name="T84" fmla="*/ 46 w 162"/>
                <a:gd name="T85" fmla="*/ 35 h 219"/>
                <a:gd name="T86" fmla="*/ 50 w 162"/>
                <a:gd name="T87" fmla="*/ 25 h 219"/>
                <a:gd name="T88" fmla="*/ 54 w 162"/>
                <a:gd name="T89" fmla="*/ 17 h 219"/>
                <a:gd name="T90" fmla="*/ 57 w 162"/>
                <a:gd name="T91" fmla="*/ 8 h 219"/>
                <a:gd name="T92" fmla="*/ 57 w 162"/>
                <a:gd name="T93" fmla="*/ 8 h 219"/>
                <a:gd name="T94" fmla="*/ 73 w 162"/>
                <a:gd name="T95" fmla="*/ 0 h 219"/>
                <a:gd name="T96" fmla="*/ 93 w 162"/>
                <a:gd name="T97" fmla="*/ 2 h 219"/>
                <a:gd name="T98" fmla="*/ 114 w 162"/>
                <a:gd name="T99" fmla="*/ 9 h 219"/>
                <a:gd name="T100" fmla="*/ 130 w 162"/>
                <a:gd name="T101" fmla="*/ 24 h 21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2"/>
                <a:gd name="T154" fmla="*/ 0 h 219"/>
                <a:gd name="T155" fmla="*/ 162 w 162"/>
                <a:gd name="T156" fmla="*/ 219 h 21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2" h="219">
                  <a:moveTo>
                    <a:pt x="130" y="24"/>
                  </a:moveTo>
                  <a:lnTo>
                    <a:pt x="137" y="50"/>
                  </a:lnTo>
                  <a:lnTo>
                    <a:pt x="142" y="76"/>
                  </a:lnTo>
                  <a:lnTo>
                    <a:pt x="146" y="101"/>
                  </a:lnTo>
                  <a:lnTo>
                    <a:pt x="152" y="128"/>
                  </a:lnTo>
                  <a:lnTo>
                    <a:pt x="156" y="155"/>
                  </a:lnTo>
                  <a:lnTo>
                    <a:pt x="158" y="183"/>
                  </a:lnTo>
                  <a:lnTo>
                    <a:pt x="162" y="211"/>
                  </a:lnTo>
                  <a:lnTo>
                    <a:pt x="156" y="215"/>
                  </a:lnTo>
                  <a:lnTo>
                    <a:pt x="147" y="218"/>
                  </a:lnTo>
                  <a:lnTo>
                    <a:pt x="138" y="219"/>
                  </a:lnTo>
                  <a:lnTo>
                    <a:pt x="130" y="214"/>
                  </a:lnTo>
                  <a:lnTo>
                    <a:pt x="122" y="210"/>
                  </a:lnTo>
                  <a:lnTo>
                    <a:pt x="115" y="204"/>
                  </a:lnTo>
                  <a:lnTo>
                    <a:pt x="107" y="200"/>
                  </a:lnTo>
                  <a:lnTo>
                    <a:pt x="99" y="195"/>
                  </a:lnTo>
                  <a:lnTo>
                    <a:pt x="90" y="191"/>
                  </a:lnTo>
                  <a:lnTo>
                    <a:pt x="82" y="185"/>
                  </a:lnTo>
                  <a:lnTo>
                    <a:pt x="74" y="180"/>
                  </a:lnTo>
                  <a:lnTo>
                    <a:pt x="66" y="176"/>
                  </a:lnTo>
                  <a:lnTo>
                    <a:pt x="59" y="170"/>
                  </a:lnTo>
                  <a:lnTo>
                    <a:pt x="51" y="165"/>
                  </a:lnTo>
                  <a:lnTo>
                    <a:pt x="43" y="160"/>
                  </a:lnTo>
                  <a:lnTo>
                    <a:pt x="36" y="154"/>
                  </a:lnTo>
                  <a:lnTo>
                    <a:pt x="28" y="149"/>
                  </a:lnTo>
                  <a:lnTo>
                    <a:pt x="21" y="142"/>
                  </a:lnTo>
                  <a:lnTo>
                    <a:pt x="13" y="135"/>
                  </a:lnTo>
                  <a:lnTo>
                    <a:pt x="6" y="128"/>
                  </a:lnTo>
                  <a:lnTo>
                    <a:pt x="0" y="122"/>
                  </a:lnTo>
                  <a:lnTo>
                    <a:pt x="2" y="114"/>
                  </a:lnTo>
                  <a:lnTo>
                    <a:pt x="6" y="105"/>
                  </a:lnTo>
                  <a:lnTo>
                    <a:pt x="10" y="99"/>
                  </a:lnTo>
                  <a:lnTo>
                    <a:pt x="15" y="90"/>
                  </a:lnTo>
                  <a:lnTo>
                    <a:pt x="19" y="82"/>
                  </a:lnTo>
                  <a:lnTo>
                    <a:pt x="23" y="76"/>
                  </a:lnTo>
                  <a:lnTo>
                    <a:pt x="28" y="67"/>
                  </a:lnTo>
                  <a:lnTo>
                    <a:pt x="32" y="59"/>
                  </a:lnTo>
                  <a:lnTo>
                    <a:pt x="36" y="51"/>
                  </a:lnTo>
                  <a:lnTo>
                    <a:pt x="42" y="43"/>
                  </a:lnTo>
                  <a:lnTo>
                    <a:pt x="46" y="35"/>
                  </a:lnTo>
                  <a:lnTo>
                    <a:pt x="50" y="25"/>
                  </a:lnTo>
                  <a:lnTo>
                    <a:pt x="54" y="17"/>
                  </a:lnTo>
                  <a:lnTo>
                    <a:pt x="57" y="8"/>
                  </a:lnTo>
                  <a:lnTo>
                    <a:pt x="73" y="0"/>
                  </a:lnTo>
                  <a:lnTo>
                    <a:pt x="93" y="2"/>
                  </a:lnTo>
                  <a:lnTo>
                    <a:pt x="114" y="9"/>
                  </a:lnTo>
                  <a:lnTo>
                    <a:pt x="130" y="24"/>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4" name="Freeform 60">
              <a:extLst>
                <a:ext uri="{FF2B5EF4-FFF2-40B4-BE49-F238E27FC236}">
                  <a16:creationId xmlns:a16="http://schemas.microsoft.com/office/drawing/2014/main" id="{DE802301-0BD7-CA5A-57C0-99EBA28C3D74}"/>
                </a:ext>
              </a:extLst>
            </p:cNvPr>
            <p:cNvSpPr>
              <a:spLocks/>
            </p:cNvSpPr>
            <p:nvPr/>
          </p:nvSpPr>
          <p:spPr bwMode="auto">
            <a:xfrm>
              <a:off x="4002" y="3284"/>
              <a:ext cx="171" cy="229"/>
            </a:xfrm>
            <a:custGeom>
              <a:avLst/>
              <a:gdLst>
                <a:gd name="T0" fmla="*/ 79 w 171"/>
                <a:gd name="T1" fmla="*/ 7 h 229"/>
                <a:gd name="T2" fmla="*/ 70 w 171"/>
                <a:gd name="T3" fmla="*/ 22 h 229"/>
                <a:gd name="T4" fmla="*/ 62 w 171"/>
                <a:gd name="T5" fmla="*/ 35 h 229"/>
                <a:gd name="T6" fmla="*/ 54 w 171"/>
                <a:gd name="T7" fmla="*/ 50 h 229"/>
                <a:gd name="T8" fmla="*/ 46 w 171"/>
                <a:gd name="T9" fmla="*/ 65 h 229"/>
                <a:gd name="T10" fmla="*/ 39 w 171"/>
                <a:gd name="T11" fmla="*/ 81 h 229"/>
                <a:gd name="T12" fmla="*/ 34 w 171"/>
                <a:gd name="T13" fmla="*/ 98 h 229"/>
                <a:gd name="T14" fmla="*/ 32 w 171"/>
                <a:gd name="T15" fmla="*/ 106 h 229"/>
                <a:gd name="T16" fmla="*/ 34 w 171"/>
                <a:gd name="T17" fmla="*/ 123 h 229"/>
                <a:gd name="T18" fmla="*/ 41 w 171"/>
                <a:gd name="T19" fmla="*/ 130 h 229"/>
                <a:gd name="T20" fmla="*/ 51 w 171"/>
                <a:gd name="T21" fmla="*/ 139 h 229"/>
                <a:gd name="T22" fmla="*/ 64 w 171"/>
                <a:gd name="T23" fmla="*/ 148 h 229"/>
                <a:gd name="T24" fmla="*/ 76 w 171"/>
                <a:gd name="T25" fmla="*/ 156 h 229"/>
                <a:gd name="T26" fmla="*/ 88 w 171"/>
                <a:gd name="T27" fmla="*/ 164 h 229"/>
                <a:gd name="T28" fmla="*/ 100 w 171"/>
                <a:gd name="T29" fmla="*/ 172 h 229"/>
                <a:gd name="T30" fmla="*/ 113 w 171"/>
                <a:gd name="T31" fmla="*/ 180 h 229"/>
                <a:gd name="T32" fmla="*/ 125 w 171"/>
                <a:gd name="T33" fmla="*/ 188 h 229"/>
                <a:gd name="T34" fmla="*/ 138 w 171"/>
                <a:gd name="T35" fmla="*/ 195 h 229"/>
                <a:gd name="T36" fmla="*/ 150 w 171"/>
                <a:gd name="T37" fmla="*/ 202 h 229"/>
                <a:gd name="T38" fmla="*/ 164 w 171"/>
                <a:gd name="T39" fmla="*/ 209 h 229"/>
                <a:gd name="T40" fmla="*/ 171 w 171"/>
                <a:gd name="T41" fmla="*/ 211 h 229"/>
                <a:gd name="T42" fmla="*/ 153 w 171"/>
                <a:gd name="T43" fmla="*/ 221 h 229"/>
                <a:gd name="T44" fmla="*/ 134 w 171"/>
                <a:gd name="T45" fmla="*/ 228 h 229"/>
                <a:gd name="T46" fmla="*/ 114 w 171"/>
                <a:gd name="T47" fmla="*/ 228 h 229"/>
                <a:gd name="T48" fmla="*/ 108 w 171"/>
                <a:gd name="T49" fmla="*/ 223 h 229"/>
                <a:gd name="T50" fmla="*/ 99 w 171"/>
                <a:gd name="T51" fmla="*/ 217 h 229"/>
                <a:gd name="T52" fmla="*/ 89 w 171"/>
                <a:gd name="T53" fmla="*/ 209 h 229"/>
                <a:gd name="T54" fmla="*/ 80 w 171"/>
                <a:gd name="T55" fmla="*/ 200 h 229"/>
                <a:gd name="T56" fmla="*/ 70 w 171"/>
                <a:gd name="T57" fmla="*/ 192 h 229"/>
                <a:gd name="T58" fmla="*/ 60 w 171"/>
                <a:gd name="T59" fmla="*/ 186 h 229"/>
                <a:gd name="T60" fmla="*/ 50 w 171"/>
                <a:gd name="T61" fmla="*/ 177 h 229"/>
                <a:gd name="T62" fmla="*/ 39 w 171"/>
                <a:gd name="T63" fmla="*/ 172 h 229"/>
                <a:gd name="T64" fmla="*/ 27 w 171"/>
                <a:gd name="T65" fmla="*/ 167 h 229"/>
                <a:gd name="T66" fmla="*/ 15 w 171"/>
                <a:gd name="T67" fmla="*/ 164 h 229"/>
                <a:gd name="T68" fmla="*/ 8 w 171"/>
                <a:gd name="T69" fmla="*/ 163 h 229"/>
                <a:gd name="T70" fmla="*/ 3 w 171"/>
                <a:gd name="T71" fmla="*/ 150 h 229"/>
                <a:gd name="T72" fmla="*/ 0 w 171"/>
                <a:gd name="T73" fmla="*/ 146 h 229"/>
                <a:gd name="T74" fmla="*/ 4 w 171"/>
                <a:gd name="T75" fmla="*/ 127 h 229"/>
                <a:gd name="T76" fmla="*/ 11 w 171"/>
                <a:gd name="T77" fmla="*/ 108 h 229"/>
                <a:gd name="T78" fmla="*/ 20 w 171"/>
                <a:gd name="T79" fmla="*/ 91 h 229"/>
                <a:gd name="T80" fmla="*/ 30 w 171"/>
                <a:gd name="T81" fmla="*/ 73 h 229"/>
                <a:gd name="T82" fmla="*/ 41 w 171"/>
                <a:gd name="T83" fmla="*/ 56 h 229"/>
                <a:gd name="T84" fmla="*/ 50 w 171"/>
                <a:gd name="T85" fmla="*/ 37 h 229"/>
                <a:gd name="T86" fmla="*/ 57 w 171"/>
                <a:gd name="T87" fmla="*/ 16 h 229"/>
                <a:gd name="T88" fmla="*/ 62 w 171"/>
                <a:gd name="T89" fmla="*/ 9 h 229"/>
                <a:gd name="T90" fmla="*/ 81 w 171"/>
                <a:gd name="T91" fmla="*/ 0 h 2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1"/>
                <a:gd name="T139" fmla="*/ 0 h 229"/>
                <a:gd name="T140" fmla="*/ 171 w 171"/>
                <a:gd name="T141" fmla="*/ 229 h 2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1" h="229">
                  <a:moveTo>
                    <a:pt x="81" y="0"/>
                  </a:moveTo>
                  <a:lnTo>
                    <a:pt x="79" y="7"/>
                  </a:lnTo>
                  <a:lnTo>
                    <a:pt x="75" y="15"/>
                  </a:lnTo>
                  <a:lnTo>
                    <a:pt x="70" y="22"/>
                  </a:lnTo>
                  <a:lnTo>
                    <a:pt x="66" y="28"/>
                  </a:lnTo>
                  <a:lnTo>
                    <a:pt x="62" y="35"/>
                  </a:lnTo>
                  <a:lnTo>
                    <a:pt x="58" y="43"/>
                  </a:lnTo>
                  <a:lnTo>
                    <a:pt x="54" y="50"/>
                  </a:lnTo>
                  <a:lnTo>
                    <a:pt x="50" y="58"/>
                  </a:lnTo>
                  <a:lnTo>
                    <a:pt x="46" y="65"/>
                  </a:lnTo>
                  <a:lnTo>
                    <a:pt x="43" y="73"/>
                  </a:lnTo>
                  <a:lnTo>
                    <a:pt x="39" y="81"/>
                  </a:lnTo>
                  <a:lnTo>
                    <a:pt x="37" y="89"/>
                  </a:lnTo>
                  <a:lnTo>
                    <a:pt x="34" y="98"/>
                  </a:lnTo>
                  <a:lnTo>
                    <a:pt x="32" y="106"/>
                  </a:lnTo>
                  <a:lnTo>
                    <a:pt x="31" y="114"/>
                  </a:lnTo>
                  <a:lnTo>
                    <a:pt x="34" y="123"/>
                  </a:lnTo>
                  <a:lnTo>
                    <a:pt x="41" y="130"/>
                  </a:lnTo>
                  <a:lnTo>
                    <a:pt x="46" y="134"/>
                  </a:lnTo>
                  <a:lnTo>
                    <a:pt x="51" y="139"/>
                  </a:lnTo>
                  <a:lnTo>
                    <a:pt x="58" y="144"/>
                  </a:lnTo>
                  <a:lnTo>
                    <a:pt x="64" y="148"/>
                  </a:lnTo>
                  <a:lnTo>
                    <a:pt x="69" y="152"/>
                  </a:lnTo>
                  <a:lnTo>
                    <a:pt x="76" y="156"/>
                  </a:lnTo>
                  <a:lnTo>
                    <a:pt x="81" y="160"/>
                  </a:lnTo>
                  <a:lnTo>
                    <a:pt x="88" y="164"/>
                  </a:lnTo>
                  <a:lnTo>
                    <a:pt x="94" y="168"/>
                  </a:lnTo>
                  <a:lnTo>
                    <a:pt x="100" y="172"/>
                  </a:lnTo>
                  <a:lnTo>
                    <a:pt x="106" y="176"/>
                  </a:lnTo>
                  <a:lnTo>
                    <a:pt x="113" y="180"/>
                  </a:lnTo>
                  <a:lnTo>
                    <a:pt x="119" y="184"/>
                  </a:lnTo>
                  <a:lnTo>
                    <a:pt x="125" y="188"/>
                  </a:lnTo>
                  <a:lnTo>
                    <a:pt x="131" y="191"/>
                  </a:lnTo>
                  <a:lnTo>
                    <a:pt x="138" y="195"/>
                  </a:lnTo>
                  <a:lnTo>
                    <a:pt x="145" y="199"/>
                  </a:lnTo>
                  <a:lnTo>
                    <a:pt x="150" y="202"/>
                  </a:lnTo>
                  <a:lnTo>
                    <a:pt x="157" y="205"/>
                  </a:lnTo>
                  <a:lnTo>
                    <a:pt x="164" y="209"/>
                  </a:lnTo>
                  <a:lnTo>
                    <a:pt x="171" y="211"/>
                  </a:lnTo>
                  <a:lnTo>
                    <a:pt x="163" y="217"/>
                  </a:lnTo>
                  <a:lnTo>
                    <a:pt x="153" y="221"/>
                  </a:lnTo>
                  <a:lnTo>
                    <a:pt x="144" y="225"/>
                  </a:lnTo>
                  <a:lnTo>
                    <a:pt x="134" y="228"/>
                  </a:lnTo>
                  <a:lnTo>
                    <a:pt x="125" y="229"/>
                  </a:lnTo>
                  <a:lnTo>
                    <a:pt x="114" y="228"/>
                  </a:lnTo>
                  <a:lnTo>
                    <a:pt x="108" y="223"/>
                  </a:lnTo>
                  <a:lnTo>
                    <a:pt x="104" y="221"/>
                  </a:lnTo>
                  <a:lnTo>
                    <a:pt x="99" y="217"/>
                  </a:lnTo>
                  <a:lnTo>
                    <a:pt x="95" y="213"/>
                  </a:lnTo>
                  <a:lnTo>
                    <a:pt x="89" y="209"/>
                  </a:lnTo>
                  <a:lnTo>
                    <a:pt x="84" y="205"/>
                  </a:lnTo>
                  <a:lnTo>
                    <a:pt x="80" y="200"/>
                  </a:lnTo>
                  <a:lnTo>
                    <a:pt x="75" y="196"/>
                  </a:lnTo>
                  <a:lnTo>
                    <a:pt x="70" y="192"/>
                  </a:lnTo>
                  <a:lnTo>
                    <a:pt x="65" y="188"/>
                  </a:lnTo>
                  <a:lnTo>
                    <a:pt x="60" y="186"/>
                  </a:lnTo>
                  <a:lnTo>
                    <a:pt x="56" y="181"/>
                  </a:lnTo>
                  <a:lnTo>
                    <a:pt x="50" y="177"/>
                  </a:lnTo>
                  <a:lnTo>
                    <a:pt x="45" y="175"/>
                  </a:lnTo>
                  <a:lnTo>
                    <a:pt x="39" y="172"/>
                  </a:lnTo>
                  <a:lnTo>
                    <a:pt x="34" y="169"/>
                  </a:lnTo>
                  <a:lnTo>
                    <a:pt x="27" y="167"/>
                  </a:lnTo>
                  <a:lnTo>
                    <a:pt x="22" y="165"/>
                  </a:lnTo>
                  <a:lnTo>
                    <a:pt x="15" y="164"/>
                  </a:lnTo>
                  <a:lnTo>
                    <a:pt x="8" y="163"/>
                  </a:lnTo>
                  <a:lnTo>
                    <a:pt x="4" y="156"/>
                  </a:lnTo>
                  <a:lnTo>
                    <a:pt x="3" y="150"/>
                  </a:lnTo>
                  <a:lnTo>
                    <a:pt x="0" y="146"/>
                  </a:lnTo>
                  <a:lnTo>
                    <a:pt x="1" y="137"/>
                  </a:lnTo>
                  <a:lnTo>
                    <a:pt x="4" y="127"/>
                  </a:lnTo>
                  <a:lnTo>
                    <a:pt x="8" y="118"/>
                  </a:lnTo>
                  <a:lnTo>
                    <a:pt x="11" y="108"/>
                  </a:lnTo>
                  <a:lnTo>
                    <a:pt x="16" y="99"/>
                  </a:lnTo>
                  <a:lnTo>
                    <a:pt x="20" y="91"/>
                  </a:lnTo>
                  <a:lnTo>
                    <a:pt x="26" y="81"/>
                  </a:lnTo>
                  <a:lnTo>
                    <a:pt x="30" y="73"/>
                  </a:lnTo>
                  <a:lnTo>
                    <a:pt x="35" y="64"/>
                  </a:lnTo>
                  <a:lnTo>
                    <a:pt x="41" y="56"/>
                  </a:lnTo>
                  <a:lnTo>
                    <a:pt x="45" y="46"/>
                  </a:lnTo>
                  <a:lnTo>
                    <a:pt x="50" y="37"/>
                  </a:lnTo>
                  <a:lnTo>
                    <a:pt x="54" y="27"/>
                  </a:lnTo>
                  <a:lnTo>
                    <a:pt x="57" y="16"/>
                  </a:lnTo>
                  <a:lnTo>
                    <a:pt x="62" y="9"/>
                  </a:lnTo>
                  <a:lnTo>
                    <a:pt x="70" y="3"/>
                  </a:lnTo>
                  <a:lnTo>
                    <a:pt x="81" y="0"/>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5" name="Freeform 61">
              <a:extLst>
                <a:ext uri="{FF2B5EF4-FFF2-40B4-BE49-F238E27FC236}">
                  <a16:creationId xmlns:a16="http://schemas.microsoft.com/office/drawing/2014/main" id="{436D65ED-D906-AFE1-BEAB-0AB33D294C4E}"/>
                </a:ext>
              </a:extLst>
            </p:cNvPr>
            <p:cNvSpPr>
              <a:spLocks/>
            </p:cNvSpPr>
            <p:nvPr/>
          </p:nvSpPr>
          <p:spPr bwMode="auto">
            <a:xfrm>
              <a:off x="4189" y="3300"/>
              <a:ext cx="57" cy="163"/>
            </a:xfrm>
            <a:custGeom>
              <a:avLst/>
              <a:gdLst>
                <a:gd name="T0" fmla="*/ 33 w 57"/>
                <a:gd name="T1" fmla="*/ 17 h 163"/>
                <a:gd name="T2" fmla="*/ 39 w 57"/>
                <a:gd name="T3" fmla="*/ 38 h 163"/>
                <a:gd name="T4" fmla="*/ 45 w 57"/>
                <a:gd name="T5" fmla="*/ 60 h 163"/>
                <a:gd name="T6" fmla="*/ 49 w 57"/>
                <a:gd name="T7" fmla="*/ 80 h 163"/>
                <a:gd name="T8" fmla="*/ 53 w 57"/>
                <a:gd name="T9" fmla="*/ 102 h 163"/>
                <a:gd name="T10" fmla="*/ 57 w 57"/>
                <a:gd name="T11" fmla="*/ 122 h 163"/>
                <a:gd name="T12" fmla="*/ 57 w 57"/>
                <a:gd name="T13" fmla="*/ 122 h 163"/>
                <a:gd name="T14" fmla="*/ 33 w 57"/>
                <a:gd name="T15" fmla="*/ 163 h 163"/>
                <a:gd name="T16" fmla="*/ 25 w 57"/>
                <a:gd name="T17" fmla="*/ 137 h 163"/>
                <a:gd name="T18" fmla="*/ 19 w 57"/>
                <a:gd name="T19" fmla="*/ 111 h 163"/>
                <a:gd name="T20" fmla="*/ 14 w 57"/>
                <a:gd name="T21" fmla="*/ 84 h 163"/>
                <a:gd name="T22" fmla="*/ 10 w 57"/>
                <a:gd name="T23" fmla="*/ 56 h 163"/>
                <a:gd name="T24" fmla="*/ 6 w 57"/>
                <a:gd name="T25" fmla="*/ 27 h 163"/>
                <a:gd name="T26" fmla="*/ 0 w 57"/>
                <a:gd name="T27" fmla="*/ 0 h 163"/>
                <a:gd name="T28" fmla="*/ 0 w 57"/>
                <a:gd name="T29" fmla="*/ 0 h 163"/>
                <a:gd name="T30" fmla="*/ 33 w 57"/>
                <a:gd name="T31" fmla="*/ 17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7"/>
                <a:gd name="T49" fmla="*/ 0 h 163"/>
                <a:gd name="T50" fmla="*/ 57 w 5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7" h="163">
                  <a:moveTo>
                    <a:pt x="33" y="17"/>
                  </a:moveTo>
                  <a:lnTo>
                    <a:pt x="39" y="38"/>
                  </a:lnTo>
                  <a:lnTo>
                    <a:pt x="45" y="60"/>
                  </a:lnTo>
                  <a:lnTo>
                    <a:pt x="49" y="80"/>
                  </a:lnTo>
                  <a:lnTo>
                    <a:pt x="53" y="102"/>
                  </a:lnTo>
                  <a:lnTo>
                    <a:pt x="57" y="122"/>
                  </a:lnTo>
                  <a:lnTo>
                    <a:pt x="33" y="163"/>
                  </a:lnTo>
                  <a:lnTo>
                    <a:pt x="25" y="137"/>
                  </a:lnTo>
                  <a:lnTo>
                    <a:pt x="19" y="111"/>
                  </a:lnTo>
                  <a:lnTo>
                    <a:pt x="14" y="84"/>
                  </a:lnTo>
                  <a:lnTo>
                    <a:pt x="10" y="56"/>
                  </a:lnTo>
                  <a:lnTo>
                    <a:pt x="6" y="27"/>
                  </a:lnTo>
                  <a:lnTo>
                    <a:pt x="0" y="0"/>
                  </a:lnTo>
                  <a:lnTo>
                    <a:pt x="33" y="17"/>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6" name="Freeform 62">
              <a:extLst>
                <a:ext uri="{FF2B5EF4-FFF2-40B4-BE49-F238E27FC236}">
                  <a16:creationId xmlns:a16="http://schemas.microsoft.com/office/drawing/2014/main" id="{C0BBEFE3-17F7-6762-B40B-19A813883015}"/>
                </a:ext>
              </a:extLst>
            </p:cNvPr>
            <p:cNvSpPr>
              <a:spLocks/>
            </p:cNvSpPr>
            <p:nvPr/>
          </p:nvSpPr>
          <p:spPr bwMode="auto">
            <a:xfrm>
              <a:off x="4238" y="3325"/>
              <a:ext cx="42" cy="89"/>
            </a:xfrm>
            <a:custGeom>
              <a:avLst/>
              <a:gdLst>
                <a:gd name="T0" fmla="*/ 41 w 42"/>
                <a:gd name="T1" fmla="*/ 24 h 89"/>
                <a:gd name="T2" fmla="*/ 42 w 42"/>
                <a:gd name="T3" fmla="*/ 31 h 89"/>
                <a:gd name="T4" fmla="*/ 42 w 42"/>
                <a:gd name="T5" fmla="*/ 38 h 89"/>
                <a:gd name="T6" fmla="*/ 42 w 42"/>
                <a:gd name="T7" fmla="*/ 44 h 89"/>
                <a:gd name="T8" fmla="*/ 39 w 42"/>
                <a:gd name="T9" fmla="*/ 50 h 89"/>
                <a:gd name="T10" fmla="*/ 38 w 42"/>
                <a:gd name="T11" fmla="*/ 57 h 89"/>
                <a:gd name="T12" fmla="*/ 34 w 42"/>
                <a:gd name="T13" fmla="*/ 61 h 89"/>
                <a:gd name="T14" fmla="*/ 31 w 42"/>
                <a:gd name="T15" fmla="*/ 66 h 89"/>
                <a:gd name="T16" fmla="*/ 27 w 42"/>
                <a:gd name="T17" fmla="*/ 71 h 89"/>
                <a:gd name="T18" fmla="*/ 24 w 42"/>
                <a:gd name="T19" fmla="*/ 75 h 89"/>
                <a:gd name="T20" fmla="*/ 20 w 42"/>
                <a:gd name="T21" fmla="*/ 80 h 89"/>
                <a:gd name="T22" fmla="*/ 18 w 42"/>
                <a:gd name="T23" fmla="*/ 85 h 89"/>
                <a:gd name="T24" fmla="*/ 16 w 42"/>
                <a:gd name="T25" fmla="*/ 89 h 89"/>
                <a:gd name="T26" fmla="*/ 16 w 42"/>
                <a:gd name="T27" fmla="*/ 89 h 89"/>
                <a:gd name="T28" fmla="*/ 8 w 42"/>
                <a:gd name="T29" fmla="*/ 61 h 89"/>
                <a:gd name="T30" fmla="*/ 3 w 42"/>
                <a:gd name="T31" fmla="*/ 31 h 89"/>
                <a:gd name="T32" fmla="*/ 0 w 42"/>
                <a:gd name="T33" fmla="*/ 0 h 89"/>
                <a:gd name="T34" fmla="*/ 0 w 42"/>
                <a:gd name="T35" fmla="*/ 0 h 89"/>
                <a:gd name="T36" fmla="*/ 16 w 42"/>
                <a:gd name="T37" fmla="*/ 4 h 89"/>
                <a:gd name="T38" fmla="*/ 30 w 42"/>
                <a:gd name="T39" fmla="*/ 12 h 89"/>
                <a:gd name="T40" fmla="*/ 41 w 42"/>
                <a:gd name="T41" fmla="*/ 24 h 8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89"/>
                <a:gd name="T65" fmla="*/ 42 w 42"/>
                <a:gd name="T66" fmla="*/ 89 h 8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89">
                  <a:moveTo>
                    <a:pt x="41" y="24"/>
                  </a:moveTo>
                  <a:lnTo>
                    <a:pt x="42" y="31"/>
                  </a:lnTo>
                  <a:lnTo>
                    <a:pt x="42" y="38"/>
                  </a:lnTo>
                  <a:lnTo>
                    <a:pt x="42" y="44"/>
                  </a:lnTo>
                  <a:lnTo>
                    <a:pt x="39" y="50"/>
                  </a:lnTo>
                  <a:lnTo>
                    <a:pt x="38" y="57"/>
                  </a:lnTo>
                  <a:lnTo>
                    <a:pt x="34" y="61"/>
                  </a:lnTo>
                  <a:lnTo>
                    <a:pt x="31" y="66"/>
                  </a:lnTo>
                  <a:lnTo>
                    <a:pt x="27" y="71"/>
                  </a:lnTo>
                  <a:lnTo>
                    <a:pt x="24" y="75"/>
                  </a:lnTo>
                  <a:lnTo>
                    <a:pt x="20" y="80"/>
                  </a:lnTo>
                  <a:lnTo>
                    <a:pt x="18" y="85"/>
                  </a:lnTo>
                  <a:lnTo>
                    <a:pt x="16" y="89"/>
                  </a:lnTo>
                  <a:lnTo>
                    <a:pt x="8" y="61"/>
                  </a:lnTo>
                  <a:lnTo>
                    <a:pt x="3" y="31"/>
                  </a:lnTo>
                  <a:lnTo>
                    <a:pt x="0" y="0"/>
                  </a:lnTo>
                  <a:lnTo>
                    <a:pt x="16" y="4"/>
                  </a:lnTo>
                  <a:lnTo>
                    <a:pt x="30" y="12"/>
                  </a:lnTo>
                  <a:lnTo>
                    <a:pt x="41" y="24"/>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7" name="Freeform 63">
              <a:extLst>
                <a:ext uri="{FF2B5EF4-FFF2-40B4-BE49-F238E27FC236}">
                  <a16:creationId xmlns:a16="http://schemas.microsoft.com/office/drawing/2014/main" id="{EE4BB220-50A1-A052-7FF1-F2DE33A03C5D}"/>
                </a:ext>
              </a:extLst>
            </p:cNvPr>
            <p:cNvSpPr>
              <a:spLocks/>
            </p:cNvSpPr>
            <p:nvPr/>
          </p:nvSpPr>
          <p:spPr bwMode="auto">
            <a:xfrm>
              <a:off x="4205" y="3455"/>
              <a:ext cx="159" cy="252"/>
            </a:xfrm>
            <a:custGeom>
              <a:avLst/>
              <a:gdLst>
                <a:gd name="T0" fmla="*/ 137 w 159"/>
                <a:gd name="T1" fmla="*/ 55 h 252"/>
                <a:gd name="T2" fmla="*/ 148 w 159"/>
                <a:gd name="T3" fmla="*/ 71 h 252"/>
                <a:gd name="T4" fmla="*/ 155 w 159"/>
                <a:gd name="T5" fmla="*/ 88 h 252"/>
                <a:gd name="T6" fmla="*/ 158 w 159"/>
                <a:gd name="T7" fmla="*/ 107 h 252"/>
                <a:gd name="T8" fmla="*/ 159 w 159"/>
                <a:gd name="T9" fmla="*/ 124 h 252"/>
                <a:gd name="T10" fmla="*/ 158 w 159"/>
                <a:gd name="T11" fmla="*/ 143 h 252"/>
                <a:gd name="T12" fmla="*/ 156 w 159"/>
                <a:gd name="T13" fmla="*/ 161 h 252"/>
                <a:gd name="T14" fmla="*/ 155 w 159"/>
                <a:gd name="T15" fmla="*/ 170 h 252"/>
                <a:gd name="T16" fmla="*/ 148 w 159"/>
                <a:gd name="T17" fmla="*/ 185 h 252"/>
                <a:gd name="T18" fmla="*/ 137 w 159"/>
                <a:gd name="T19" fmla="*/ 197 h 252"/>
                <a:gd name="T20" fmla="*/ 124 w 159"/>
                <a:gd name="T21" fmla="*/ 207 h 252"/>
                <a:gd name="T22" fmla="*/ 109 w 159"/>
                <a:gd name="T23" fmla="*/ 214 h 252"/>
                <a:gd name="T24" fmla="*/ 94 w 159"/>
                <a:gd name="T25" fmla="*/ 222 h 252"/>
                <a:gd name="T26" fmla="*/ 79 w 159"/>
                <a:gd name="T27" fmla="*/ 231 h 252"/>
                <a:gd name="T28" fmla="*/ 65 w 159"/>
                <a:gd name="T29" fmla="*/ 243 h 252"/>
                <a:gd name="T30" fmla="*/ 45 w 159"/>
                <a:gd name="T31" fmla="*/ 247 h 252"/>
                <a:gd name="T32" fmla="*/ 0 w 159"/>
                <a:gd name="T33" fmla="*/ 252 h 252"/>
                <a:gd name="T34" fmla="*/ 18 w 159"/>
                <a:gd name="T35" fmla="*/ 245 h 252"/>
                <a:gd name="T36" fmla="*/ 56 w 159"/>
                <a:gd name="T37" fmla="*/ 233 h 252"/>
                <a:gd name="T38" fmla="*/ 91 w 159"/>
                <a:gd name="T39" fmla="*/ 215 h 252"/>
                <a:gd name="T40" fmla="*/ 116 w 159"/>
                <a:gd name="T41" fmla="*/ 189 h 252"/>
                <a:gd name="T42" fmla="*/ 122 w 159"/>
                <a:gd name="T43" fmla="*/ 170 h 252"/>
                <a:gd name="T44" fmla="*/ 113 w 159"/>
                <a:gd name="T45" fmla="*/ 111 h 252"/>
                <a:gd name="T46" fmla="*/ 98 w 159"/>
                <a:gd name="T47" fmla="*/ 57 h 252"/>
                <a:gd name="T48" fmla="*/ 93 w 159"/>
                <a:gd name="T49" fmla="*/ 48 h 252"/>
                <a:gd name="T50" fmla="*/ 82 w 159"/>
                <a:gd name="T51" fmla="*/ 34 h 252"/>
                <a:gd name="T52" fmla="*/ 71 w 159"/>
                <a:gd name="T53" fmla="*/ 21 h 252"/>
                <a:gd name="T54" fmla="*/ 65 w 159"/>
                <a:gd name="T55" fmla="*/ 16 h 252"/>
                <a:gd name="T56" fmla="*/ 48 w 159"/>
                <a:gd name="T57" fmla="*/ 19 h 252"/>
                <a:gd name="T58" fmla="*/ 64 w 159"/>
                <a:gd name="T59" fmla="*/ 9 h 252"/>
                <a:gd name="T60" fmla="*/ 80 w 159"/>
                <a:gd name="T61" fmla="*/ 4 h 252"/>
                <a:gd name="T62" fmla="*/ 98 w 159"/>
                <a:gd name="T63" fmla="*/ 0 h 252"/>
                <a:gd name="T64" fmla="*/ 106 w 159"/>
                <a:gd name="T65" fmla="*/ 4 h 252"/>
                <a:gd name="T66" fmla="*/ 118 w 159"/>
                <a:gd name="T67" fmla="*/ 16 h 252"/>
                <a:gd name="T68" fmla="*/ 125 w 159"/>
                <a:gd name="T69" fmla="*/ 32 h 252"/>
                <a:gd name="T70" fmla="*/ 131 w 159"/>
                <a:gd name="T71" fmla="*/ 48 h 2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9"/>
                <a:gd name="T109" fmla="*/ 0 h 252"/>
                <a:gd name="T110" fmla="*/ 159 w 159"/>
                <a:gd name="T111" fmla="*/ 252 h 2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9" h="252">
                  <a:moveTo>
                    <a:pt x="131" y="48"/>
                  </a:moveTo>
                  <a:lnTo>
                    <a:pt x="137" y="55"/>
                  </a:lnTo>
                  <a:lnTo>
                    <a:pt x="143" y="63"/>
                  </a:lnTo>
                  <a:lnTo>
                    <a:pt x="148" y="71"/>
                  </a:lnTo>
                  <a:lnTo>
                    <a:pt x="152" y="80"/>
                  </a:lnTo>
                  <a:lnTo>
                    <a:pt x="155" y="88"/>
                  </a:lnTo>
                  <a:lnTo>
                    <a:pt x="156" y="97"/>
                  </a:lnTo>
                  <a:lnTo>
                    <a:pt x="158" y="107"/>
                  </a:lnTo>
                  <a:lnTo>
                    <a:pt x="159" y="115"/>
                  </a:lnTo>
                  <a:lnTo>
                    <a:pt x="159" y="124"/>
                  </a:lnTo>
                  <a:lnTo>
                    <a:pt x="159" y="134"/>
                  </a:lnTo>
                  <a:lnTo>
                    <a:pt x="158" y="143"/>
                  </a:lnTo>
                  <a:lnTo>
                    <a:pt x="158" y="153"/>
                  </a:lnTo>
                  <a:lnTo>
                    <a:pt x="156" y="161"/>
                  </a:lnTo>
                  <a:lnTo>
                    <a:pt x="155" y="170"/>
                  </a:lnTo>
                  <a:lnTo>
                    <a:pt x="152" y="178"/>
                  </a:lnTo>
                  <a:lnTo>
                    <a:pt x="148" y="185"/>
                  </a:lnTo>
                  <a:lnTo>
                    <a:pt x="143" y="192"/>
                  </a:lnTo>
                  <a:lnTo>
                    <a:pt x="137" y="197"/>
                  </a:lnTo>
                  <a:lnTo>
                    <a:pt x="131" y="201"/>
                  </a:lnTo>
                  <a:lnTo>
                    <a:pt x="124" y="207"/>
                  </a:lnTo>
                  <a:lnTo>
                    <a:pt x="117" y="210"/>
                  </a:lnTo>
                  <a:lnTo>
                    <a:pt x="109" y="214"/>
                  </a:lnTo>
                  <a:lnTo>
                    <a:pt x="102" y="218"/>
                  </a:lnTo>
                  <a:lnTo>
                    <a:pt x="94" y="222"/>
                  </a:lnTo>
                  <a:lnTo>
                    <a:pt x="86" y="226"/>
                  </a:lnTo>
                  <a:lnTo>
                    <a:pt x="79" y="231"/>
                  </a:lnTo>
                  <a:lnTo>
                    <a:pt x="72" y="237"/>
                  </a:lnTo>
                  <a:lnTo>
                    <a:pt x="65" y="243"/>
                  </a:lnTo>
                  <a:lnTo>
                    <a:pt x="45" y="247"/>
                  </a:lnTo>
                  <a:lnTo>
                    <a:pt x="25" y="252"/>
                  </a:lnTo>
                  <a:lnTo>
                    <a:pt x="0" y="252"/>
                  </a:lnTo>
                  <a:lnTo>
                    <a:pt x="18" y="245"/>
                  </a:lnTo>
                  <a:lnTo>
                    <a:pt x="37" y="239"/>
                  </a:lnTo>
                  <a:lnTo>
                    <a:pt x="56" y="233"/>
                  </a:lnTo>
                  <a:lnTo>
                    <a:pt x="74" y="224"/>
                  </a:lnTo>
                  <a:lnTo>
                    <a:pt x="91" y="215"/>
                  </a:lnTo>
                  <a:lnTo>
                    <a:pt x="105" y="203"/>
                  </a:lnTo>
                  <a:lnTo>
                    <a:pt x="116" y="189"/>
                  </a:lnTo>
                  <a:lnTo>
                    <a:pt x="122" y="170"/>
                  </a:lnTo>
                  <a:lnTo>
                    <a:pt x="120" y="139"/>
                  </a:lnTo>
                  <a:lnTo>
                    <a:pt x="113" y="111"/>
                  </a:lnTo>
                  <a:lnTo>
                    <a:pt x="105" y="82"/>
                  </a:lnTo>
                  <a:lnTo>
                    <a:pt x="98" y="57"/>
                  </a:lnTo>
                  <a:lnTo>
                    <a:pt x="93" y="48"/>
                  </a:lnTo>
                  <a:lnTo>
                    <a:pt x="89" y="40"/>
                  </a:lnTo>
                  <a:lnTo>
                    <a:pt x="82" y="34"/>
                  </a:lnTo>
                  <a:lnTo>
                    <a:pt x="76" y="28"/>
                  </a:lnTo>
                  <a:lnTo>
                    <a:pt x="71" y="21"/>
                  </a:lnTo>
                  <a:lnTo>
                    <a:pt x="65" y="16"/>
                  </a:lnTo>
                  <a:lnTo>
                    <a:pt x="41" y="24"/>
                  </a:lnTo>
                  <a:lnTo>
                    <a:pt x="48" y="19"/>
                  </a:lnTo>
                  <a:lnTo>
                    <a:pt x="56" y="15"/>
                  </a:lnTo>
                  <a:lnTo>
                    <a:pt x="64" y="9"/>
                  </a:lnTo>
                  <a:lnTo>
                    <a:pt x="72" y="6"/>
                  </a:lnTo>
                  <a:lnTo>
                    <a:pt x="80" y="4"/>
                  </a:lnTo>
                  <a:lnTo>
                    <a:pt x="90" y="1"/>
                  </a:lnTo>
                  <a:lnTo>
                    <a:pt x="98" y="0"/>
                  </a:lnTo>
                  <a:lnTo>
                    <a:pt x="106" y="4"/>
                  </a:lnTo>
                  <a:lnTo>
                    <a:pt x="113" y="9"/>
                  </a:lnTo>
                  <a:lnTo>
                    <a:pt x="118" y="16"/>
                  </a:lnTo>
                  <a:lnTo>
                    <a:pt x="121" y="24"/>
                  </a:lnTo>
                  <a:lnTo>
                    <a:pt x="125" y="32"/>
                  </a:lnTo>
                  <a:lnTo>
                    <a:pt x="128" y="40"/>
                  </a:lnTo>
                  <a:lnTo>
                    <a:pt x="131" y="48"/>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8" name="Freeform 64">
              <a:extLst>
                <a:ext uri="{FF2B5EF4-FFF2-40B4-BE49-F238E27FC236}">
                  <a16:creationId xmlns:a16="http://schemas.microsoft.com/office/drawing/2014/main" id="{6E1DDBC6-44D8-0558-9E7C-8075B092C7B0}"/>
                </a:ext>
              </a:extLst>
            </p:cNvPr>
            <p:cNvSpPr>
              <a:spLocks/>
            </p:cNvSpPr>
            <p:nvPr/>
          </p:nvSpPr>
          <p:spPr bwMode="auto">
            <a:xfrm>
              <a:off x="4106" y="3493"/>
              <a:ext cx="209" cy="214"/>
            </a:xfrm>
            <a:custGeom>
              <a:avLst/>
              <a:gdLst>
                <a:gd name="T0" fmla="*/ 190 w 209"/>
                <a:gd name="T1" fmla="*/ 36 h 214"/>
                <a:gd name="T2" fmla="*/ 194 w 209"/>
                <a:gd name="T3" fmla="*/ 56 h 214"/>
                <a:gd name="T4" fmla="*/ 201 w 209"/>
                <a:gd name="T5" fmla="*/ 77 h 214"/>
                <a:gd name="T6" fmla="*/ 207 w 209"/>
                <a:gd name="T7" fmla="*/ 96 h 214"/>
                <a:gd name="T8" fmla="*/ 209 w 209"/>
                <a:gd name="T9" fmla="*/ 116 h 214"/>
                <a:gd name="T10" fmla="*/ 207 w 209"/>
                <a:gd name="T11" fmla="*/ 134 h 214"/>
                <a:gd name="T12" fmla="*/ 197 w 209"/>
                <a:gd name="T13" fmla="*/ 150 h 214"/>
                <a:gd name="T14" fmla="*/ 189 w 209"/>
                <a:gd name="T15" fmla="*/ 157 h 214"/>
                <a:gd name="T16" fmla="*/ 174 w 209"/>
                <a:gd name="T17" fmla="*/ 169 h 214"/>
                <a:gd name="T18" fmla="*/ 158 w 209"/>
                <a:gd name="T19" fmla="*/ 178 h 214"/>
                <a:gd name="T20" fmla="*/ 140 w 209"/>
                <a:gd name="T21" fmla="*/ 186 h 214"/>
                <a:gd name="T22" fmla="*/ 121 w 209"/>
                <a:gd name="T23" fmla="*/ 195 h 214"/>
                <a:gd name="T24" fmla="*/ 103 w 209"/>
                <a:gd name="T25" fmla="*/ 203 h 214"/>
                <a:gd name="T26" fmla="*/ 84 w 209"/>
                <a:gd name="T27" fmla="*/ 209 h 214"/>
                <a:gd name="T28" fmla="*/ 75 w 209"/>
                <a:gd name="T29" fmla="*/ 214 h 214"/>
                <a:gd name="T30" fmla="*/ 60 w 209"/>
                <a:gd name="T31" fmla="*/ 203 h 214"/>
                <a:gd name="T32" fmla="*/ 51 w 209"/>
                <a:gd name="T33" fmla="*/ 205 h 214"/>
                <a:gd name="T34" fmla="*/ 38 w 209"/>
                <a:gd name="T35" fmla="*/ 186 h 214"/>
                <a:gd name="T36" fmla="*/ 32 w 209"/>
                <a:gd name="T37" fmla="*/ 165 h 214"/>
                <a:gd name="T38" fmla="*/ 26 w 209"/>
                <a:gd name="T39" fmla="*/ 157 h 214"/>
                <a:gd name="T40" fmla="*/ 18 w 209"/>
                <a:gd name="T41" fmla="*/ 142 h 214"/>
                <a:gd name="T42" fmla="*/ 10 w 209"/>
                <a:gd name="T43" fmla="*/ 124 h 214"/>
                <a:gd name="T44" fmla="*/ 3 w 209"/>
                <a:gd name="T45" fmla="*/ 108 h 214"/>
                <a:gd name="T46" fmla="*/ 0 w 209"/>
                <a:gd name="T47" fmla="*/ 90 h 214"/>
                <a:gd name="T48" fmla="*/ 3 w 209"/>
                <a:gd name="T49" fmla="*/ 74 h 214"/>
                <a:gd name="T50" fmla="*/ 10 w 209"/>
                <a:gd name="T51" fmla="*/ 59 h 214"/>
                <a:gd name="T52" fmla="*/ 19 w 209"/>
                <a:gd name="T53" fmla="*/ 51 h 214"/>
                <a:gd name="T54" fmla="*/ 42 w 209"/>
                <a:gd name="T55" fmla="*/ 37 h 214"/>
                <a:gd name="T56" fmla="*/ 67 w 209"/>
                <a:gd name="T57" fmla="*/ 28 h 214"/>
                <a:gd name="T58" fmla="*/ 89 w 209"/>
                <a:gd name="T59" fmla="*/ 17 h 214"/>
                <a:gd name="T60" fmla="*/ 99 w 209"/>
                <a:gd name="T61" fmla="*/ 10 h 214"/>
                <a:gd name="T62" fmla="*/ 114 w 209"/>
                <a:gd name="T63" fmla="*/ 50 h 214"/>
                <a:gd name="T64" fmla="*/ 132 w 209"/>
                <a:gd name="T65" fmla="*/ 124 h 214"/>
                <a:gd name="T66" fmla="*/ 129 w 209"/>
                <a:gd name="T67" fmla="*/ 88 h 214"/>
                <a:gd name="T68" fmla="*/ 116 w 209"/>
                <a:gd name="T69" fmla="*/ 10 h 214"/>
                <a:gd name="T70" fmla="*/ 132 w 209"/>
                <a:gd name="T71" fmla="*/ 4 h 214"/>
                <a:gd name="T72" fmla="*/ 164 w 209"/>
                <a:gd name="T73" fmla="*/ 2 h 214"/>
                <a:gd name="T74" fmla="*/ 173 w 209"/>
                <a:gd name="T75" fmla="*/ 6 h 214"/>
                <a:gd name="T76" fmla="*/ 185 w 209"/>
                <a:gd name="T77" fmla="*/ 20 h 21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09"/>
                <a:gd name="T118" fmla="*/ 0 h 214"/>
                <a:gd name="T119" fmla="*/ 209 w 209"/>
                <a:gd name="T120" fmla="*/ 214 h 21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09" h="214">
                  <a:moveTo>
                    <a:pt x="189" y="27"/>
                  </a:moveTo>
                  <a:lnTo>
                    <a:pt x="190" y="36"/>
                  </a:lnTo>
                  <a:lnTo>
                    <a:pt x="192" y="46"/>
                  </a:lnTo>
                  <a:lnTo>
                    <a:pt x="194" y="56"/>
                  </a:lnTo>
                  <a:lnTo>
                    <a:pt x="197" y="66"/>
                  </a:lnTo>
                  <a:lnTo>
                    <a:pt x="201" y="77"/>
                  </a:lnTo>
                  <a:lnTo>
                    <a:pt x="204" y="86"/>
                  </a:lnTo>
                  <a:lnTo>
                    <a:pt x="207" y="96"/>
                  </a:lnTo>
                  <a:lnTo>
                    <a:pt x="208" y="107"/>
                  </a:lnTo>
                  <a:lnTo>
                    <a:pt x="209" y="116"/>
                  </a:lnTo>
                  <a:lnTo>
                    <a:pt x="208" y="124"/>
                  </a:lnTo>
                  <a:lnTo>
                    <a:pt x="207" y="134"/>
                  </a:lnTo>
                  <a:lnTo>
                    <a:pt x="202" y="142"/>
                  </a:lnTo>
                  <a:lnTo>
                    <a:pt x="197" y="150"/>
                  </a:lnTo>
                  <a:lnTo>
                    <a:pt x="189" y="157"/>
                  </a:lnTo>
                  <a:lnTo>
                    <a:pt x="181" y="162"/>
                  </a:lnTo>
                  <a:lnTo>
                    <a:pt x="174" y="169"/>
                  </a:lnTo>
                  <a:lnTo>
                    <a:pt x="166" y="173"/>
                  </a:lnTo>
                  <a:lnTo>
                    <a:pt x="158" y="178"/>
                  </a:lnTo>
                  <a:lnTo>
                    <a:pt x="148" y="182"/>
                  </a:lnTo>
                  <a:lnTo>
                    <a:pt x="140" y="186"/>
                  </a:lnTo>
                  <a:lnTo>
                    <a:pt x="131" y="191"/>
                  </a:lnTo>
                  <a:lnTo>
                    <a:pt x="121" y="195"/>
                  </a:lnTo>
                  <a:lnTo>
                    <a:pt x="113" y="199"/>
                  </a:lnTo>
                  <a:lnTo>
                    <a:pt x="103" y="203"/>
                  </a:lnTo>
                  <a:lnTo>
                    <a:pt x="94" y="205"/>
                  </a:lnTo>
                  <a:lnTo>
                    <a:pt x="84" y="209"/>
                  </a:lnTo>
                  <a:lnTo>
                    <a:pt x="75" y="214"/>
                  </a:lnTo>
                  <a:lnTo>
                    <a:pt x="67" y="208"/>
                  </a:lnTo>
                  <a:lnTo>
                    <a:pt x="60" y="203"/>
                  </a:lnTo>
                  <a:lnTo>
                    <a:pt x="51" y="205"/>
                  </a:lnTo>
                  <a:lnTo>
                    <a:pt x="44" y="197"/>
                  </a:lnTo>
                  <a:lnTo>
                    <a:pt x="38" y="186"/>
                  </a:lnTo>
                  <a:lnTo>
                    <a:pt x="36" y="176"/>
                  </a:lnTo>
                  <a:lnTo>
                    <a:pt x="32" y="165"/>
                  </a:lnTo>
                  <a:lnTo>
                    <a:pt x="26" y="157"/>
                  </a:lnTo>
                  <a:lnTo>
                    <a:pt x="22" y="149"/>
                  </a:lnTo>
                  <a:lnTo>
                    <a:pt x="18" y="142"/>
                  </a:lnTo>
                  <a:lnTo>
                    <a:pt x="14" y="134"/>
                  </a:lnTo>
                  <a:lnTo>
                    <a:pt x="10" y="124"/>
                  </a:lnTo>
                  <a:lnTo>
                    <a:pt x="6" y="116"/>
                  </a:lnTo>
                  <a:lnTo>
                    <a:pt x="3" y="108"/>
                  </a:lnTo>
                  <a:lnTo>
                    <a:pt x="2" y="98"/>
                  </a:lnTo>
                  <a:lnTo>
                    <a:pt x="0" y="90"/>
                  </a:lnTo>
                  <a:lnTo>
                    <a:pt x="0" y="82"/>
                  </a:lnTo>
                  <a:lnTo>
                    <a:pt x="3" y="74"/>
                  </a:lnTo>
                  <a:lnTo>
                    <a:pt x="6" y="66"/>
                  </a:lnTo>
                  <a:lnTo>
                    <a:pt x="10" y="59"/>
                  </a:lnTo>
                  <a:lnTo>
                    <a:pt x="19" y="51"/>
                  </a:lnTo>
                  <a:lnTo>
                    <a:pt x="32" y="44"/>
                  </a:lnTo>
                  <a:lnTo>
                    <a:pt x="42" y="37"/>
                  </a:lnTo>
                  <a:lnTo>
                    <a:pt x="55" y="33"/>
                  </a:lnTo>
                  <a:lnTo>
                    <a:pt x="67" y="28"/>
                  </a:lnTo>
                  <a:lnTo>
                    <a:pt x="78" y="24"/>
                  </a:lnTo>
                  <a:lnTo>
                    <a:pt x="89" y="17"/>
                  </a:lnTo>
                  <a:lnTo>
                    <a:pt x="99" y="10"/>
                  </a:lnTo>
                  <a:lnTo>
                    <a:pt x="108" y="10"/>
                  </a:lnTo>
                  <a:lnTo>
                    <a:pt x="114" y="50"/>
                  </a:lnTo>
                  <a:lnTo>
                    <a:pt x="121" y="89"/>
                  </a:lnTo>
                  <a:lnTo>
                    <a:pt x="132" y="124"/>
                  </a:lnTo>
                  <a:lnTo>
                    <a:pt x="129" y="88"/>
                  </a:lnTo>
                  <a:lnTo>
                    <a:pt x="122" y="50"/>
                  </a:lnTo>
                  <a:lnTo>
                    <a:pt x="116" y="10"/>
                  </a:lnTo>
                  <a:lnTo>
                    <a:pt x="132" y="4"/>
                  </a:lnTo>
                  <a:lnTo>
                    <a:pt x="148" y="0"/>
                  </a:lnTo>
                  <a:lnTo>
                    <a:pt x="164" y="2"/>
                  </a:lnTo>
                  <a:lnTo>
                    <a:pt x="173" y="6"/>
                  </a:lnTo>
                  <a:lnTo>
                    <a:pt x="179" y="13"/>
                  </a:lnTo>
                  <a:lnTo>
                    <a:pt x="185" y="20"/>
                  </a:lnTo>
                  <a:lnTo>
                    <a:pt x="189" y="27"/>
                  </a:lnTo>
                  <a:close/>
                </a:path>
              </a:pathLst>
            </a:cu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69" name="Freeform 65">
              <a:extLst>
                <a:ext uri="{FF2B5EF4-FFF2-40B4-BE49-F238E27FC236}">
                  <a16:creationId xmlns:a16="http://schemas.microsoft.com/office/drawing/2014/main" id="{F8D303E5-469B-9A15-A674-5E80DDBB8A7E}"/>
                </a:ext>
              </a:extLst>
            </p:cNvPr>
            <p:cNvSpPr>
              <a:spLocks/>
            </p:cNvSpPr>
            <p:nvPr/>
          </p:nvSpPr>
          <p:spPr bwMode="auto">
            <a:xfrm>
              <a:off x="3945" y="3812"/>
              <a:ext cx="57" cy="41"/>
            </a:xfrm>
            <a:custGeom>
              <a:avLst/>
              <a:gdLst>
                <a:gd name="T0" fmla="*/ 57 w 57"/>
                <a:gd name="T1" fmla="*/ 16 h 41"/>
                <a:gd name="T2" fmla="*/ 56 w 57"/>
                <a:gd name="T3" fmla="*/ 23 h 41"/>
                <a:gd name="T4" fmla="*/ 54 w 57"/>
                <a:gd name="T5" fmla="*/ 31 h 41"/>
                <a:gd name="T6" fmla="*/ 57 w 57"/>
                <a:gd name="T7" fmla="*/ 41 h 41"/>
                <a:gd name="T8" fmla="*/ 57 w 57"/>
                <a:gd name="T9" fmla="*/ 41 h 41"/>
                <a:gd name="T10" fmla="*/ 47 w 57"/>
                <a:gd name="T11" fmla="*/ 37 h 41"/>
                <a:gd name="T12" fmla="*/ 38 w 57"/>
                <a:gd name="T13" fmla="*/ 31 h 41"/>
                <a:gd name="T14" fmla="*/ 30 w 57"/>
                <a:gd name="T15" fmla="*/ 26 h 41"/>
                <a:gd name="T16" fmla="*/ 20 w 57"/>
                <a:gd name="T17" fmla="*/ 20 h 41"/>
                <a:gd name="T18" fmla="*/ 14 w 57"/>
                <a:gd name="T19" fmla="*/ 14 h 41"/>
                <a:gd name="T20" fmla="*/ 7 w 57"/>
                <a:gd name="T21" fmla="*/ 7 h 41"/>
                <a:gd name="T22" fmla="*/ 0 w 57"/>
                <a:gd name="T23" fmla="*/ 0 h 41"/>
                <a:gd name="T24" fmla="*/ 0 w 57"/>
                <a:gd name="T25" fmla="*/ 0 h 41"/>
                <a:gd name="T26" fmla="*/ 57 w 57"/>
                <a:gd name="T27" fmla="*/ 16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
                <a:gd name="T43" fmla="*/ 0 h 41"/>
                <a:gd name="T44" fmla="*/ 57 w 57"/>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 h="41">
                  <a:moveTo>
                    <a:pt x="57" y="16"/>
                  </a:moveTo>
                  <a:lnTo>
                    <a:pt x="56" y="23"/>
                  </a:lnTo>
                  <a:lnTo>
                    <a:pt x="54" y="31"/>
                  </a:lnTo>
                  <a:lnTo>
                    <a:pt x="57" y="41"/>
                  </a:lnTo>
                  <a:lnTo>
                    <a:pt x="47" y="37"/>
                  </a:lnTo>
                  <a:lnTo>
                    <a:pt x="38" y="31"/>
                  </a:lnTo>
                  <a:lnTo>
                    <a:pt x="30" y="26"/>
                  </a:lnTo>
                  <a:lnTo>
                    <a:pt x="20" y="20"/>
                  </a:lnTo>
                  <a:lnTo>
                    <a:pt x="14" y="14"/>
                  </a:lnTo>
                  <a:lnTo>
                    <a:pt x="7" y="7"/>
                  </a:lnTo>
                  <a:lnTo>
                    <a:pt x="0" y="0"/>
                  </a:lnTo>
                  <a:lnTo>
                    <a:pt x="5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70" name="Freeform 66">
              <a:extLst>
                <a:ext uri="{FF2B5EF4-FFF2-40B4-BE49-F238E27FC236}">
                  <a16:creationId xmlns:a16="http://schemas.microsoft.com/office/drawing/2014/main" id="{13CA97FC-9F30-B639-DD6B-A28F07854094}"/>
                </a:ext>
              </a:extLst>
            </p:cNvPr>
            <p:cNvSpPr>
              <a:spLocks/>
            </p:cNvSpPr>
            <p:nvPr/>
          </p:nvSpPr>
          <p:spPr bwMode="auto">
            <a:xfrm>
              <a:off x="4334" y="3837"/>
              <a:ext cx="18" cy="16"/>
            </a:xfrm>
            <a:custGeom>
              <a:avLst/>
              <a:gdLst>
                <a:gd name="T0" fmla="*/ 18 w 18"/>
                <a:gd name="T1" fmla="*/ 0 h 16"/>
                <a:gd name="T2" fmla="*/ 14 w 18"/>
                <a:gd name="T3" fmla="*/ 9 h 16"/>
                <a:gd name="T4" fmla="*/ 7 w 18"/>
                <a:gd name="T5" fmla="*/ 13 h 16"/>
                <a:gd name="T6" fmla="*/ 2 w 18"/>
                <a:gd name="T7" fmla="*/ 16 h 16"/>
                <a:gd name="T8" fmla="*/ 2 w 18"/>
                <a:gd name="T9" fmla="*/ 16 h 16"/>
                <a:gd name="T10" fmla="*/ 0 w 18"/>
                <a:gd name="T11" fmla="*/ 13 h 16"/>
                <a:gd name="T12" fmla="*/ 2 w 18"/>
                <a:gd name="T13" fmla="*/ 8 h 16"/>
                <a:gd name="T14" fmla="*/ 2 w 18"/>
                <a:gd name="T15" fmla="*/ 0 h 16"/>
                <a:gd name="T16" fmla="*/ 2 w 18"/>
                <a:gd name="T17" fmla="*/ 0 h 16"/>
                <a:gd name="T18" fmla="*/ 6 w 18"/>
                <a:gd name="T19" fmla="*/ 1 h 16"/>
                <a:gd name="T20" fmla="*/ 11 w 18"/>
                <a:gd name="T21" fmla="*/ 0 h 16"/>
                <a:gd name="T22" fmla="*/ 18 w 18"/>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8" y="0"/>
                  </a:moveTo>
                  <a:lnTo>
                    <a:pt x="14" y="9"/>
                  </a:lnTo>
                  <a:lnTo>
                    <a:pt x="7" y="13"/>
                  </a:lnTo>
                  <a:lnTo>
                    <a:pt x="2" y="16"/>
                  </a:lnTo>
                  <a:lnTo>
                    <a:pt x="0" y="13"/>
                  </a:lnTo>
                  <a:lnTo>
                    <a:pt x="2" y="8"/>
                  </a:lnTo>
                  <a:lnTo>
                    <a:pt x="2" y="0"/>
                  </a:lnTo>
                  <a:lnTo>
                    <a:pt x="6" y="1"/>
                  </a:lnTo>
                  <a:lnTo>
                    <a:pt x="11" y="0"/>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71" name="Freeform 67">
              <a:extLst>
                <a:ext uri="{FF2B5EF4-FFF2-40B4-BE49-F238E27FC236}">
                  <a16:creationId xmlns:a16="http://schemas.microsoft.com/office/drawing/2014/main" id="{58711094-C3F0-6113-7305-2351FACA3C58}"/>
                </a:ext>
              </a:extLst>
            </p:cNvPr>
            <p:cNvSpPr>
              <a:spLocks/>
            </p:cNvSpPr>
            <p:nvPr/>
          </p:nvSpPr>
          <p:spPr bwMode="auto">
            <a:xfrm>
              <a:off x="4128" y="3845"/>
              <a:ext cx="199" cy="34"/>
            </a:xfrm>
            <a:custGeom>
              <a:avLst/>
              <a:gdLst>
                <a:gd name="T0" fmla="*/ 199 w 199"/>
                <a:gd name="T1" fmla="*/ 0 h 34"/>
                <a:gd name="T2" fmla="*/ 194 w 199"/>
                <a:gd name="T3" fmla="*/ 5 h 34"/>
                <a:gd name="T4" fmla="*/ 187 w 199"/>
                <a:gd name="T5" fmla="*/ 12 h 34"/>
                <a:gd name="T6" fmla="*/ 182 w 199"/>
                <a:gd name="T7" fmla="*/ 19 h 34"/>
                <a:gd name="T8" fmla="*/ 175 w 199"/>
                <a:gd name="T9" fmla="*/ 24 h 34"/>
                <a:gd name="T10" fmla="*/ 175 w 199"/>
                <a:gd name="T11" fmla="*/ 24 h 34"/>
                <a:gd name="T12" fmla="*/ 117 w 199"/>
                <a:gd name="T13" fmla="*/ 29 h 34"/>
                <a:gd name="T14" fmla="*/ 60 w 199"/>
                <a:gd name="T15" fmla="*/ 34 h 34"/>
                <a:gd name="T16" fmla="*/ 4 w 199"/>
                <a:gd name="T17" fmla="*/ 32 h 34"/>
                <a:gd name="T18" fmla="*/ 4 w 199"/>
                <a:gd name="T19" fmla="*/ 32 h 34"/>
                <a:gd name="T20" fmla="*/ 0 w 199"/>
                <a:gd name="T21" fmla="*/ 24 h 34"/>
                <a:gd name="T22" fmla="*/ 0 w 199"/>
                <a:gd name="T23" fmla="*/ 15 h 34"/>
                <a:gd name="T24" fmla="*/ 4 w 199"/>
                <a:gd name="T25" fmla="*/ 8 h 34"/>
                <a:gd name="T26" fmla="*/ 4 w 199"/>
                <a:gd name="T27" fmla="*/ 8 h 34"/>
                <a:gd name="T28" fmla="*/ 68 w 199"/>
                <a:gd name="T29" fmla="*/ 8 h 34"/>
                <a:gd name="T30" fmla="*/ 134 w 199"/>
                <a:gd name="T31" fmla="*/ 4 h 34"/>
                <a:gd name="T32" fmla="*/ 199 w 199"/>
                <a:gd name="T33" fmla="*/ 0 h 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9"/>
                <a:gd name="T52" fmla="*/ 0 h 34"/>
                <a:gd name="T53" fmla="*/ 199 w 199"/>
                <a:gd name="T54" fmla="*/ 34 h 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9" h="34">
                  <a:moveTo>
                    <a:pt x="199" y="0"/>
                  </a:moveTo>
                  <a:lnTo>
                    <a:pt x="194" y="5"/>
                  </a:lnTo>
                  <a:lnTo>
                    <a:pt x="187" y="12"/>
                  </a:lnTo>
                  <a:lnTo>
                    <a:pt x="182" y="19"/>
                  </a:lnTo>
                  <a:lnTo>
                    <a:pt x="175" y="24"/>
                  </a:lnTo>
                  <a:lnTo>
                    <a:pt x="117" y="29"/>
                  </a:lnTo>
                  <a:lnTo>
                    <a:pt x="60" y="34"/>
                  </a:lnTo>
                  <a:lnTo>
                    <a:pt x="4" y="32"/>
                  </a:lnTo>
                  <a:lnTo>
                    <a:pt x="0" y="24"/>
                  </a:lnTo>
                  <a:lnTo>
                    <a:pt x="0" y="15"/>
                  </a:lnTo>
                  <a:lnTo>
                    <a:pt x="4" y="8"/>
                  </a:lnTo>
                  <a:lnTo>
                    <a:pt x="68" y="8"/>
                  </a:lnTo>
                  <a:lnTo>
                    <a:pt x="134" y="4"/>
                  </a:lnTo>
                  <a:lnTo>
                    <a:pt x="19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sp>
          <p:nvSpPr>
            <p:cNvPr id="72" name="Freeform 68">
              <a:extLst>
                <a:ext uri="{FF2B5EF4-FFF2-40B4-BE49-F238E27FC236}">
                  <a16:creationId xmlns:a16="http://schemas.microsoft.com/office/drawing/2014/main" id="{07772EA5-380F-022F-8738-A28808C974A9}"/>
                </a:ext>
              </a:extLst>
            </p:cNvPr>
            <p:cNvSpPr>
              <a:spLocks/>
            </p:cNvSpPr>
            <p:nvPr/>
          </p:nvSpPr>
          <p:spPr bwMode="auto">
            <a:xfrm>
              <a:off x="4091" y="3845"/>
              <a:ext cx="25" cy="32"/>
            </a:xfrm>
            <a:custGeom>
              <a:avLst/>
              <a:gdLst>
                <a:gd name="T0" fmla="*/ 25 w 25"/>
                <a:gd name="T1" fmla="*/ 8 h 32"/>
                <a:gd name="T2" fmla="*/ 22 w 25"/>
                <a:gd name="T3" fmla="*/ 13 h 32"/>
                <a:gd name="T4" fmla="*/ 22 w 25"/>
                <a:gd name="T5" fmla="*/ 21 h 32"/>
                <a:gd name="T6" fmla="*/ 25 w 25"/>
                <a:gd name="T7" fmla="*/ 32 h 32"/>
                <a:gd name="T8" fmla="*/ 25 w 25"/>
                <a:gd name="T9" fmla="*/ 32 h 32"/>
                <a:gd name="T10" fmla="*/ 17 w 25"/>
                <a:gd name="T11" fmla="*/ 29 h 32"/>
                <a:gd name="T12" fmla="*/ 13 w 25"/>
                <a:gd name="T13" fmla="*/ 25 h 32"/>
                <a:gd name="T14" fmla="*/ 7 w 25"/>
                <a:gd name="T15" fmla="*/ 23 h 32"/>
                <a:gd name="T16" fmla="*/ 0 w 25"/>
                <a:gd name="T17" fmla="*/ 24 h 32"/>
                <a:gd name="T18" fmla="*/ 0 w 25"/>
                <a:gd name="T19" fmla="*/ 24 h 32"/>
                <a:gd name="T20" fmla="*/ 0 w 25"/>
                <a:gd name="T21" fmla="*/ 15 h 32"/>
                <a:gd name="T22" fmla="*/ 2 w 25"/>
                <a:gd name="T23" fmla="*/ 6 h 32"/>
                <a:gd name="T24" fmla="*/ 9 w 25"/>
                <a:gd name="T25" fmla="*/ 0 h 32"/>
                <a:gd name="T26" fmla="*/ 9 w 25"/>
                <a:gd name="T27" fmla="*/ 0 h 32"/>
                <a:gd name="T28" fmla="*/ 25 w 25"/>
                <a:gd name="T29" fmla="*/ 8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
                <a:gd name="T46" fmla="*/ 0 h 32"/>
                <a:gd name="T47" fmla="*/ 25 w 25"/>
                <a:gd name="T48" fmla="*/ 32 h 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 h="32">
                  <a:moveTo>
                    <a:pt x="25" y="8"/>
                  </a:moveTo>
                  <a:lnTo>
                    <a:pt x="22" y="13"/>
                  </a:lnTo>
                  <a:lnTo>
                    <a:pt x="22" y="21"/>
                  </a:lnTo>
                  <a:lnTo>
                    <a:pt x="25" y="32"/>
                  </a:lnTo>
                  <a:lnTo>
                    <a:pt x="17" y="29"/>
                  </a:lnTo>
                  <a:lnTo>
                    <a:pt x="13" y="25"/>
                  </a:lnTo>
                  <a:lnTo>
                    <a:pt x="7" y="23"/>
                  </a:lnTo>
                  <a:lnTo>
                    <a:pt x="0" y="24"/>
                  </a:lnTo>
                  <a:lnTo>
                    <a:pt x="0" y="15"/>
                  </a:lnTo>
                  <a:lnTo>
                    <a:pt x="2" y="6"/>
                  </a:lnTo>
                  <a:lnTo>
                    <a:pt x="9" y="0"/>
                  </a:lnTo>
                  <a:lnTo>
                    <a:pt x="25"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ES"/>
            </a:p>
          </p:txBody>
        </p:sp>
      </p:grpSp>
      <p:sp>
        <p:nvSpPr>
          <p:cNvPr id="73" name="AutoShape 69">
            <a:extLst>
              <a:ext uri="{FF2B5EF4-FFF2-40B4-BE49-F238E27FC236}">
                <a16:creationId xmlns:a16="http://schemas.microsoft.com/office/drawing/2014/main" id="{39B3DD27-3D99-D16D-3B67-B4A47A98930E}"/>
              </a:ext>
            </a:extLst>
          </p:cNvPr>
          <p:cNvSpPr>
            <a:spLocks noChangeArrowheads="1"/>
          </p:cNvSpPr>
          <p:nvPr/>
        </p:nvSpPr>
        <p:spPr bwMode="auto">
          <a:xfrm>
            <a:off x="3408363" y="2054225"/>
            <a:ext cx="439737" cy="473075"/>
          </a:xfrm>
          <a:prstGeom prst="rightArrow">
            <a:avLst>
              <a:gd name="adj1" fmla="val 50000"/>
              <a:gd name="adj2" fmla="val 25000"/>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eaLnBrk="1" hangingPunct="1"/>
            <a:endParaRPr lang="es-ES" altLang="es-ES"/>
          </a:p>
        </p:txBody>
      </p:sp>
      <p:sp>
        <p:nvSpPr>
          <p:cNvPr id="74" name="Text Box 29">
            <a:extLst>
              <a:ext uri="{FF2B5EF4-FFF2-40B4-BE49-F238E27FC236}">
                <a16:creationId xmlns:a16="http://schemas.microsoft.com/office/drawing/2014/main" id="{02707D14-8E64-441F-C10D-AF3E2BB73506}"/>
              </a:ext>
            </a:extLst>
          </p:cNvPr>
          <p:cNvSpPr txBox="1">
            <a:spLocks noChangeArrowheads="1"/>
          </p:cNvSpPr>
          <p:nvPr/>
        </p:nvSpPr>
        <p:spPr bwMode="auto">
          <a:xfrm>
            <a:off x="534988" y="3284538"/>
            <a:ext cx="11657012"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342900" indent="-342900" eaLnBrk="1" hangingPunct="1">
              <a:buFont typeface="Arial" panose="020B0604020202020204" pitchFamily="34" charset="0"/>
              <a:buChar char="•"/>
            </a:pPr>
            <a:r>
              <a:rPr lang="es-ES_tradnl" altLang="es-ES" sz="2600" dirty="0">
                <a:solidFill>
                  <a:schemeClr val="bg2">
                    <a:lumMod val="10000"/>
                  </a:schemeClr>
                </a:solidFill>
                <a:latin typeface="+mn-lt"/>
              </a:rPr>
              <a:t>Mantener una situación ponderal adecuada evitando el sobrepeso.</a:t>
            </a:r>
          </a:p>
          <a:p>
            <a:pPr marL="342900" indent="-342900" eaLnBrk="1" hangingPunct="1">
              <a:buFont typeface="Arial" panose="020B0604020202020204" pitchFamily="34" charset="0"/>
              <a:buChar char="•"/>
            </a:pPr>
            <a:endParaRPr lang="es-ES_tradnl" altLang="es-ES" sz="2600" dirty="0">
              <a:solidFill>
                <a:schemeClr val="bg2">
                  <a:lumMod val="10000"/>
                </a:schemeClr>
              </a:solidFill>
              <a:latin typeface="+mn-lt"/>
            </a:endParaRPr>
          </a:p>
          <a:p>
            <a:pPr marL="342900" indent="-342900" eaLnBrk="1" hangingPunct="1">
              <a:buFont typeface="Arial" panose="020B0604020202020204" pitchFamily="34" charset="0"/>
              <a:buChar char="•"/>
            </a:pPr>
            <a:r>
              <a:rPr lang="es-ES_tradnl" altLang="es-ES" sz="2600" dirty="0">
                <a:solidFill>
                  <a:schemeClr val="bg2">
                    <a:lumMod val="10000"/>
                  </a:schemeClr>
                </a:solidFill>
                <a:latin typeface="+mn-lt"/>
              </a:rPr>
              <a:t>Reducción en la ingesta de irritantes vesicales: tabaco, cafeína, diuréticos...</a:t>
            </a:r>
          </a:p>
          <a:p>
            <a:pPr marL="342900" indent="-342900" eaLnBrk="1" hangingPunct="1">
              <a:buFont typeface="Arial" panose="020B0604020202020204" pitchFamily="34" charset="0"/>
              <a:buChar char="•"/>
            </a:pPr>
            <a:endParaRPr lang="es-ES_tradnl" altLang="es-ES" sz="2600" dirty="0">
              <a:solidFill>
                <a:schemeClr val="bg2">
                  <a:lumMod val="10000"/>
                </a:schemeClr>
              </a:solidFill>
              <a:latin typeface="+mn-lt"/>
            </a:endParaRPr>
          </a:p>
          <a:p>
            <a:pPr marL="342900" indent="-342900" eaLnBrk="1" hangingPunct="1">
              <a:buFont typeface="Arial" panose="020B0604020202020204" pitchFamily="34" charset="0"/>
              <a:buChar char="•"/>
            </a:pPr>
            <a:r>
              <a:rPr lang="es-ES_tradnl" altLang="es-ES" sz="2600" dirty="0">
                <a:solidFill>
                  <a:schemeClr val="bg2">
                    <a:lumMod val="10000"/>
                  </a:schemeClr>
                </a:solidFill>
                <a:latin typeface="+mn-lt"/>
              </a:rPr>
              <a:t>Mantener una ingesta de líquidos adecuada, no &gt;1.500 ml/24h.</a:t>
            </a:r>
          </a:p>
          <a:p>
            <a:pPr marL="342900" indent="-342900" eaLnBrk="1" hangingPunct="1">
              <a:buFont typeface="Arial" panose="020B0604020202020204" pitchFamily="34" charset="0"/>
              <a:buChar char="•"/>
            </a:pPr>
            <a:endParaRPr lang="es-ES_tradnl" altLang="es-ES" sz="2600" dirty="0">
              <a:solidFill>
                <a:schemeClr val="bg2">
                  <a:lumMod val="10000"/>
                </a:schemeClr>
              </a:solidFill>
              <a:latin typeface="+mn-lt"/>
            </a:endParaRPr>
          </a:p>
          <a:p>
            <a:pPr marL="342900" indent="-342900" eaLnBrk="1" hangingPunct="1">
              <a:buFont typeface="Arial" panose="020B0604020202020204" pitchFamily="34" charset="0"/>
              <a:buChar char="•"/>
            </a:pPr>
            <a:r>
              <a:rPr lang="es-ES_tradnl" altLang="es-ES" sz="2600" dirty="0">
                <a:solidFill>
                  <a:schemeClr val="bg2">
                    <a:lumMod val="10000"/>
                  </a:schemeClr>
                </a:solidFill>
                <a:latin typeface="+mn-lt"/>
              </a:rPr>
              <a:t>Restringir la ingesta de líquidos 3-4 h antes de acostarse (vejigas hiperactivas).</a:t>
            </a:r>
            <a:endParaRPr lang="es-ES" altLang="es-ES" sz="2600" dirty="0">
              <a:solidFill>
                <a:schemeClr val="bg2">
                  <a:lumMod val="10000"/>
                </a:schemeClr>
              </a:solidFill>
              <a:latin typeface="+mn-lt"/>
            </a:endParaRPr>
          </a:p>
        </p:txBody>
      </p:sp>
    </p:spTree>
    <p:extLst>
      <p:ext uri="{BB962C8B-B14F-4D97-AF65-F5344CB8AC3E}">
        <p14:creationId xmlns:p14="http://schemas.microsoft.com/office/powerpoint/2010/main" val="2721981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out)">
                                      <p:cBhvr>
                                        <p:cTn id="7" dur="500"/>
                                        <p:tgtEl>
                                          <p:spTgt spid="12"/>
                                        </p:tgtEl>
                                      </p:cBhvr>
                                    </p:animEffect>
                                  </p:child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ox(ou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REEDUCACIÓN VESICAL</a:t>
            </a:r>
          </a:p>
        </p:txBody>
      </p:sp>
      <p:sp>
        <p:nvSpPr>
          <p:cNvPr id="3" name="Text Box 29">
            <a:extLst>
              <a:ext uri="{FF2B5EF4-FFF2-40B4-BE49-F238E27FC236}">
                <a16:creationId xmlns:a16="http://schemas.microsoft.com/office/drawing/2014/main" id="{88ED865A-5D53-0B65-0047-41FCD7CEF4AD}"/>
              </a:ext>
            </a:extLst>
          </p:cNvPr>
          <p:cNvSpPr txBox="1">
            <a:spLocks noChangeArrowheads="1"/>
          </p:cNvSpPr>
          <p:nvPr/>
        </p:nvSpPr>
        <p:spPr bwMode="auto">
          <a:xfrm>
            <a:off x="917982" y="2276872"/>
            <a:ext cx="10356036"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457200" indent="-457200" eaLnBrk="1" hangingPunct="1">
              <a:buFont typeface="Arial" panose="020B0604020202020204" pitchFamily="34" charset="0"/>
              <a:buChar char="•"/>
            </a:pPr>
            <a:r>
              <a:rPr lang="es-ES_tradnl" altLang="es-ES" sz="2800" dirty="0">
                <a:solidFill>
                  <a:schemeClr val="bg2">
                    <a:lumMod val="10000"/>
                  </a:schemeClr>
                </a:solidFill>
                <a:latin typeface="+mn-lt"/>
              </a:rPr>
              <a:t>Especialmente recomendable en pacientes con vejiga hiperactiva con o sin tratamiento farmacológico (Grado de recomendación A).</a:t>
            </a:r>
          </a:p>
          <a:p>
            <a:pPr marL="457200" indent="-457200" eaLnBrk="1" hangingPunct="1">
              <a:buFont typeface="Arial" panose="020B0604020202020204" pitchFamily="34" charset="0"/>
              <a:buChar char="•"/>
            </a:pPr>
            <a:endParaRPr lang="es-ES_tradnl" altLang="es-ES" sz="2800" dirty="0">
              <a:solidFill>
                <a:schemeClr val="bg2">
                  <a:lumMod val="10000"/>
                </a:schemeClr>
              </a:solidFill>
              <a:latin typeface="+mn-lt"/>
            </a:endParaRPr>
          </a:p>
          <a:p>
            <a:pPr marL="457200" indent="-457200" eaLnBrk="1" hangingPunct="1">
              <a:buFont typeface="Arial" panose="020B0604020202020204" pitchFamily="34" charset="0"/>
              <a:buChar char="•"/>
            </a:pPr>
            <a:r>
              <a:rPr lang="es-ES_tradnl" altLang="es-ES" sz="2800" dirty="0">
                <a:solidFill>
                  <a:schemeClr val="bg2">
                    <a:lumMod val="10000"/>
                  </a:schemeClr>
                </a:solidFill>
                <a:latin typeface="+mn-lt"/>
              </a:rPr>
              <a:t>Los intervalos entre micción y micción se van aumentando a razón de 15-30 minutos/semana.</a:t>
            </a:r>
          </a:p>
          <a:p>
            <a:pPr eaLnBrk="1" hangingPunct="1">
              <a:buFontTx/>
              <a:buChar char="•"/>
            </a:pPr>
            <a:endParaRPr lang="es-ES_tradnl" altLang="es-ES" sz="2800" dirty="0">
              <a:solidFill>
                <a:schemeClr val="bg2">
                  <a:lumMod val="10000"/>
                </a:schemeClr>
              </a:solidFill>
              <a:latin typeface="+mn-lt"/>
            </a:endParaRPr>
          </a:p>
          <a:p>
            <a:pPr eaLnBrk="1" hangingPunct="1">
              <a:buFontTx/>
              <a:buChar char="•"/>
            </a:pPr>
            <a:endParaRPr lang="es-ES" altLang="es-ES" sz="2800" dirty="0">
              <a:solidFill>
                <a:schemeClr val="bg2">
                  <a:lumMod val="10000"/>
                </a:schemeClr>
              </a:solidFill>
              <a:latin typeface="+mn-lt"/>
            </a:endParaRPr>
          </a:p>
        </p:txBody>
      </p:sp>
    </p:spTree>
    <p:extLst>
      <p:ext uri="{BB962C8B-B14F-4D97-AF65-F5344CB8AC3E}">
        <p14:creationId xmlns:p14="http://schemas.microsoft.com/office/powerpoint/2010/main" val="9600363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495600"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REHABILITACIÓN DEL SUELO PÉLVICO</a:t>
            </a:r>
          </a:p>
        </p:txBody>
      </p:sp>
      <p:sp>
        <p:nvSpPr>
          <p:cNvPr id="8" name="Text Box 29">
            <a:extLst>
              <a:ext uri="{FF2B5EF4-FFF2-40B4-BE49-F238E27FC236}">
                <a16:creationId xmlns:a16="http://schemas.microsoft.com/office/drawing/2014/main" id="{4796CAC6-60B2-2018-CD09-B715B7A22D9C}"/>
              </a:ext>
            </a:extLst>
          </p:cNvPr>
          <p:cNvSpPr txBox="1">
            <a:spLocks noChangeArrowheads="1"/>
          </p:cNvSpPr>
          <p:nvPr/>
        </p:nvSpPr>
        <p:spPr bwMode="auto">
          <a:xfrm>
            <a:off x="554038" y="1737579"/>
            <a:ext cx="10990262"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342900" indent="-342900" eaLnBrk="1" hangingPunct="1">
              <a:buFont typeface="Arial" panose="020B0604020202020204" pitchFamily="34" charset="0"/>
              <a:buChar char="•"/>
            </a:pPr>
            <a:r>
              <a:rPr lang="es-ES_tradnl" altLang="es-ES" dirty="0">
                <a:solidFill>
                  <a:schemeClr val="bg2">
                    <a:lumMod val="10000"/>
                  </a:schemeClr>
                </a:solidFill>
                <a:latin typeface="+mn-lt"/>
              </a:rPr>
              <a:t>Grado de recomendación B.</a:t>
            </a:r>
          </a:p>
          <a:p>
            <a:pPr marL="342900" indent="-342900" eaLnBrk="1" hangingPunct="1">
              <a:buFont typeface="Arial" panose="020B0604020202020204" pitchFamily="34" charset="0"/>
              <a:buChar char="•"/>
            </a:pPr>
            <a:endParaRPr lang="es-ES_tradnl" altLang="es-ES" dirty="0">
              <a:solidFill>
                <a:schemeClr val="bg2">
                  <a:lumMod val="10000"/>
                </a:schemeClr>
              </a:solidFill>
              <a:latin typeface="+mn-lt"/>
            </a:endParaRPr>
          </a:p>
          <a:p>
            <a:pPr marL="342900" indent="-342900" eaLnBrk="1" hangingPunct="1">
              <a:buFont typeface="Arial" panose="020B0604020202020204" pitchFamily="34" charset="0"/>
              <a:buChar char="•"/>
            </a:pPr>
            <a:r>
              <a:rPr lang="es-ES_tradnl" altLang="es-ES" dirty="0">
                <a:solidFill>
                  <a:schemeClr val="bg2">
                    <a:lumMod val="10000"/>
                  </a:schemeClr>
                </a:solidFill>
                <a:latin typeface="+mn-lt"/>
              </a:rPr>
              <a:t>Controversia en su eficacia: Los estudios realizados son muy heterogéneos tanto por los criterios de evaluación como a las técnicas de rehabilitación*. </a:t>
            </a:r>
          </a:p>
          <a:p>
            <a:pPr marL="342900" indent="-342900" eaLnBrk="1" hangingPunct="1">
              <a:buFont typeface="Arial" panose="020B0604020202020204" pitchFamily="34" charset="0"/>
              <a:buChar char="•"/>
            </a:pPr>
            <a:endParaRPr lang="es-ES_tradnl" altLang="es-ES" dirty="0">
              <a:solidFill>
                <a:schemeClr val="bg2">
                  <a:lumMod val="10000"/>
                </a:schemeClr>
              </a:solidFill>
              <a:latin typeface="+mn-lt"/>
            </a:endParaRPr>
          </a:p>
          <a:p>
            <a:pPr marL="342900" indent="-342900" eaLnBrk="1" hangingPunct="1">
              <a:buFont typeface="Arial" panose="020B0604020202020204" pitchFamily="34" charset="0"/>
              <a:buChar char="•"/>
            </a:pPr>
            <a:r>
              <a:rPr lang="es-ES_tradnl" altLang="es-ES" dirty="0">
                <a:solidFill>
                  <a:schemeClr val="bg2">
                    <a:lumMod val="10000"/>
                  </a:schemeClr>
                </a:solidFill>
                <a:latin typeface="+mn-lt"/>
              </a:rPr>
              <a:t>Mejora la recuperación de la continencia después de una cirugía con respecto a no aplicar ningún tratamiento, pero esta diferencia no es significativa a partir de los 12 meses de seguimiento*. </a:t>
            </a:r>
          </a:p>
          <a:p>
            <a:pPr marL="342900" indent="-342900" eaLnBrk="1" hangingPunct="1">
              <a:buFont typeface="Arial" panose="020B0604020202020204" pitchFamily="34" charset="0"/>
              <a:buChar char="•"/>
            </a:pPr>
            <a:endParaRPr lang="es-ES_tradnl" altLang="es-ES" dirty="0">
              <a:solidFill>
                <a:schemeClr val="bg2">
                  <a:lumMod val="10000"/>
                </a:schemeClr>
              </a:solidFill>
              <a:latin typeface="+mn-lt"/>
            </a:endParaRPr>
          </a:p>
          <a:p>
            <a:pPr marL="342900" indent="-342900" eaLnBrk="1" hangingPunct="1">
              <a:buFont typeface="Arial" panose="020B0604020202020204" pitchFamily="34" charset="0"/>
              <a:buChar char="•"/>
            </a:pPr>
            <a:r>
              <a:rPr lang="es-ES_tradnl" altLang="es-ES" dirty="0">
                <a:solidFill>
                  <a:schemeClr val="bg2">
                    <a:lumMod val="10000"/>
                  </a:schemeClr>
                </a:solidFill>
                <a:latin typeface="+mn-lt"/>
              </a:rPr>
              <a:t>No se ha demostrado que la combinación de </a:t>
            </a:r>
            <a:r>
              <a:rPr lang="es-ES_tradnl" altLang="es-ES" dirty="0" err="1">
                <a:solidFill>
                  <a:schemeClr val="bg2">
                    <a:lumMod val="10000"/>
                  </a:schemeClr>
                </a:solidFill>
                <a:latin typeface="+mn-lt"/>
              </a:rPr>
              <a:t>electroestimulación</a:t>
            </a:r>
            <a:r>
              <a:rPr lang="es-ES_tradnl" altLang="es-ES" dirty="0">
                <a:solidFill>
                  <a:schemeClr val="bg2">
                    <a:lumMod val="10000"/>
                  </a:schemeClr>
                </a:solidFill>
                <a:latin typeface="+mn-lt"/>
              </a:rPr>
              <a:t> y/o </a:t>
            </a:r>
            <a:r>
              <a:rPr lang="es-ES_tradnl" altLang="es-ES" dirty="0" err="1">
                <a:solidFill>
                  <a:schemeClr val="bg2">
                    <a:lumMod val="10000"/>
                  </a:schemeClr>
                </a:solidFill>
                <a:latin typeface="+mn-lt"/>
              </a:rPr>
              <a:t>biofeedback</a:t>
            </a:r>
            <a:r>
              <a:rPr lang="es-ES_tradnl" altLang="es-ES" dirty="0">
                <a:solidFill>
                  <a:schemeClr val="bg2">
                    <a:lumMod val="10000"/>
                  </a:schemeClr>
                </a:solidFill>
                <a:latin typeface="+mn-lt"/>
              </a:rPr>
              <a:t> aumente la eficacia.</a:t>
            </a:r>
          </a:p>
          <a:p>
            <a:pPr eaLnBrk="1" hangingPunct="1"/>
            <a:endParaRPr lang="es-ES_tradnl" altLang="es-ES" dirty="0">
              <a:solidFill>
                <a:schemeClr val="bg2">
                  <a:lumMod val="10000"/>
                </a:schemeClr>
              </a:solidFill>
              <a:latin typeface="+mn-lt"/>
            </a:endParaRPr>
          </a:p>
        </p:txBody>
      </p:sp>
      <p:sp>
        <p:nvSpPr>
          <p:cNvPr id="9" name="6 CuadroTexto">
            <a:extLst>
              <a:ext uri="{FF2B5EF4-FFF2-40B4-BE49-F238E27FC236}">
                <a16:creationId xmlns:a16="http://schemas.microsoft.com/office/drawing/2014/main" id="{33CC35C0-1027-068A-CB63-396419B04D0E}"/>
              </a:ext>
            </a:extLst>
          </p:cNvPr>
          <p:cNvSpPr txBox="1">
            <a:spLocks noChangeArrowheads="1"/>
          </p:cNvSpPr>
          <p:nvPr/>
        </p:nvSpPr>
        <p:spPr bwMode="auto">
          <a:xfrm>
            <a:off x="8801100" y="6631782"/>
            <a:ext cx="35052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eaLnBrk="1" hangingPunct="1"/>
            <a:r>
              <a:rPr lang="es-ES" altLang="es-ES" sz="1200" dirty="0">
                <a:solidFill>
                  <a:schemeClr val="bg2">
                    <a:lumMod val="10000"/>
                  </a:schemeClr>
                </a:solidFill>
                <a:latin typeface="+mn-lt"/>
              </a:rPr>
              <a:t>*Hunter KF et al. Cochrane </a:t>
            </a:r>
            <a:r>
              <a:rPr lang="es-ES" altLang="es-ES" sz="1200" dirty="0" err="1">
                <a:solidFill>
                  <a:schemeClr val="bg2">
                    <a:lumMod val="10000"/>
                  </a:schemeClr>
                </a:solidFill>
                <a:latin typeface="+mn-lt"/>
              </a:rPr>
              <a:t>database</a:t>
            </a:r>
            <a:r>
              <a:rPr lang="es-ES" altLang="es-ES" sz="1200" dirty="0">
                <a:solidFill>
                  <a:schemeClr val="bg2">
                    <a:lumMod val="10000"/>
                  </a:schemeClr>
                </a:solidFill>
                <a:latin typeface="+mn-lt"/>
              </a:rPr>
              <a:t> </a:t>
            </a:r>
            <a:r>
              <a:rPr lang="es-ES" altLang="es-ES" sz="1200" dirty="0" err="1">
                <a:solidFill>
                  <a:schemeClr val="bg2">
                    <a:lumMod val="10000"/>
                  </a:schemeClr>
                </a:solidFill>
                <a:latin typeface="+mn-lt"/>
              </a:rPr>
              <a:t>Syst</a:t>
            </a:r>
            <a:r>
              <a:rPr lang="es-ES" altLang="es-ES" sz="1200" dirty="0">
                <a:solidFill>
                  <a:schemeClr val="bg2">
                    <a:lumMod val="10000"/>
                  </a:schemeClr>
                </a:solidFill>
                <a:latin typeface="+mn-lt"/>
              </a:rPr>
              <a:t>. Rev. 200</a:t>
            </a:r>
            <a:r>
              <a:rPr lang="es-ES_tradnl" altLang="zh-CN" sz="1200" dirty="0">
                <a:solidFill>
                  <a:schemeClr val="bg2">
                    <a:lumMod val="10000"/>
                  </a:schemeClr>
                </a:solidFill>
                <a:latin typeface="+mn-lt"/>
                <a:ea typeface="SimSun" panose="02010600030101010101" pitchFamily="2" charset="-122"/>
              </a:rPr>
              <a:t>7.</a:t>
            </a:r>
            <a:endParaRPr lang="es-ES_tradnl" altLang="es-ES" sz="1200" dirty="0">
              <a:solidFill>
                <a:schemeClr val="bg2">
                  <a:lumMod val="10000"/>
                </a:schemeClr>
              </a:solidFill>
              <a:latin typeface="+mn-lt"/>
              <a:ea typeface="SimSun" panose="02010600030101010101" pitchFamily="2" charset="-122"/>
            </a:endParaRPr>
          </a:p>
        </p:txBody>
      </p:sp>
    </p:spTree>
    <p:extLst>
      <p:ext uri="{BB962C8B-B14F-4D97-AF65-F5344CB8AC3E}">
        <p14:creationId xmlns:p14="http://schemas.microsoft.com/office/powerpoint/2010/main" val="6591229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TRATAMIENTO FARMACOLÓGICO</a:t>
            </a:r>
          </a:p>
        </p:txBody>
      </p:sp>
      <p:sp>
        <p:nvSpPr>
          <p:cNvPr id="6" name="9 CuadroTexto">
            <a:extLst>
              <a:ext uri="{FF2B5EF4-FFF2-40B4-BE49-F238E27FC236}">
                <a16:creationId xmlns:a16="http://schemas.microsoft.com/office/drawing/2014/main" id="{A993B2FD-6DAA-E545-BCAE-022A33B8748C}"/>
              </a:ext>
            </a:extLst>
          </p:cNvPr>
          <p:cNvSpPr txBox="1">
            <a:spLocks noChangeArrowheads="1"/>
          </p:cNvSpPr>
          <p:nvPr/>
        </p:nvSpPr>
        <p:spPr bwMode="auto">
          <a:xfrm>
            <a:off x="7543800" y="6400800"/>
            <a:ext cx="1504950" cy="36988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endParaRPr lang="es-ES">
              <a:solidFill>
                <a:schemeClr val="bg2">
                  <a:lumMod val="10000"/>
                </a:schemeClr>
              </a:solidFill>
            </a:endParaRPr>
          </a:p>
        </p:txBody>
      </p:sp>
      <p:sp>
        <p:nvSpPr>
          <p:cNvPr id="10" name="Text Box 29">
            <a:extLst>
              <a:ext uri="{FF2B5EF4-FFF2-40B4-BE49-F238E27FC236}">
                <a16:creationId xmlns:a16="http://schemas.microsoft.com/office/drawing/2014/main" id="{0C015CD1-AB6B-0789-DD30-75F96A9CA4B6}"/>
              </a:ext>
            </a:extLst>
          </p:cNvPr>
          <p:cNvSpPr txBox="1">
            <a:spLocks noChangeArrowheads="1"/>
          </p:cNvSpPr>
          <p:nvPr/>
        </p:nvSpPr>
        <p:spPr bwMode="auto">
          <a:xfrm>
            <a:off x="808212" y="1566824"/>
            <a:ext cx="10133012" cy="423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eaLnBrk="1" hangingPunct="1"/>
            <a:r>
              <a:rPr lang="es-ES_tradnl" altLang="es-ES" b="1" dirty="0">
                <a:solidFill>
                  <a:schemeClr val="bg2">
                    <a:lumMod val="10000"/>
                  </a:schemeClr>
                </a:solidFill>
                <a:latin typeface="+mn-lt"/>
              </a:rPr>
              <a:t>INCONTINENCIA DE URGENCIA </a:t>
            </a:r>
          </a:p>
          <a:p>
            <a:pPr eaLnBrk="1" hangingPunct="1"/>
            <a:endParaRPr lang="es-ES" altLang="es-ES" sz="2200" dirty="0">
              <a:solidFill>
                <a:schemeClr val="bg2">
                  <a:lumMod val="10000"/>
                </a:schemeClr>
              </a:solidFill>
              <a:latin typeface="+mn-lt"/>
            </a:endParaRPr>
          </a:p>
          <a:p>
            <a:pPr eaLnBrk="1" hangingPunct="1">
              <a:buFontTx/>
              <a:buChar char="•"/>
            </a:pPr>
            <a:r>
              <a:rPr lang="es-ES" altLang="es-ES" sz="2200" dirty="0">
                <a:solidFill>
                  <a:schemeClr val="bg2">
                    <a:lumMod val="10000"/>
                  </a:schemeClr>
                </a:solidFill>
                <a:latin typeface="+mn-lt"/>
              </a:rPr>
              <a:t> </a:t>
            </a:r>
            <a:r>
              <a:rPr lang="es-ES" altLang="es-ES" sz="2200" dirty="0" err="1">
                <a:solidFill>
                  <a:schemeClr val="bg2">
                    <a:lumMod val="10000"/>
                  </a:schemeClr>
                </a:solidFill>
                <a:latin typeface="+mn-lt"/>
              </a:rPr>
              <a:t>Antimuscarínicos</a:t>
            </a:r>
            <a:r>
              <a:rPr lang="es-ES" altLang="es-ES" sz="2200" dirty="0">
                <a:solidFill>
                  <a:schemeClr val="bg2">
                    <a:lumMod val="10000"/>
                  </a:schemeClr>
                </a:solidFill>
                <a:latin typeface="+mn-lt"/>
              </a:rPr>
              <a:t>: </a:t>
            </a:r>
            <a:r>
              <a:rPr lang="es-ES" altLang="es-ES" sz="2200" dirty="0" err="1">
                <a:solidFill>
                  <a:schemeClr val="bg2">
                    <a:lumMod val="10000"/>
                  </a:schemeClr>
                </a:solidFill>
                <a:latin typeface="+mn-lt"/>
              </a:rPr>
              <a:t>Oxibutinina</a:t>
            </a:r>
            <a:r>
              <a:rPr lang="es-ES" altLang="es-ES" sz="2200" dirty="0">
                <a:solidFill>
                  <a:schemeClr val="bg2">
                    <a:lumMod val="10000"/>
                  </a:schemeClr>
                </a:solidFill>
                <a:latin typeface="+mn-lt"/>
              </a:rPr>
              <a:t>, </a:t>
            </a:r>
            <a:r>
              <a:rPr lang="es-ES" altLang="es-ES" sz="2200" dirty="0" err="1">
                <a:solidFill>
                  <a:schemeClr val="bg2">
                    <a:lumMod val="10000"/>
                  </a:schemeClr>
                </a:solidFill>
                <a:latin typeface="+mn-lt"/>
              </a:rPr>
              <a:t>solifenocina</a:t>
            </a:r>
            <a:r>
              <a:rPr lang="es-ES" altLang="es-ES" sz="2200" dirty="0">
                <a:solidFill>
                  <a:schemeClr val="bg2">
                    <a:lumMod val="10000"/>
                  </a:schemeClr>
                </a:solidFill>
                <a:latin typeface="+mn-lt"/>
              </a:rPr>
              <a:t>, </a:t>
            </a:r>
            <a:r>
              <a:rPr lang="es-ES" altLang="es-ES" sz="2200" dirty="0" err="1">
                <a:solidFill>
                  <a:schemeClr val="bg2">
                    <a:lumMod val="10000"/>
                  </a:schemeClr>
                </a:solidFill>
                <a:latin typeface="+mn-lt"/>
              </a:rPr>
              <a:t>tolterodina</a:t>
            </a:r>
            <a:r>
              <a:rPr lang="es-ES" altLang="es-ES" sz="2200" dirty="0">
                <a:solidFill>
                  <a:schemeClr val="bg2">
                    <a:lumMod val="10000"/>
                  </a:schemeClr>
                </a:solidFill>
                <a:latin typeface="+mn-lt"/>
              </a:rPr>
              <a:t>, </a:t>
            </a:r>
            <a:r>
              <a:rPr lang="es-ES" altLang="es-ES" sz="2200" dirty="0" err="1">
                <a:solidFill>
                  <a:schemeClr val="bg2">
                    <a:lumMod val="10000"/>
                  </a:schemeClr>
                </a:solidFill>
                <a:latin typeface="+mn-lt"/>
              </a:rPr>
              <a:t>fesoterodina</a:t>
            </a:r>
            <a:r>
              <a:rPr lang="es-ES_tradnl" altLang="es-ES" sz="2200" dirty="0">
                <a:solidFill>
                  <a:schemeClr val="bg2">
                    <a:lumMod val="10000"/>
                  </a:schemeClr>
                </a:solidFill>
                <a:latin typeface="+mn-lt"/>
              </a:rPr>
              <a:t>.</a:t>
            </a:r>
          </a:p>
          <a:p>
            <a:pPr eaLnBrk="1" hangingPunct="1">
              <a:buFontTx/>
              <a:buChar char="•"/>
            </a:pPr>
            <a:endParaRPr lang="es-ES_tradnl" altLang="es-ES" sz="2200" dirty="0">
              <a:solidFill>
                <a:schemeClr val="bg2">
                  <a:lumMod val="10000"/>
                </a:schemeClr>
              </a:solidFill>
              <a:latin typeface="+mn-lt"/>
            </a:endParaRPr>
          </a:p>
          <a:p>
            <a:pPr eaLnBrk="1" hangingPunct="1">
              <a:buFontTx/>
              <a:buChar char="•"/>
            </a:pPr>
            <a:r>
              <a:rPr lang="es-ES_tradnl" altLang="es-ES" sz="2200" dirty="0">
                <a:solidFill>
                  <a:schemeClr val="bg2">
                    <a:lumMod val="10000"/>
                  </a:schemeClr>
                </a:solidFill>
                <a:latin typeface="+mn-lt"/>
              </a:rPr>
              <a:t> </a:t>
            </a:r>
            <a:r>
              <a:rPr lang="es-ES_tradnl" altLang="es-ES" sz="2200" dirty="0" err="1">
                <a:solidFill>
                  <a:schemeClr val="bg2">
                    <a:lumMod val="10000"/>
                  </a:schemeClr>
                </a:solidFill>
                <a:latin typeface="+mn-lt"/>
              </a:rPr>
              <a:t>Betmiga</a:t>
            </a:r>
            <a:r>
              <a:rPr lang="es-ES_tradnl" altLang="es-ES" sz="2200" dirty="0">
                <a:solidFill>
                  <a:schemeClr val="bg2">
                    <a:lumMod val="10000"/>
                  </a:schemeClr>
                </a:solidFill>
                <a:latin typeface="+mn-lt"/>
              </a:rPr>
              <a:t> (</a:t>
            </a:r>
            <a:r>
              <a:rPr lang="es-ES_tradnl" altLang="es-ES" sz="2200" dirty="0" err="1">
                <a:solidFill>
                  <a:schemeClr val="bg2">
                    <a:lumMod val="10000"/>
                  </a:schemeClr>
                </a:solidFill>
                <a:latin typeface="+mn-lt"/>
              </a:rPr>
              <a:t>mirabegron</a:t>
            </a:r>
            <a:r>
              <a:rPr lang="es-ES_tradnl" altLang="es-ES" sz="2200" dirty="0">
                <a:solidFill>
                  <a:schemeClr val="bg2">
                    <a:lumMod val="10000"/>
                  </a:schemeClr>
                </a:solidFill>
                <a:latin typeface="+mn-lt"/>
              </a:rPr>
              <a:t>): Agonista R adrenérgico </a:t>
            </a:r>
            <a:r>
              <a:rPr lang="el-GR" altLang="es-ES" sz="2200" dirty="0">
                <a:solidFill>
                  <a:schemeClr val="bg2">
                    <a:lumMod val="10000"/>
                  </a:schemeClr>
                </a:solidFill>
                <a:latin typeface="+mn-lt"/>
              </a:rPr>
              <a:t>β</a:t>
            </a:r>
            <a:r>
              <a:rPr lang="es-ES" altLang="es-ES" sz="2200" dirty="0">
                <a:solidFill>
                  <a:schemeClr val="bg2">
                    <a:lumMod val="10000"/>
                  </a:schemeClr>
                </a:solidFill>
                <a:latin typeface="+mn-lt"/>
              </a:rPr>
              <a:t> 3</a:t>
            </a:r>
            <a:endParaRPr lang="es-ES_tradnl" altLang="es-ES" sz="2200" dirty="0">
              <a:solidFill>
                <a:schemeClr val="bg2">
                  <a:lumMod val="10000"/>
                </a:schemeClr>
              </a:solidFill>
              <a:latin typeface="+mn-lt"/>
            </a:endParaRPr>
          </a:p>
          <a:p>
            <a:pPr eaLnBrk="1" hangingPunct="1">
              <a:lnSpc>
                <a:spcPct val="150000"/>
              </a:lnSpc>
            </a:pPr>
            <a:endParaRPr lang="es-ES_tradnl" altLang="es-ES" sz="2200" dirty="0">
              <a:solidFill>
                <a:schemeClr val="bg2">
                  <a:lumMod val="10000"/>
                </a:schemeClr>
              </a:solidFill>
              <a:latin typeface="+mn-lt"/>
            </a:endParaRPr>
          </a:p>
          <a:p>
            <a:pPr eaLnBrk="1" hangingPunct="1">
              <a:lnSpc>
                <a:spcPct val="150000"/>
              </a:lnSpc>
            </a:pPr>
            <a:r>
              <a:rPr lang="es-ES_tradnl" altLang="es-ES" b="1" dirty="0">
                <a:solidFill>
                  <a:schemeClr val="bg2">
                    <a:lumMod val="10000"/>
                  </a:schemeClr>
                </a:solidFill>
                <a:latin typeface="+mn-lt"/>
              </a:rPr>
              <a:t>INCONTINENCIA DE ESFUERZO</a:t>
            </a:r>
          </a:p>
          <a:p>
            <a:pPr eaLnBrk="1" hangingPunct="1">
              <a:buFontTx/>
              <a:buChar char="•"/>
            </a:pPr>
            <a:endParaRPr lang="es-ES_tradnl" altLang="es-ES" sz="2200" dirty="0">
              <a:solidFill>
                <a:schemeClr val="bg2">
                  <a:lumMod val="10000"/>
                </a:schemeClr>
              </a:solidFill>
              <a:latin typeface="+mn-lt"/>
            </a:endParaRPr>
          </a:p>
          <a:p>
            <a:pPr eaLnBrk="1" hangingPunct="1">
              <a:buFontTx/>
              <a:buChar char="•"/>
            </a:pPr>
            <a:r>
              <a:rPr lang="es-ES_tradnl" altLang="es-ES" sz="2200" dirty="0">
                <a:solidFill>
                  <a:schemeClr val="bg2">
                    <a:lumMod val="10000"/>
                  </a:schemeClr>
                </a:solidFill>
                <a:latin typeface="+mn-lt"/>
              </a:rPr>
              <a:t> Agonistas de los receptores </a:t>
            </a:r>
            <a:r>
              <a:rPr lang="el-GR" altLang="es-ES" sz="2200" dirty="0">
                <a:solidFill>
                  <a:schemeClr val="bg2">
                    <a:lumMod val="10000"/>
                  </a:schemeClr>
                </a:solidFill>
                <a:latin typeface="+mn-lt"/>
              </a:rPr>
              <a:t>α</a:t>
            </a:r>
            <a:r>
              <a:rPr lang="es-ES" altLang="es-ES" sz="2200" dirty="0">
                <a:solidFill>
                  <a:schemeClr val="bg2">
                    <a:lumMod val="10000"/>
                  </a:schemeClr>
                </a:solidFill>
                <a:latin typeface="+mn-lt"/>
              </a:rPr>
              <a:t> adrenérgicos</a:t>
            </a:r>
            <a:endParaRPr lang="es-ES_tradnl" altLang="es-ES" sz="2200" dirty="0">
              <a:solidFill>
                <a:schemeClr val="bg2">
                  <a:lumMod val="10000"/>
                </a:schemeClr>
              </a:solidFill>
              <a:latin typeface="+mn-lt"/>
            </a:endParaRPr>
          </a:p>
          <a:p>
            <a:pPr eaLnBrk="1" hangingPunct="1">
              <a:buFontTx/>
              <a:buChar char="•"/>
            </a:pPr>
            <a:endParaRPr lang="es-ES_tradnl" altLang="es-ES" sz="2200" dirty="0">
              <a:solidFill>
                <a:schemeClr val="bg2">
                  <a:lumMod val="10000"/>
                </a:schemeClr>
              </a:solidFill>
              <a:latin typeface="+mn-lt"/>
            </a:endParaRPr>
          </a:p>
          <a:p>
            <a:pPr eaLnBrk="1" hangingPunct="1">
              <a:buFontTx/>
              <a:buChar char="•"/>
            </a:pPr>
            <a:r>
              <a:rPr lang="es-ES_tradnl" altLang="es-ES" sz="2200" dirty="0">
                <a:solidFill>
                  <a:schemeClr val="bg2">
                    <a:lumMod val="10000"/>
                  </a:schemeClr>
                </a:solidFill>
                <a:latin typeface="+mn-lt"/>
              </a:rPr>
              <a:t> Inhibidores de la recaptación de </a:t>
            </a:r>
            <a:r>
              <a:rPr lang="es-ES_tradnl" altLang="es-ES" sz="2200" dirty="0" err="1">
                <a:solidFill>
                  <a:schemeClr val="bg2">
                    <a:lumMod val="10000"/>
                  </a:schemeClr>
                </a:solidFill>
                <a:latin typeface="+mn-lt"/>
              </a:rPr>
              <a:t>Sero</a:t>
            </a:r>
            <a:r>
              <a:rPr lang="es-ES_tradnl" altLang="es-ES" sz="2200" dirty="0">
                <a:solidFill>
                  <a:schemeClr val="bg2">
                    <a:lumMod val="10000"/>
                  </a:schemeClr>
                </a:solidFill>
                <a:latin typeface="+mn-lt"/>
              </a:rPr>
              <a:t> y </a:t>
            </a:r>
            <a:r>
              <a:rPr lang="es-ES_tradnl" altLang="es-ES" sz="2200" dirty="0" err="1">
                <a:solidFill>
                  <a:schemeClr val="bg2">
                    <a:lumMod val="10000"/>
                  </a:schemeClr>
                </a:solidFill>
                <a:latin typeface="+mn-lt"/>
              </a:rPr>
              <a:t>NAd</a:t>
            </a:r>
            <a:r>
              <a:rPr lang="es-ES_tradnl" altLang="es-ES" sz="2200" dirty="0">
                <a:solidFill>
                  <a:schemeClr val="bg2">
                    <a:lumMod val="10000"/>
                  </a:schemeClr>
                </a:solidFill>
                <a:latin typeface="+mn-lt"/>
              </a:rPr>
              <a:t>: Imipramina y </a:t>
            </a:r>
            <a:r>
              <a:rPr lang="es-ES_tradnl" altLang="es-ES" sz="2200" dirty="0" err="1">
                <a:solidFill>
                  <a:schemeClr val="bg2">
                    <a:lumMod val="10000"/>
                  </a:schemeClr>
                </a:solidFill>
                <a:latin typeface="+mn-lt"/>
              </a:rPr>
              <a:t>Duloxetina</a:t>
            </a:r>
            <a:r>
              <a:rPr lang="es-ES_tradnl" altLang="es-ES" sz="2200" dirty="0">
                <a:solidFill>
                  <a:schemeClr val="bg2">
                    <a:lumMod val="10000"/>
                  </a:schemeClr>
                </a:solidFill>
                <a:latin typeface="+mn-lt"/>
              </a:rPr>
              <a:t> (</a:t>
            </a:r>
            <a:r>
              <a:rPr lang="es-ES_tradnl" altLang="es-ES" sz="2200" dirty="0" err="1">
                <a:solidFill>
                  <a:schemeClr val="bg2">
                    <a:lumMod val="10000"/>
                  </a:schemeClr>
                </a:solidFill>
                <a:latin typeface="+mn-lt"/>
              </a:rPr>
              <a:t>Cymbalta</a:t>
            </a:r>
            <a:r>
              <a:rPr lang="es-ES_tradnl" altLang="es-ES" sz="2200" dirty="0">
                <a:solidFill>
                  <a:schemeClr val="bg2">
                    <a:lumMod val="10000"/>
                  </a:schemeClr>
                </a:solidFill>
                <a:latin typeface="+mn-lt"/>
              </a:rPr>
              <a:t>).</a:t>
            </a:r>
            <a:endParaRPr lang="es-ES" altLang="es-ES" sz="2200" dirty="0">
              <a:solidFill>
                <a:schemeClr val="bg2">
                  <a:lumMod val="10000"/>
                </a:schemeClr>
              </a:solidFill>
              <a:latin typeface="+mn-lt"/>
            </a:endParaRPr>
          </a:p>
        </p:txBody>
      </p:sp>
    </p:spTree>
    <p:extLst>
      <p:ext uri="{BB962C8B-B14F-4D97-AF65-F5344CB8AC3E}">
        <p14:creationId xmlns:p14="http://schemas.microsoft.com/office/powerpoint/2010/main" val="34000782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CASO CLÍNICO</a:t>
            </a:r>
          </a:p>
        </p:txBody>
      </p:sp>
      <p:sp>
        <p:nvSpPr>
          <p:cNvPr id="6" name="CuadroTexto 5">
            <a:extLst>
              <a:ext uri="{FF2B5EF4-FFF2-40B4-BE49-F238E27FC236}">
                <a16:creationId xmlns:a16="http://schemas.microsoft.com/office/drawing/2014/main" id="{ADD9470A-B8EB-C0B1-5EC3-3A4994F5931B}"/>
              </a:ext>
            </a:extLst>
          </p:cNvPr>
          <p:cNvSpPr txBox="1"/>
          <p:nvPr/>
        </p:nvSpPr>
        <p:spPr>
          <a:xfrm>
            <a:off x="271844" y="2398890"/>
            <a:ext cx="6544236" cy="3170099"/>
          </a:xfrm>
          <a:prstGeom prst="rect">
            <a:avLst/>
          </a:prstGeom>
          <a:noFill/>
        </p:spPr>
        <p:txBody>
          <a:bodyPr wrap="square" rtlCol="0">
            <a:spAutoFit/>
          </a:bodyPr>
          <a:lstStyle/>
          <a:p>
            <a:r>
              <a:rPr lang="es-ES" sz="4000" dirty="0">
                <a:solidFill>
                  <a:schemeClr val="bg2">
                    <a:lumMod val="10000"/>
                  </a:schemeClr>
                </a:solidFill>
                <a:latin typeface="+mn-lt"/>
              </a:rPr>
              <a:t>El paciente sigue con IU que no ha mejorado 6 meses después de la cirugía a pesar de la rehabilitación del suelo pélvico…</a:t>
            </a:r>
          </a:p>
        </p:txBody>
      </p:sp>
      <p:pic>
        <p:nvPicPr>
          <p:cNvPr id="5" name="Imagen 4" descr="Un hombre hablando por celular&#10;&#10;El contenido generado por IA puede ser incorrecto.">
            <a:extLst>
              <a:ext uri="{FF2B5EF4-FFF2-40B4-BE49-F238E27FC236}">
                <a16:creationId xmlns:a16="http://schemas.microsoft.com/office/drawing/2014/main" id="{6D7DE474-D837-6092-753B-94F32AC668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4699" y="1760062"/>
            <a:ext cx="4895457" cy="4459110"/>
          </a:xfrm>
          <a:prstGeom prst="rect">
            <a:avLst/>
          </a:prstGeom>
        </p:spPr>
      </p:pic>
    </p:spTree>
    <p:extLst>
      <p:ext uri="{BB962C8B-B14F-4D97-AF65-F5344CB8AC3E}">
        <p14:creationId xmlns:p14="http://schemas.microsoft.com/office/powerpoint/2010/main" val="8711374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CASO CLÍNICO</a:t>
            </a:r>
          </a:p>
        </p:txBody>
      </p:sp>
      <p:sp>
        <p:nvSpPr>
          <p:cNvPr id="3" name="Rectangle 3">
            <a:extLst>
              <a:ext uri="{FF2B5EF4-FFF2-40B4-BE49-F238E27FC236}">
                <a16:creationId xmlns:a16="http://schemas.microsoft.com/office/drawing/2014/main" id="{6D2ECFF4-F452-4C2C-59AC-427C1F63F30D}"/>
              </a:ext>
            </a:extLst>
          </p:cNvPr>
          <p:cNvSpPr txBox="1">
            <a:spLocks/>
          </p:cNvSpPr>
          <p:nvPr/>
        </p:nvSpPr>
        <p:spPr bwMode="auto">
          <a:xfrm>
            <a:off x="407368" y="2708920"/>
            <a:ext cx="10873208" cy="3600398"/>
          </a:xfrm>
          <a:prstGeom prst="rect">
            <a:avLst/>
          </a:prstGeom>
          <a:noFill/>
          <a:ln w="9525">
            <a:noFill/>
            <a:miter lim="800000"/>
            <a:headEnd/>
            <a:tailEnd/>
          </a:ln>
        </p:spPr>
        <p:txBody>
          <a:bodyPr/>
          <a:lstStyle/>
          <a:p>
            <a:pPr marL="457200" indent="-457200" algn="l">
              <a:spcBef>
                <a:spcPct val="20000"/>
              </a:spcBef>
              <a:buFont typeface="+mj-lt"/>
              <a:buAutoNum type="arabicPeriod"/>
            </a:pPr>
            <a:r>
              <a:rPr lang="es-ES" sz="2400" dirty="0">
                <a:solidFill>
                  <a:srgbClr val="000000"/>
                </a:solidFill>
                <a:latin typeface="+mn-lt"/>
                <a:cs typeface="Arial" pitchFamily="34" charset="0"/>
              </a:rPr>
              <a:t>Insistir en la importancia de la rehabilitación y volver a enviarlo al rehabilitador o fisioterapeuta.</a:t>
            </a:r>
          </a:p>
          <a:p>
            <a:pPr marL="457200" indent="-457200" algn="l">
              <a:spcBef>
                <a:spcPct val="20000"/>
              </a:spcBef>
              <a:buFont typeface="+mj-lt"/>
              <a:buAutoNum type="arabicPeriod"/>
            </a:pPr>
            <a:endParaRPr lang="es-ES" sz="2400" dirty="0">
              <a:solidFill>
                <a:srgbClr val="000000"/>
              </a:solidFill>
              <a:latin typeface="+mn-lt"/>
            </a:endParaRPr>
          </a:p>
          <a:p>
            <a:pPr marL="457200" indent="-457200" algn="l">
              <a:spcBef>
                <a:spcPct val="20000"/>
              </a:spcBef>
              <a:buFont typeface="+mj-lt"/>
              <a:buAutoNum type="arabicPeriod"/>
            </a:pPr>
            <a:r>
              <a:rPr lang="es-ES" sz="2400" dirty="0">
                <a:solidFill>
                  <a:srgbClr val="000000"/>
                </a:solidFill>
                <a:latin typeface="+mn-lt"/>
              </a:rPr>
              <a:t>Iniciar el estudio diagnóstico.</a:t>
            </a:r>
          </a:p>
          <a:p>
            <a:pPr marL="457200" indent="-457200" algn="l">
              <a:spcBef>
                <a:spcPct val="20000"/>
              </a:spcBef>
              <a:buFont typeface="+mj-lt"/>
              <a:buAutoNum type="arabicPeriod"/>
            </a:pPr>
            <a:endParaRPr lang="es-ES" sz="2400" dirty="0">
              <a:solidFill>
                <a:srgbClr val="000000"/>
              </a:solidFill>
              <a:latin typeface="+mn-lt"/>
              <a:cs typeface="Arial" pitchFamily="34" charset="0"/>
            </a:endParaRPr>
          </a:p>
          <a:p>
            <a:pPr marL="457200" indent="-457200" algn="l">
              <a:spcBef>
                <a:spcPct val="20000"/>
              </a:spcBef>
              <a:buFont typeface="+mj-lt"/>
              <a:buAutoNum type="arabicPeriod"/>
            </a:pPr>
            <a:r>
              <a:rPr lang="es-ES" sz="2400" dirty="0">
                <a:solidFill>
                  <a:srgbClr val="000000"/>
                </a:solidFill>
                <a:latin typeface="+mn-lt"/>
                <a:cs typeface="Arial" pitchFamily="34" charset="0"/>
              </a:rPr>
              <a:t>Esperar un año e iniciar el estudio diagnóstico</a:t>
            </a:r>
            <a:r>
              <a:rPr lang="es-ES" sz="2400" dirty="0">
                <a:solidFill>
                  <a:srgbClr val="000000"/>
                </a:solidFill>
                <a:latin typeface="+mn-lt"/>
              </a:rPr>
              <a:t>.</a:t>
            </a:r>
          </a:p>
          <a:p>
            <a:pPr marL="457200" indent="-457200" algn="l">
              <a:spcBef>
                <a:spcPct val="20000"/>
              </a:spcBef>
              <a:buFont typeface="+mj-lt"/>
              <a:buAutoNum type="arabicPeriod"/>
            </a:pPr>
            <a:endParaRPr lang="es-ES" sz="2400" dirty="0">
              <a:solidFill>
                <a:srgbClr val="000000"/>
              </a:solidFill>
              <a:latin typeface="+mn-lt"/>
              <a:cs typeface="Arial" pitchFamily="34" charset="0"/>
            </a:endParaRPr>
          </a:p>
          <a:p>
            <a:pPr marL="457200" indent="-457200" algn="l">
              <a:spcBef>
                <a:spcPct val="20000"/>
              </a:spcBef>
              <a:buFont typeface="+mj-lt"/>
              <a:buAutoNum type="arabicPeriod"/>
            </a:pPr>
            <a:r>
              <a:rPr lang="es-ES" sz="2400" dirty="0">
                <a:solidFill>
                  <a:srgbClr val="000000"/>
                </a:solidFill>
                <a:latin typeface="+mn-lt"/>
                <a:cs typeface="Arial" pitchFamily="34" charset="0"/>
              </a:rPr>
              <a:t>No hacerle ni caso y citarle en 3-6 meses con nuevo PSA y ecografía</a:t>
            </a:r>
          </a:p>
          <a:p>
            <a:pPr algn="l">
              <a:spcBef>
                <a:spcPct val="20000"/>
              </a:spcBef>
            </a:pPr>
            <a:endParaRPr lang="es-ES" sz="2400" dirty="0">
              <a:solidFill>
                <a:srgbClr val="000000"/>
              </a:solidFill>
              <a:latin typeface="+mn-lt"/>
              <a:cs typeface="Arial" pitchFamily="34" charset="0"/>
            </a:endParaRPr>
          </a:p>
          <a:p>
            <a:pPr marL="1143000" lvl="2" indent="-228600" algn="l">
              <a:spcBef>
                <a:spcPct val="20000"/>
              </a:spcBef>
              <a:buFont typeface="Arial" pitchFamily="34" charset="0"/>
              <a:buChar char="•"/>
            </a:pPr>
            <a:endParaRPr lang="es-ES" sz="2400" dirty="0">
              <a:solidFill>
                <a:srgbClr val="000000"/>
              </a:solidFill>
              <a:latin typeface="+mn-lt"/>
              <a:cs typeface="Arial" pitchFamily="34" charset="0"/>
            </a:endParaRPr>
          </a:p>
        </p:txBody>
      </p:sp>
      <p:sp>
        <p:nvSpPr>
          <p:cNvPr id="6" name="CuadroTexto 5">
            <a:extLst>
              <a:ext uri="{FF2B5EF4-FFF2-40B4-BE49-F238E27FC236}">
                <a16:creationId xmlns:a16="http://schemas.microsoft.com/office/drawing/2014/main" id="{ADD9470A-B8EB-C0B1-5EC3-3A4994F5931B}"/>
              </a:ext>
            </a:extLst>
          </p:cNvPr>
          <p:cNvSpPr txBox="1"/>
          <p:nvPr/>
        </p:nvSpPr>
        <p:spPr>
          <a:xfrm>
            <a:off x="3169686" y="1340768"/>
            <a:ext cx="3589444" cy="830997"/>
          </a:xfrm>
          <a:prstGeom prst="rect">
            <a:avLst/>
          </a:prstGeom>
          <a:noFill/>
        </p:spPr>
        <p:txBody>
          <a:bodyPr wrap="none" rtlCol="0">
            <a:spAutoFit/>
          </a:bodyPr>
          <a:lstStyle/>
          <a:p>
            <a:r>
              <a:rPr lang="es-ES" sz="4800" dirty="0">
                <a:solidFill>
                  <a:schemeClr val="bg2">
                    <a:lumMod val="10000"/>
                  </a:schemeClr>
                </a:solidFill>
                <a:latin typeface="+mn-lt"/>
              </a:rPr>
              <a:t>¿Qué haríais?</a:t>
            </a:r>
          </a:p>
        </p:txBody>
      </p:sp>
      <p:sp>
        <p:nvSpPr>
          <p:cNvPr id="5" name="Elipse 4">
            <a:extLst>
              <a:ext uri="{FF2B5EF4-FFF2-40B4-BE49-F238E27FC236}">
                <a16:creationId xmlns:a16="http://schemas.microsoft.com/office/drawing/2014/main" id="{D10889E6-FEA7-C604-4F35-A249363D71E7}"/>
              </a:ext>
            </a:extLst>
          </p:cNvPr>
          <p:cNvSpPr/>
          <p:nvPr/>
        </p:nvSpPr>
        <p:spPr>
          <a:xfrm>
            <a:off x="119336" y="3789040"/>
            <a:ext cx="4608512" cy="86409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76175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HERRAMIENTAS DIAGNÓSTICAS</a:t>
            </a:r>
          </a:p>
        </p:txBody>
      </p:sp>
      <p:sp>
        <p:nvSpPr>
          <p:cNvPr id="5" name="2 Marcador de contenido">
            <a:extLst>
              <a:ext uri="{FF2B5EF4-FFF2-40B4-BE49-F238E27FC236}">
                <a16:creationId xmlns:a16="http://schemas.microsoft.com/office/drawing/2014/main" id="{1F69DB18-CE74-A95E-75A0-443F3EC372B4}"/>
              </a:ext>
            </a:extLst>
          </p:cNvPr>
          <p:cNvSpPr txBox="1">
            <a:spLocks/>
          </p:cNvSpPr>
          <p:nvPr/>
        </p:nvSpPr>
        <p:spPr bwMode="auto">
          <a:xfrm>
            <a:off x="335280" y="1264921"/>
            <a:ext cx="8061960" cy="524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775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s-ES" dirty="0">
                <a:solidFill>
                  <a:schemeClr val="bg2">
                    <a:lumMod val="10000"/>
                  </a:schemeClr>
                </a:solidFill>
              </a:rPr>
              <a:t>Anamnesis, exploración física y CO.</a:t>
            </a:r>
          </a:p>
          <a:p>
            <a:pPr>
              <a:defRPr/>
            </a:pPr>
            <a:endParaRPr lang="es-ES" dirty="0">
              <a:solidFill>
                <a:schemeClr val="bg2">
                  <a:lumMod val="10000"/>
                </a:schemeClr>
              </a:solidFill>
            </a:endParaRPr>
          </a:p>
          <a:p>
            <a:pPr>
              <a:defRPr/>
            </a:pPr>
            <a:r>
              <a:rPr lang="es-ES" dirty="0">
                <a:solidFill>
                  <a:schemeClr val="bg2">
                    <a:lumMod val="10000"/>
                  </a:schemeClr>
                </a:solidFill>
              </a:rPr>
              <a:t>Diario miccional.</a:t>
            </a:r>
          </a:p>
          <a:p>
            <a:pPr>
              <a:defRPr/>
            </a:pPr>
            <a:endParaRPr lang="es-ES" dirty="0">
              <a:solidFill>
                <a:schemeClr val="bg2">
                  <a:lumMod val="10000"/>
                </a:schemeClr>
              </a:solidFill>
            </a:endParaRPr>
          </a:p>
          <a:p>
            <a:pPr>
              <a:defRPr/>
            </a:pPr>
            <a:r>
              <a:rPr lang="es-ES" dirty="0">
                <a:solidFill>
                  <a:schemeClr val="bg2">
                    <a:lumMod val="10000"/>
                  </a:schemeClr>
                </a:solidFill>
              </a:rPr>
              <a:t>Cuestionarios validados.</a:t>
            </a:r>
          </a:p>
          <a:p>
            <a:pPr>
              <a:defRPr/>
            </a:pPr>
            <a:endParaRPr lang="es-ES" dirty="0">
              <a:solidFill>
                <a:schemeClr val="bg2">
                  <a:lumMod val="10000"/>
                </a:schemeClr>
              </a:solidFill>
            </a:endParaRPr>
          </a:p>
          <a:p>
            <a:pPr>
              <a:defRPr/>
            </a:pPr>
            <a:r>
              <a:rPr lang="es-ES" dirty="0" err="1">
                <a:solidFill>
                  <a:schemeClr val="bg2">
                    <a:lumMod val="10000"/>
                  </a:schemeClr>
                </a:solidFill>
              </a:rPr>
              <a:t>Pad</a:t>
            </a:r>
            <a:r>
              <a:rPr lang="es-ES" dirty="0">
                <a:solidFill>
                  <a:schemeClr val="bg2">
                    <a:lumMod val="10000"/>
                  </a:schemeClr>
                </a:solidFill>
              </a:rPr>
              <a:t> test 72 horas.</a:t>
            </a:r>
          </a:p>
          <a:p>
            <a:pPr>
              <a:defRPr/>
            </a:pPr>
            <a:endParaRPr lang="es-ES" dirty="0">
              <a:solidFill>
                <a:schemeClr val="bg2">
                  <a:lumMod val="10000"/>
                </a:schemeClr>
              </a:solidFill>
            </a:endParaRPr>
          </a:p>
          <a:p>
            <a:pPr>
              <a:defRPr/>
            </a:pPr>
            <a:r>
              <a:rPr lang="es-ES" dirty="0">
                <a:solidFill>
                  <a:schemeClr val="bg2">
                    <a:lumMod val="10000"/>
                  </a:schemeClr>
                </a:solidFill>
              </a:rPr>
              <a:t>Cistoscopia.</a:t>
            </a:r>
          </a:p>
          <a:p>
            <a:pPr>
              <a:defRPr/>
            </a:pPr>
            <a:endParaRPr lang="es-ES" dirty="0">
              <a:solidFill>
                <a:schemeClr val="bg2">
                  <a:lumMod val="10000"/>
                </a:schemeClr>
              </a:solidFill>
            </a:endParaRPr>
          </a:p>
          <a:p>
            <a:pPr>
              <a:defRPr/>
            </a:pPr>
            <a:r>
              <a:rPr lang="es-ES" dirty="0">
                <a:solidFill>
                  <a:schemeClr val="bg2">
                    <a:lumMod val="10000"/>
                  </a:schemeClr>
                </a:solidFill>
              </a:rPr>
              <a:t>Estudio </a:t>
            </a:r>
            <a:r>
              <a:rPr lang="es-ES" dirty="0" err="1">
                <a:solidFill>
                  <a:schemeClr val="bg2">
                    <a:lumMod val="10000"/>
                  </a:schemeClr>
                </a:solidFill>
              </a:rPr>
              <a:t>urodinámico</a:t>
            </a:r>
            <a:r>
              <a:rPr lang="es-ES" dirty="0">
                <a:solidFill>
                  <a:schemeClr val="bg2">
                    <a:lumMod val="10000"/>
                  </a:schemeClr>
                </a:solidFill>
              </a:rPr>
              <a:t>.</a:t>
            </a:r>
          </a:p>
          <a:p>
            <a:pPr>
              <a:defRPr/>
            </a:pPr>
            <a:endParaRPr lang="es-ES" dirty="0">
              <a:solidFill>
                <a:schemeClr val="bg2">
                  <a:lumMod val="10000"/>
                </a:schemeClr>
              </a:solidFill>
            </a:endParaRPr>
          </a:p>
          <a:p>
            <a:pPr>
              <a:defRPr/>
            </a:pPr>
            <a:r>
              <a:rPr lang="es-ES" dirty="0">
                <a:solidFill>
                  <a:schemeClr val="bg2">
                    <a:lumMod val="10000"/>
                  </a:schemeClr>
                </a:solidFill>
              </a:rPr>
              <a:t>Pruebas radiológicas.</a:t>
            </a:r>
          </a:p>
        </p:txBody>
      </p:sp>
      <p:pic>
        <p:nvPicPr>
          <p:cNvPr id="7" name="Picture 5" descr="forges 5">
            <a:extLst>
              <a:ext uri="{FF2B5EF4-FFF2-40B4-BE49-F238E27FC236}">
                <a16:creationId xmlns:a16="http://schemas.microsoft.com/office/drawing/2014/main" id="{D6891D94-79FD-56D0-45CA-8A7FD253CB49}"/>
              </a:ext>
            </a:extLst>
          </p:cNvPr>
          <p:cNvPicPr>
            <a:picLocks noChangeAspect="1" noChangeArrowheads="1"/>
          </p:cNvPicPr>
          <p:nvPr/>
        </p:nvPicPr>
        <p:blipFill rotWithShape="1">
          <a:blip r:embed="rId3"/>
          <a:srcRect l="7390" t="4901" r="6272" b="11202"/>
          <a:stretch/>
        </p:blipFill>
        <p:spPr bwMode="auto">
          <a:xfrm>
            <a:off x="5642041" y="1849341"/>
            <a:ext cx="6374861" cy="3986773"/>
          </a:xfrm>
          <a:prstGeom prst="rect">
            <a:avLst/>
          </a:prstGeom>
          <a:noFill/>
          <a:ln w="9525">
            <a:noFill/>
            <a:miter lim="800000"/>
            <a:headEnd/>
            <a:tailEnd/>
          </a:ln>
        </p:spPr>
      </p:pic>
    </p:spTree>
    <p:extLst>
      <p:ext uri="{BB962C8B-B14F-4D97-AF65-F5344CB8AC3E}">
        <p14:creationId xmlns:p14="http://schemas.microsoft.com/office/powerpoint/2010/main" val="900462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pic>
        <p:nvPicPr>
          <p:cNvPr id="3" name="1 Imagen" descr="Incontinencia.jpg">
            <a:extLst>
              <a:ext uri="{FF2B5EF4-FFF2-40B4-BE49-F238E27FC236}">
                <a16:creationId xmlns:a16="http://schemas.microsoft.com/office/drawing/2014/main" id="{80771272-215F-393D-FB20-BAD3484EB8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0341" y="1967333"/>
            <a:ext cx="5131665" cy="38770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INTRODUCCIÓN Y CONCEPTOS</a:t>
            </a:r>
          </a:p>
        </p:txBody>
      </p:sp>
    </p:spTree>
    <p:extLst>
      <p:ext uri="{BB962C8B-B14F-4D97-AF65-F5344CB8AC3E}">
        <p14:creationId xmlns:p14="http://schemas.microsoft.com/office/powerpoint/2010/main" val="29560018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ANAMNESIS Y EXPLORACIÓN FÍSICA</a:t>
            </a:r>
          </a:p>
        </p:txBody>
      </p:sp>
      <p:sp>
        <p:nvSpPr>
          <p:cNvPr id="3" name="2 Marcador de contenido">
            <a:extLst>
              <a:ext uri="{FF2B5EF4-FFF2-40B4-BE49-F238E27FC236}">
                <a16:creationId xmlns:a16="http://schemas.microsoft.com/office/drawing/2014/main" id="{8CA6A979-3BBC-C8D4-8F3E-4210E291F811}"/>
              </a:ext>
            </a:extLst>
          </p:cNvPr>
          <p:cNvSpPr txBox="1">
            <a:spLocks/>
          </p:cNvSpPr>
          <p:nvPr/>
        </p:nvSpPr>
        <p:spPr bwMode="auto">
          <a:xfrm>
            <a:off x="335279" y="1264921"/>
            <a:ext cx="11148071" cy="524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s-ES" dirty="0">
                <a:solidFill>
                  <a:schemeClr val="bg2">
                    <a:lumMod val="10000"/>
                  </a:schemeClr>
                </a:solidFill>
              </a:rPr>
              <a:t>Antecedentes personales: Factores de riesgo</a:t>
            </a:r>
          </a:p>
          <a:p>
            <a:pPr>
              <a:defRPr/>
            </a:pPr>
            <a:endParaRPr lang="es-ES" dirty="0">
              <a:solidFill>
                <a:schemeClr val="bg2">
                  <a:lumMod val="10000"/>
                </a:schemeClr>
              </a:solidFill>
            </a:endParaRPr>
          </a:p>
          <a:p>
            <a:pPr>
              <a:defRPr/>
            </a:pPr>
            <a:r>
              <a:rPr lang="es-ES" dirty="0">
                <a:solidFill>
                  <a:schemeClr val="bg2">
                    <a:lumMod val="10000"/>
                  </a:schemeClr>
                </a:solidFill>
              </a:rPr>
              <a:t>Síntomas urinarios:</a:t>
            </a:r>
          </a:p>
          <a:p>
            <a:pPr lvl="1">
              <a:defRPr/>
            </a:pPr>
            <a:r>
              <a:rPr lang="es-ES" dirty="0">
                <a:solidFill>
                  <a:schemeClr val="bg2">
                    <a:lumMod val="10000"/>
                  </a:schemeClr>
                </a:solidFill>
              </a:rPr>
              <a:t>FMD, FMN, urgencia, calibre miccional, tenesmo. </a:t>
            </a:r>
            <a:r>
              <a:rPr lang="es-ES" dirty="0" err="1">
                <a:solidFill>
                  <a:schemeClr val="bg2">
                    <a:lumMod val="10000"/>
                  </a:schemeClr>
                </a:solidFill>
              </a:rPr>
              <a:t>ITUs</a:t>
            </a:r>
            <a:r>
              <a:rPr lang="es-ES" dirty="0">
                <a:solidFill>
                  <a:schemeClr val="bg2">
                    <a:lumMod val="10000"/>
                  </a:schemeClr>
                </a:solidFill>
              </a:rPr>
              <a:t>.</a:t>
            </a:r>
          </a:p>
          <a:p>
            <a:pPr lvl="1">
              <a:defRPr/>
            </a:pPr>
            <a:r>
              <a:rPr lang="es-ES" dirty="0">
                <a:solidFill>
                  <a:schemeClr val="bg2">
                    <a:lumMod val="10000"/>
                  </a:schemeClr>
                </a:solidFill>
              </a:rPr>
              <a:t>Tipificación de la IU: IUE, IUU, IUM. Severidad, duración, desencadenantes.</a:t>
            </a:r>
          </a:p>
          <a:p>
            <a:pPr lvl="1">
              <a:defRPr/>
            </a:pPr>
            <a:r>
              <a:rPr lang="es-ES" dirty="0">
                <a:solidFill>
                  <a:schemeClr val="bg2">
                    <a:lumMod val="10000"/>
                  </a:schemeClr>
                </a:solidFill>
              </a:rPr>
              <a:t>Capacidad cognitiva</a:t>
            </a:r>
          </a:p>
          <a:p>
            <a:pPr>
              <a:defRPr/>
            </a:pPr>
            <a:endParaRPr lang="es-ES" dirty="0">
              <a:solidFill>
                <a:schemeClr val="bg2">
                  <a:lumMod val="10000"/>
                </a:schemeClr>
              </a:solidFill>
            </a:endParaRPr>
          </a:p>
          <a:p>
            <a:pPr>
              <a:defRPr/>
            </a:pPr>
            <a:r>
              <a:rPr lang="es-ES" dirty="0">
                <a:solidFill>
                  <a:schemeClr val="bg2">
                    <a:lumMod val="10000"/>
                  </a:schemeClr>
                </a:solidFill>
              </a:rPr>
              <a:t>Exploración física:</a:t>
            </a:r>
          </a:p>
          <a:p>
            <a:pPr lvl="1">
              <a:defRPr/>
            </a:pPr>
            <a:r>
              <a:rPr lang="es-ES" dirty="0">
                <a:solidFill>
                  <a:schemeClr val="bg2">
                    <a:lumMod val="10000"/>
                  </a:schemeClr>
                </a:solidFill>
              </a:rPr>
              <a:t>Índice de masa corporal. Genitales externos</a:t>
            </a:r>
          </a:p>
          <a:p>
            <a:pPr lvl="1">
              <a:defRPr/>
            </a:pPr>
            <a:r>
              <a:rPr lang="es-ES" dirty="0">
                <a:solidFill>
                  <a:schemeClr val="bg2">
                    <a:lumMod val="10000"/>
                  </a:schemeClr>
                </a:solidFill>
              </a:rPr>
              <a:t>Estigmas de la incontinencia: Dermatitis, balanitis.</a:t>
            </a:r>
          </a:p>
          <a:p>
            <a:pPr marL="457200" lvl="1" indent="0">
              <a:buFont typeface="Arial" panose="020B0604020202020204" pitchFamily="34" charset="0"/>
              <a:buNone/>
              <a:defRPr/>
            </a:pPr>
            <a:endParaRPr lang="es-ES" dirty="0">
              <a:solidFill>
                <a:schemeClr val="bg2">
                  <a:lumMod val="10000"/>
                </a:schemeClr>
              </a:solidFill>
            </a:endParaRPr>
          </a:p>
          <a:p>
            <a:pPr>
              <a:defRPr/>
            </a:pPr>
            <a:r>
              <a:rPr lang="es-ES" dirty="0">
                <a:solidFill>
                  <a:schemeClr val="bg2">
                    <a:lumMod val="10000"/>
                  </a:schemeClr>
                </a:solidFill>
              </a:rPr>
              <a:t>Cultivo de orina: Positivo</a:t>
            </a:r>
            <a:r>
              <a:rPr lang="es-ES" dirty="0">
                <a:solidFill>
                  <a:schemeClr val="bg2">
                    <a:lumMod val="10000"/>
                  </a:schemeClr>
                </a:solidFill>
                <a:sym typeface="Wingdings" pitchFamily="2" charset="2"/>
              </a:rPr>
              <a:t>  Tratamiento.</a:t>
            </a:r>
            <a:endParaRPr lang="es-ES" dirty="0">
              <a:solidFill>
                <a:schemeClr val="bg2">
                  <a:lumMod val="10000"/>
                </a:schemeClr>
              </a:solidFill>
            </a:endParaRPr>
          </a:p>
        </p:txBody>
      </p:sp>
    </p:spTree>
    <p:extLst>
      <p:ext uri="{BB962C8B-B14F-4D97-AF65-F5344CB8AC3E}">
        <p14:creationId xmlns:p14="http://schemas.microsoft.com/office/powerpoint/2010/main" val="36925078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DIARIO MICCIONAL</a:t>
            </a:r>
          </a:p>
        </p:txBody>
      </p:sp>
      <p:sp>
        <p:nvSpPr>
          <p:cNvPr id="5" name="Text Box 29">
            <a:extLst>
              <a:ext uri="{FF2B5EF4-FFF2-40B4-BE49-F238E27FC236}">
                <a16:creationId xmlns:a16="http://schemas.microsoft.com/office/drawing/2014/main" id="{E24802C3-1AE4-BAD9-DC2F-1DC74EBE4B9A}"/>
              </a:ext>
            </a:extLst>
          </p:cNvPr>
          <p:cNvSpPr txBox="1">
            <a:spLocks noChangeArrowheads="1"/>
          </p:cNvSpPr>
          <p:nvPr/>
        </p:nvSpPr>
        <p:spPr bwMode="auto">
          <a:xfrm>
            <a:off x="279792" y="1752433"/>
            <a:ext cx="5069090" cy="4401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MS PGothic" charset="0"/>
                <a:cs typeface="MS PGothic" charset="0"/>
              </a:defRPr>
            </a:lvl1pPr>
            <a:lvl2pPr marL="742950" indent="-285750" eaLnBrk="0" hangingPunct="0">
              <a:defRPr sz="2400">
                <a:solidFill>
                  <a:schemeClr val="tx1"/>
                </a:solidFill>
                <a:latin typeface="Times New Roman" charset="0"/>
                <a:ea typeface="MS PGothic" charset="0"/>
                <a:cs typeface="MS PGothic" charset="0"/>
              </a:defRPr>
            </a:lvl2pPr>
            <a:lvl3pPr marL="1143000" indent="-228600" eaLnBrk="0" hangingPunct="0">
              <a:defRPr sz="2400">
                <a:solidFill>
                  <a:schemeClr val="tx1"/>
                </a:solidFill>
                <a:latin typeface="Times New Roman" charset="0"/>
                <a:ea typeface="MS PGothic" charset="0"/>
                <a:cs typeface="MS PGothic" charset="0"/>
              </a:defRPr>
            </a:lvl3pPr>
            <a:lvl4pPr marL="1600200" indent="-228600" eaLnBrk="0" hangingPunct="0">
              <a:defRPr sz="2400">
                <a:solidFill>
                  <a:schemeClr val="tx1"/>
                </a:solidFill>
                <a:latin typeface="Times New Roman" charset="0"/>
                <a:ea typeface="MS PGothic" charset="0"/>
                <a:cs typeface="MS PGothic" charset="0"/>
              </a:defRPr>
            </a:lvl4pPr>
            <a:lvl5pPr marL="2057400" indent="-228600" eaLnBrk="0" hangingPunct="0">
              <a:defRPr sz="2400">
                <a:solidFill>
                  <a:schemeClr val="tx1"/>
                </a:solidFill>
                <a:latin typeface="Times New Roman"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9pPr>
          </a:lstStyle>
          <a:p>
            <a:pPr eaLnBrk="1" hangingPunct="1">
              <a:buFontTx/>
              <a:buChar char="•"/>
            </a:pPr>
            <a:r>
              <a:rPr lang="es-ES_tradnl" sz="2000" dirty="0">
                <a:solidFill>
                  <a:schemeClr val="bg2">
                    <a:lumMod val="10000"/>
                  </a:schemeClr>
                </a:solidFill>
                <a:latin typeface="Calibri" panose="020F0502020204030204" pitchFamily="34" charset="0"/>
                <a:cs typeface="Calibri" panose="020F0502020204030204" pitchFamily="34" charset="0"/>
              </a:rPr>
              <a:t> La ICS recomienda realizar un diario miccional durante 72h.</a:t>
            </a:r>
          </a:p>
          <a:p>
            <a:pPr eaLnBrk="1" hangingPunct="1"/>
            <a:endParaRPr lang="es-ES_tradnl" sz="2000" dirty="0">
              <a:solidFill>
                <a:schemeClr val="bg2">
                  <a:lumMod val="10000"/>
                </a:schemeClr>
              </a:solidFill>
              <a:latin typeface="Calibri" panose="020F0502020204030204" pitchFamily="34" charset="0"/>
              <a:cs typeface="Calibri" panose="020F0502020204030204" pitchFamily="34" charset="0"/>
            </a:endParaRPr>
          </a:p>
          <a:p>
            <a:pPr eaLnBrk="1" hangingPunct="1">
              <a:buFontTx/>
              <a:buChar char="•"/>
            </a:pPr>
            <a:r>
              <a:rPr lang="es-ES_tradnl" sz="2000" dirty="0">
                <a:solidFill>
                  <a:schemeClr val="bg2">
                    <a:lumMod val="10000"/>
                  </a:schemeClr>
                </a:solidFill>
                <a:latin typeface="Calibri" panose="020F0502020204030204" pitchFamily="34" charset="0"/>
                <a:cs typeface="Calibri" panose="020F0502020204030204" pitchFamily="34" charset="0"/>
              </a:rPr>
              <a:t> Frecuencia miccional diurna y nocturna.</a:t>
            </a:r>
          </a:p>
          <a:p>
            <a:pPr eaLnBrk="1" hangingPunct="1">
              <a:buFontTx/>
              <a:buChar char="•"/>
            </a:pPr>
            <a:endParaRPr lang="es-ES_tradnl" sz="2000" dirty="0">
              <a:solidFill>
                <a:schemeClr val="bg2">
                  <a:lumMod val="10000"/>
                </a:schemeClr>
              </a:solidFill>
              <a:latin typeface="Calibri" panose="020F0502020204030204" pitchFamily="34" charset="0"/>
              <a:cs typeface="Calibri" panose="020F0502020204030204" pitchFamily="34" charset="0"/>
            </a:endParaRPr>
          </a:p>
          <a:p>
            <a:pPr eaLnBrk="1" hangingPunct="1">
              <a:buFontTx/>
              <a:buChar char="•"/>
            </a:pPr>
            <a:r>
              <a:rPr lang="es-ES_tradnl" sz="2000" dirty="0">
                <a:solidFill>
                  <a:schemeClr val="bg2">
                    <a:lumMod val="10000"/>
                  </a:schemeClr>
                </a:solidFill>
                <a:latin typeface="Calibri" panose="020F0502020204030204" pitchFamily="34" charset="0"/>
                <a:cs typeface="Calibri" panose="020F0502020204030204" pitchFamily="34" charset="0"/>
              </a:rPr>
              <a:t>Tipificación de la incontinencia.</a:t>
            </a:r>
          </a:p>
          <a:p>
            <a:pPr eaLnBrk="1" hangingPunct="1">
              <a:buFontTx/>
              <a:buChar char="•"/>
            </a:pPr>
            <a:endParaRPr lang="es-ES_tradnl" sz="2000" dirty="0">
              <a:solidFill>
                <a:schemeClr val="bg2">
                  <a:lumMod val="10000"/>
                </a:schemeClr>
              </a:solidFill>
              <a:latin typeface="Calibri" panose="020F0502020204030204" pitchFamily="34" charset="0"/>
              <a:cs typeface="Calibri" panose="020F0502020204030204" pitchFamily="34" charset="0"/>
            </a:endParaRPr>
          </a:p>
          <a:p>
            <a:pPr eaLnBrk="1" hangingPunct="1">
              <a:buFontTx/>
              <a:buChar char="•"/>
            </a:pPr>
            <a:r>
              <a:rPr lang="es-ES_tradnl" sz="2000" dirty="0">
                <a:solidFill>
                  <a:schemeClr val="bg2">
                    <a:lumMod val="10000"/>
                  </a:schemeClr>
                </a:solidFill>
                <a:latin typeface="Calibri" panose="020F0502020204030204" pitchFamily="34" charset="0"/>
                <a:cs typeface="Calibri" panose="020F0502020204030204" pitchFamily="34" charset="0"/>
              </a:rPr>
              <a:t> Evaluación de la poliuria: Diuresis &gt; 40 ml/Kg/24h.</a:t>
            </a:r>
          </a:p>
          <a:p>
            <a:pPr eaLnBrk="1" hangingPunct="1">
              <a:buFontTx/>
              <a:buChar char="•"/>
            </a:pPr>
            <a:endParaRPr lang="es-ES_tradnl" sz="2000" dirty="0">
              <a:solidFill>
                <a:schemeClr val="bg2">
                  <a:lumMod val="10000"/>
                </a:schemeClr>
              </a:solidFill>
              <a:latin typeface="Calibri" panose="020F0502020204030204" pitchFamily="34" charset="0"/>
              <a:cs typeface="Calibri" panose="020F0502020204030204" pitchFamily="34" charset="0"/>
            </a:endParaRPr>
          </a:p>
          <a:p>
            <a:pPr eaLnBrk="1" hangingPunct="1">
              <a:buFontTx/>
              <a:buChar char="•"/>
            </a:pPr>
            <a:r>
              <a:rPr lang="es-ES_tradnl" sz="2000" dirty="0">
                <a:solidFill>
                  <a:schemeClr val="bg2">
                    <a:lumMod val="10000"/>
                  </a:schemeClr>
                </a:solidFill>
                <a:latin typeface="Calibri" panose="020F0502020204030204" pitchFamily="34" charset="0"/>
                <a:cs typeface="Calibri" panose="020F0502020204030204" pitchFamily="34" charset="0"/>
              </a:rPr>
              <a:t> Evaluación de la poliuria nocturna: diuresis nocturna &gt;20% de diuresis/24h en jóvenes y &gt;33% en &gt;65ª.	</a:t>
            </a:r>
          </a:p>
          <a:p>
            <a:pPr eaLnBrk="1" hangingPunct="1">
              <a:buFontTx/>
              <a:buChar char="•"/>
            </a:pPr>
            <a:endParaRPr lang="es-ES_tradnl" sz="2000" dirty="0">
              <a:solidFill>
                <a:schemeClr val="bg2">
                  <a:lumMod val="10000"/>
                </a:schemeClr>
              </a:solidFill>
              <a:latin typeface="Calibri" panose="020F0502020204030204" pitchFamily="34" charset="0"/>
              <a:cs typeface="Calibri" panose="020F0502020204030204" pitchFamily="34" charset="0"/>
            </a:endParaRPr>
          </a:p>
        </p:txBody>
      </p:sp>
      <p:pic>
        <p:nvPicPr>
          <p:cNvPr id="6" name="3 Imagen" descr="Diario miccional 2.jpg">
            <a:extLst>
              <a:ext uri="{FF2B5EF4-FFF2-40B4-BE49-F238E27FC236}">
                <a16:creationId xmlns:a16="http://schemas.microsoft.com/office/drawing/2014/main" id="{91B5081E-52B2-491D-5F17-081F496A462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5729" y="1697623"/>
            <a:ext cx="6843119" cy="45200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Rectángulo 6">
            <a:extLst>
              <a:ext uri="{FF2B5EF4-FFF2-40B4-BE49-F238E27FC236}">
                <a16:creationId xmlns:a16="http://schemas.microsoft.com/office/drawing/2014/main" id="{213D058C-4DEA-5021-A4F9-7DC14F4A4603}"/>
              </a:ext>
            </a:extLst>
          </p:cNvPr>
          <p:cNvSpPr/>
          <p:nvPr/>
        </p:nvSpPr>
        <p:spPr>
          <a:xfrm>
            <a:off x="8241792" y="6581001"/>
            <a:ext cx="4181857" cy="276999"/>
          </a:xfrm>
          <a:prstGeom prst="rect">
            <a:avLst/>
          </a:prstGeom>
        </p:spPr>
        <p:txBody>
          <a:bodyPr wrap="square">
            <a:spAutoFit/>
          </a:bodyPr>
          <a:lstStyle/>
          <a:p>
            <a:r>
              <a:rPr lang="es-ES" sz="1200" dirty="0">
                <a:solidFill>
                  <a:schemeClr val="bg2">
                    <a:lumMod val="10000"/>
                  </a:schemeClr>
                </a:solidFill>
                <a:latin typeface="Calibri" panose="020F0502020204030204" pitchFamily="34" charset="0"/>
                <a:cs typeface="Calibri" panose="020F0502020204030204" pitchFamily="34" charset="0"/>
              </a:rPr>
              <a:t>Jiménez </a:t>
            </a:r>
            <a:r>
              <a:rPr lang="es-ES" sz="1200" dirty="0" err="1">
                <a:solidFill>
                  <a:schemeClr val="bg2">
                    <a:lumMod val="10000"/>
                  </a:schemeClr>
                </a:solidFill>
                <a:latin typeface="Calibri" panose="020F0502020204030204" pitchFamily="34" charset="0"/>
                <a:cs typeface="Calibri" panose="020F0502020204030204" pitchFamily="34" charset="0"/>
              </a:rPr>
              <a:t>Cidre</a:t>
            </a:r>
            <a:r>
              <a:rPr lang="es-ES" sz="1200" dirty="0">
                <a:solidFill>
                  <a:schemeClr val="bg2">
                    <a:lumMod val="10000"/>
                  </a:schemeClr>
                </a:solidFill>
                <a:latin typeface="Calibri" panose="020F0502020204030204" pitchFamily="34" charset="0"/>
                <a:cs typeface="Calibri" panose="020F0502020204030204" pitchFamily="34" charset="0"/>
              </a:rPr>
              <a:t> MA et al. </a:t>
            </a:r>
            <a:r>
              <a:rPr lang="es-ES" sz="1200" dirty="0" err="1">
                <a:solidFill>
                  <a:schemeClr val="bg2">
                    <a:lumMod val="10000"/>
                  </a:schemeClr>
                </a:solidFill>
                <a:latin typeface="Calibri" panose="020F0502020204030204" pitchFamily="34" charset="0"/>
                <a:cs typeface="Calibri" panose="020F0502020204030204" pitchFamily="34" charset="0"/>
              </a:rPr>
              <a:t>Neuroruol</a:t>
            </a:r>
            <a:r>
              <a:rPr lang="es-ES" sz="1200" dirty="0">
                <a:solidFill>
                  <a:schemeClr val="bg2">
                    <a:lumMod val="10000"/>
                  </a:schemeClr>
                </a:solidFill>
                <a:latin typeface="Calibri" panose="020F0502020204030204" pitchFamily="34" charset="0"/>
                <a:cs typeface="Calibri" panose="020F0502020204030204" pitchFamily="34" charset="0"/>
              </a:rPr>
              <a:t> </a:t>
            </a:r>
            <a:r>
              <a:rPr lang="es-ES" sz="1200" dirty="0" err="1">
                <a:solidFill>
                  <a:schemeClr val="bg2">
                    <a:lumMod val="10000"/>
                  </a:schemeClr>
                </a:solidFill>
                <a:latin typeface="Calibri" panose="020F0502020204030204" pitchFamily="34" charset="0"/>
                <a:cs typeface="Calibri" panose="020F0502020204030204" pitchFamily="34" charset="0"/>
              </a:rPr>
              <a:t>Urodyn</a:t>
            </a:r>
            <a:r>
              <a:rPr lang="es-ES" sz="1200" dirty="0">
                <a:solidFill>
                  <a:schemeClr val="bg2">
                    <a:lumMod val="10000"/>
                  </a:schemeClr>
                </a:solidFill>
                <a:latin typeface="Calibri" panose="020F0502020204030204" pitchFamily="34" charset="0"/>
                <a:cs typeface="Calibri" panose="020F0502020204030204" pitchFamily="34" charset="0"/>
              </a:rPr>
              <a:t> 2015; 34:128-132.</a:t>
            </a:r>
          </a:p>
        </p:txBody>
      </p:sp>
    </p:spTree>
    <p:extLst>
      <p:ext uri="{BB962C8B-B14F-4D97-AF65-F5344CB8AC3E}">
        <p14:creationId xmlns:p14="http://schemas.microsoft.com/office/powerpoint/2010/main" val="16740952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CUESTIONARIOS VALIDADOS</a:t>
            </a:r>
          </a:p>
        </p:txBody>
      </p:sp>
      <p:pic>
        <p:nvPicPr>
          <p:cNvPr id="8" name="Picture 3">
            <a:extLst>
              <a:ext uri="{FF2B5EF4-FFF2-40B4-BE49-F238E27FC236}">
                <a16:creationId xmlns:a16="http://schemas.microsoft.com/office/drawing/2014/main" id="{B8560D61-1863-86D1-A961-42A18017DB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4550" y="1844824"/>
            <a:ext cx="4370388" cy="4800600"/>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sp>
        <p:nvSpPr>
          <p:cNvPr id="9" name="Rectangle 4">
            <a:extLst>
              <a:ext uri="{FF2B5EF4-FFF2-40B4-BE49-F238E27FC236}">
                <a16:creationId xmlns:a16="http://schemas.microsoft.com/office/drawing/2014/main" id="{E02FE541-58F9-F5C6-DA7C-373FBA139747}"/>
              </a:ext>
            </a:extLst>
          </p:cNvPr>
          <p:cNvSpPr>
            <a:spLocks noChangeArrowheads="1"/>
          </p:cNvSpPr>
          <p:nvPr/>
        </p:nvSpPr>
        <p:spPr bwMode="auto">
          <a:xfrm>
            <a:off x="5781675" y="2084512"/>
            <a:ext cx="2905125" cy="11906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r>
              <a:rPr lang="es-ES_tradnl" sz="1600" b="1" dirty="0">
                <a:solidFill>
                  <a:schemeClr val="bg2">
                    <a:lumMod val="10000"/>
                  </a:schemeClr>
                </a:solidFill>
                <a:latin typeface="Calibri" panose="020F0502020204030204" pitchFamily="34" charset="0"/>
                <a:cs typeface="Calibri" panose="020F0502020204030204" pitchFamily="34" charset="0"/>
              </a:rPr>
              <a:t>Para la detección de sintomatología sugestiva de Vejiga Hiperactiva</a:t>
            </a:r>
            <a:r>
              <a:rPr lang="es-ES_tradnl" sz="2000" b="1" dirty="0">
                <a:solidFill>
                  <a:schemeClr val="bg2">
                    <a:lumMod val="10000"/>
                  </a:schemeClr>
                </a:solidFill>
                <a:latin typeface="Calibri" panose="020F0502020204030204" pitchFamily="34" charset="0"/>
                <a:cs typeface="Calibri" panose="020F0502020204030204" pitchFamily="34" charset="0"/>
              </a:rPr>
              <a:t> </a:t>
            </a:r>
            <a:br>
              <a:rPr lang="en-GB" sz="2000" b="1" dirty="0">
                <a:solidFill>
                  <a:schemeClr val="bg2">
                    <a:lumMod val="10000"/>
                  </a:schemeClr>
                </a:solidFill>
                <a:latin typeface="Calibri" panose="020F0502020204030204" pitchFamily="34" charset="0"/>
                <a:cs typeface="Calibri" panose="020F0502020204030204" pitchFamily="34" charset="0"/>
              </a:rPr>
            </a:br>
            <a:endParaRPr lang="en-GB" sz="2000" b="1" dirty="0">
              <a:solidFill>
                <a:schemeClr val="bg2">
                  <a:lumMod val="10000"/>
                </a:schemeClr>
              </a:solidFill>
              <a:latin typeface="Calibri" panose="020F0502020204030204" pitchFamily="34" charset="0"/>
              <a:cs typeface="Calibri" panose="020F0502020204030204" pitchFamily="34" charset="0"/>
            </a:endParaRPr>
          </a:p>
        </p:txBody>
      </p:sp>
      <p:sp>
        <p:nvSpPr>
          <p:cNvPr id="10" name="AutoShape 5">
            <a:extLst>
              <a:ext uri="{FF2B5EF4-FFF2-40B4-BE49-F238E27FC236}">
                <a16:creationId xmlns:a16="http://schemas.microsoft.com/office/drawing/2014/main" id="{C1ED7D12-52B1-1966-5E6D-017E89DA6325}"/>
              </a:ext>
            </a:extLst>
          </p:cNvPr>
          <p:cNvSpPr>
            <a:spLocks noChangeArrowheads="1"/>
          </p:cNvSpPr>
          <p:nvPr/>
        </p:nvSpPr>
        <p:spPr bwMode="auto">
          <a:xfrm>
            <a:off x="5508625" y="2028949"/>
            <a:ext cx="3355975" cy="1100138"/>
          </a:xfrm>
          <a:prstGeom prst="wedgeRectCallout">
            <a:avLst>
              <a:gd name="adj1" fmla="val -56148"/>
              <a:gd name="adj2" fmla="val 116954"/>
            </a:avLst>
          </a:prstGeom>
          <a:noFill/>
          <a:ln w="9525">
            <a:solidFill>
              <a:schemeClr val="tx2"/>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lgn="ctr"/>
            <a:endParaRPr lang="es-ES" sz="2000">
              <a:solidFill>
                <a:schemeClr val="bg2">
                  <a:lumMod val="10000"/>
                </a:schemeClr>
              </a:solidFill>
            </a:endParaRPr>
          </a:p>
        </p:txBody>
      </p:sp>
      <p:sp>
        <p:nvSpPr>
          <p:cNvPr id="11" name="Text Box 7">
            <a:extLst>
              <a:ext uri="{FF2B5EF4-FFF2-40B4-BE49-F238E27FC236}">
                <a16:creationId xmlns:a16="http://schemas.microsoft.com/office/drawing/2014/main" id="{6E942E7C-A7E7-E10C-6552-025FE19BDA07}"/>
              </a:ext>
            </a:extLst>
          </p:cNvPr>
          <p:cNvSpPr txBox="1">
            <a:spLocks noChangeArrowheads="1"/>
          </p:cNvSpPr>
          <p:nvPr/>
        </p:nvSpPr>
        <p:spPr bwMode="auto">
          <a:xfrm>
            <a:off x="9405403" y="6609963"/>
            <a:ext cx="2919640" cy="24622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30000"/>
              </a:spcBef>
            </a:pPr>
            <a:r>
              <a:rPr lang="es-ES" sz="1000" dirty="0" err="1">
                <a:solidFill>
                  <a:srgbClr val="344068"/>
                </a:solidFill>
                <a:latin typeface="Calibri" panose="020F0502020204030204" pitchFamily="34" charset="0"/>
                <a:cs typeface="Calibri" panose="020F0502020204030204" pitchFamily="34" charset="0"/>
              </a:rPr>
              <a:t>Espuña</a:t>
            </a:r>
            <a:r>
              <a:rPr lang="es-ES" sz="1000" dirty="0">
                <a:solidFill>
                  <a:srgbClr val="344068"/>
                </a:solidFill>
                <a:latin typeface="Calibri" panose="020F0502020204030204" pitchFamily="34" charset="0"/>
                <a:cs typeface="Calibri" panose="020F0502020204030204" pitchFamily="34" charset="0"/>
              </a:rPr>
              <a:t> M. Actas </a:t>
            </a:r>
            <a:r>
              <a:rPr lang="es-ES" sz="1000" dirty="0" err="1">
                <a:solidFill>
                  <a:srgbClr val="344068"/>
                </a:solidFill>
                <a:latin typeface="Calibri" panose="020F0502020204030204" pitchFamily="34" charset="0"/>
                <a:cs typeface="Calibri" panose="020F0502020204030204" pitchFamily="34" charset="0"/>
              </a:rPr>
              <a:t>Urol</a:t>
            </a:r>
            <a:r>
              <a:rPr lang="es-ES" sz="1000" dirty="0">
                <a:solidFill>
                  <a:srgbClr val="344068"/>
                </a:solidFill>
                <a:latin typeface="Calibri" panose="020F0502020204030204" pitchFamily="34" charset="0"/>
                <a:cs typeface="Calibri" panose="020F0502020204030204" pitchFamily="34" charset="0"/>
              </a:rPr>
              <a:t> </a:t>
            </a:r>
            <a:r>
              <a:rPr lang="es-ES" sz="1000" dirty="0" err="1">
                <a:solidFill>
                  <a:srgbClr val="344068"/>
                </a:solidFill>
                <a:latin typeface="Calibri" panose="020F0502020204030204" pitchFamily="34" charset="0"/>
                <a:cs typeface="Calibri" panose="020F0502020204030204" pitchFamily="34" charset="0"/>
              </a:rPr>
              <a:t>Esp</a:t>
            </a:r>
            <a:r>
              <a:rPr lang="es-ES" sz="1000" dirty="0">
                <a:solidFill>
                  <a:srgbClr val="344068"/>
                </a:solidFill>
                <a:latin typeface="Calibri" panose="020F0502020204030204" pitchFamily="34" charset="0"/>
                <a:cs typeface="Calibri" panose="020F0502020204030204" pitchFamily="34" charset="0"/>
              </a:rPr>
              <a:t> 2006;30(10):1017-1024</a:t>
            </a:r>
            <a:endParaRPr lang="en-GB" sz="1000" dirty="0">
              <a:solidFill>
                <a:srgbClr val="344068"/>
              </a:solidFill>
              <a:latin typeface="Calibri" panose="020F0502020204030204" pitchFamily="34" charset="0"/>
              <a:cs typeface="Calibri" panose="020F0502020204030204" pitchFamily="34" charset="0"/>
            </a:endParaRPr>
          </a:p>
        </p:txBody>
      </p:sp>
      <p:sp>
        <p:nvSpPr>
          <p:cNvPr id="12" name="CuadroTexto 11">
            <a:extLst>
              <a:ext uri="{FF2B5EF4-FFF2-40B4-BE49-F238E27FC236}">
                <a16:creationId xmlns:a16="http://schemas.microsoft.com/office/drawing/2014/main" id="{9C0144F3-73B2-873D-A76D-DBF18ADFC87E}"/>
              </a:ext>
            </a:extLst>
          </p:cNvPr>
          <p:cNvSpPr txBox="1"/>
          <p:nvPr/>
        </p:nvSpPr>
        <p:spPr>
          <a:xfrm>
            <a:off x="695400" y="1084776"/>
            <a:ext cx="975523" cy="523220"/>
          </a:xfrm>
          <a:prstGeom prst="rect">
            <a:avLst/>
          </a:prstGeom>
          <a:noFill/>
        </p:spPr>
        <p:txBody>
          <a:bodyPr wrap="none" rtlCol="0">
            <a:spAutoFit/>
          </a:bodyPr>
          <a:lstStyle/>
          <a:p>
            <a:r>
              <a:rPr lang="es-ES" sz="2800" dirty="0">
                <a:solidFill>
                  <a:schemeClr val="bg2">
                    <a:lumMod val="10000"/>
                  </a:schemeClr>
                </a:solidFill>
                <a:latin typeface="+mn-lt"/>
              </a:rPr>
              <a:t>CACV</a:t>
            </a:r>
          </a:p>
        </p:txBody>
      </p:sp>
    </p:spTree>
    <p:extLst>
      <p:ext uri="{BB962C8B-B14F-4D97-AF65-F5344CB8AC3E}">
        <p14:creationId xmlns:p14="http://schemas.microsoft.com/office/powerpoint/2010/main" val="9663453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CUESTIONARIOS VALIDADOS</a:t>
            </a:r>
          </a:p>
        </p:txBody>
      </p:sp>
      <p:pic>
        <p:nvPicPr>
          <p:cNvPr id="5" name="Picture 2">
            <a:extLst>
              <a:ext uri="{FF2B5EF4-FFF2-40B4-BE49-F238E27FC236}">
                <a16:creationId xmlns:a16="http://schemas.microsoft.com/office/drawing/2014/main" id="{E5622B9C-2FBA-C3D8-D5FF-CA9E8D0877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1984" y="1077294"/>
            <a:ext cx="4278477" cy="57360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ext Box 29">
            <a:extLst>
              <a:ext uri="{FF2B5EF4-FFF2-40B4-BE49-F238E27FC236}">
                <a16:creationId xmlns:a16="http://schemas.microsoft.com/office/drawing/2014/main" id="{4EC79DD2-AA83-5DD8-3CCC-401163681E14}"/>
              </a:ext>
            </a:extLst>
          </p:cNvPr>
          <p:cNvSpPr txBox="1">
            <a:spLocks noChangeArrowheads="1"/>
          </p:cNvSpPr>
          <p:nvPr/>
        </p:nvSpPr>
        <p:spPr bwMode="auto">
          <a:xfrm>
            <a:off x="279791" y="2378148"/>
            <a:ext cx="5148556" cy="3416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MS PGothic" charset="0"/>
                <a:cs typeface="MS PGothic" charset="0"/>
              </a:defRPr>
            </a:lvl1pPr>
            <a:lvl2pPr marL="742950" indent="-285750" eaLnBrk="0" hangingPunct="0">
              <a:defRPr sz="2400">
                <a:solidFill>
                  <a:schemeClr val="tx1"/>
                </a:solidFill>
                <a:latin typeface="Times New Roman" charset="0"/>
                <a:ea typeface="MS PGothic" charset="0"/>
                <a:cs typeface="MS PGothic" charset="0"/>
              </a:defRPr>
            </a:lvl2pPr>
            <a:lvl3pPr marL="1143000" indent="-228600" eaLnBrk="0" hangingPunct="0">
              <a:defRPr sz="2400">
                <a:solidFill>
                  <a:schemeClr val="tx1"/>
                </a:solidFill>
                <a:latin typeface="Times New Roman" charset="0"/>
                <a:ea typeface="MS PGothic" charset="0"/>
                <a:cs typeface="MS PGothic" charset="0"/>
              </a:defRPr>
            </a:lvl3pPr>
            <a:lvl4pPr marL="1600200" indent="-228600" eaLnBrk="0" hangingPunct="0">
              <a:defRPr sz="2400">
                <a:solidFill>
                  <a:schemeClr val="tx1"/>
                </a:solidFill>
                <a:latin typeface="Times New Roman" charset="0"/>
                <a:ea typeface="MS PGothic" charset="0"/>
                <a:cs typeface="MS PGothic" charset="0"/>
              </a:defRPr>
            </a:lvl4pPr>
            <a:lvl5pPr marL="2057400" indent="-228600" eaLnBrk="0" hangingPunct="0">
              <a:defRPr sz="2400">
                <a:solidFill>
                  <a:schemeClr val="tx1"/>
                </a:solidFill>
                <a:latin typeface="Times New Roman"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9pPr>
          </a:lstStyle>
          <a:p>
            <a:pPr eaLnBrk="1" hangingPunct="1"/>
            <a:endParaRPr lang="es-ES_tradnl" dirty="0">
              <a:solidFill>
                <a:srgbClr val="000000"/>
              </a:solidFill>
              <a:latin typeface="Calibri" panose="020F0502020204030204" pitchFamily="34" charset="0"/>
              <a:cs typeface="Calibri" panose="020F0502020204030204" pitchFamily="34" charset="0"/>
            </a:endParaRPr>
          </a:p>
          <a:p>
            <a:pPr eaLnBrk="1" hangingPunct="1">
              <a:buFontTx/>
              <a:buChar char="•"/>
            </a:pPr>
            <a:r>
              <a:rPr lang="es-ES_tradnl" dirty="0">
                <a:solidFill>
                  <a:srgbClr val="000000"/>
                </a:solidFill>
                <a:latin typeface="Calibri" panose="020F0502020204030204" pitchFamily="34" charset="0"/>
                <a:cs typeface="Calibri" panose="020F0502020204030204" pitchFamily="34" charset="0"/>
              </a:rPr>
              <a:t> Es el recomendado por la EAU.</a:t>
            </a:r>
          </a:p>
          <a:p>
            <a:pPr eaLnBrk="1" hangingPunct="1">
              <a:buFontTx/>
              <a:buChar char="•"/>
            </a:pPr>
            <a:endParaRPr lang="es-ES_tradnl" dirty="0">
              <a:solidFill>
                <a:srgbClr val="000000"/>
              </a:solidFill>
              <a:latin typeface="Calibri" panose="020F0502020204030204" pitchFamily="34" charset="0"/>
              <a:cs typeface="Calibri" panose="020F0502020204030204" pitchFamily="34" charset="0"/>
            </a:endParaRPr>
          </a:p>
          <a:p>
            <a:pPr eaLnBrk="1" hangingPunct="1">
              <a:buFontTx/>
              <a:buChar char="•"/>
            </a:pPr>
            <a:r>
              <a:rPr lang="es-ES_tradnl" dirty="0">
                <a:solidFill>
                  <a:srgbClr val="000000"/>
                </a:solidFill>
                <a:latin typeface="Calibri" panose="020F0502020204030204" pitchFamily="34" charset="0"/>
                <a:cs typeface="Calibri" panose="020F0502020204030204" pitchFamily="34" charset="0"/>
              </a:rPr>
              <a:t> Validado al castellano.</a:t>
            </a:r>
          </a:p>
          <a:p>
            <a:pPr eaLnBrk="1" hangingPunct="1">
              <a:buFontTx/>
              <a:buChar char="•"/>
            </a:pPr>
            <a:endParaRPr lang="es-ES_tradnl" dirty="0">
              <a:solidFill>
                <a:srgbClr val="000000"/>
              </a:solidFill>
              <a:latin typeface="Calibri" panose="020F0502020204030204" pitchFamily="34" charset="0"/>
              <a:cs typeface="Calibri" panose="020F0502020204030204" pitchFamily="34" charset="0"/>
            </a:endParaRPr>
          </a:p>
          <a:p>
            <a:pPr eaLnBrk="1" hangingPunct="1">
              <a:buFontTx/>
              <a:buChar char="•"/>
            </a:pPr>
            <a:r>
              <a:rPr lang="es-ES_tradnl" dirty="0">
                <a:solidFill>
                  <a:srgbClr val="000000"/>
                </a:solidFill>
                <a:latin typeface="Calibri" panose="020F0502020204030204" pitchFamily="34" charset="0"/>
                <a:cs typeface="Calibri" panose="020F0502020204030204" pitchFamily="34" charset="0"/>
              </a:rPr>
              <a:t> Grado de recomendación A.</a:t>
            </a:r>
          </a:p>
          <a:p>
            <a:pPr eaLnBrk="1" hangingPunct="1">
              <a:buFontTx/>
              <a:buChar char="•"/>
            </a:pPr>
            <a:endParaRPr lang="es-ES_tradnl" dirty="0">
              <a:solidFill>
                <a:srgbClr val="000000"/>
              </a:solidFill>
              <a:latin typeface="Calibri" panose="020F0502020204030204" pitchFamily="34" charset="0"/>
              <a:cs typeface="Calibri" panose="020F0502020204030204" pitchFamily="34" charset="0"/>
            </a:endParaRPr>
          </a:p>
          <a:p>
            <a:pPr eaLnBrk="1" hangingPunct="1">
              <a:buFontTx/>
              <a:buChar char="•"/>
            </a:pPr>
            <a:r>
              <a:rPr lang="es-ES_tradnl" dirty="0">
                <a:solidFill>
                  <a:srgbClr val="000000"/>
                </a:solidFill>
                <a:latin typeface="Calibri" panose="020F0502020204030204" pitchFamily="34" charset="0"/>
                <a:cs typeface="Calibri" panose="020F0502020204030204" pitchFamily="34" charset="0"/>
              </a:rPr>
              <a:t> Puntuación de 0-21.</a:t>
            </a:r>
          </a:p>
          <a:p>
            <a:pPr eaLnBrk="1" hangingPunct="1"/>
            <a:endParaRPr lang="es-ES_tradnl" dirty="0">
              <a:solidFill>
                <a:srgbClr val="000000"/>
              </a:solidFill>
              <a:latin typeface="Calibri" panose="020F0502020204030204" pitchFamily="34" charset="0"/>
              <a:cs typeface="Calibri" panose="020F0502020204030204" pitchFamily="34" charset="0"/>
            </a:endParaRPr>
          </a:p>
        </p:txBody>
      </p:sp>
      <p:pic>
        <p:nvPicPr>
          <p:cNvPr id="7" name="Imagen 6">
            <a:extLst>
              <a:ext uri="{FF2B5EF4-FFF2-40B4-BE49-F238E27FC236}">
                <a16:creationId xmlns:a16="http://schemas.microsoft.com/office/drawing/2014/main" id="{553AF9A1-6CD4-476D-C85D-A6365E20E4EE}"/>
              </a:ext>
            </a:extLst>
          </p:cNvPr>
          <p:cNvPicPr>
            <a:picLocks noChangeAspect="1"/>
          </p:cNvPicPr>
          <p:nvPr/>
        </p:nvPicPr>
        <p:blipFill>
          <a:blip r:embed="rId4"/>
          <a:stretch>
            <a:fillRect/>
          </a:stretch>
        </p:blipFill>
        <p:spPr>
          <a:xfrm>
            <a:off x="279791" y="5934758"/>
            <a:ext cx="2924482" cy="793080"/>
          </a:xfrm>
          <a:prstGeom prst="rect">
            <a:avLst/>
          </a:prstGeom>
        </p:spPr>
      </p:pic>
      <p:sp>
        <p:nvSpPr>
          <p:cNvPr id="13" name="CuadroTexto 12">
            <a:extLst>
              <a:ext uri="{FF2B5EF4-FFF2-40B4-BE49-F238E27FC236}">
                <a16:creationId xmlns:a16="http://schemas.microsoft.com/office/drawing/2014/main" id="{4F26879F-34A2-3754-A33B-ED244C111027}"/>
              </a:ext>
            </a:extLst>
          </p:cNvPr>
          <p:cNvSpPr txBox="1"/>
          <p:nvPr/>
        </p:nvSpPr>
        <p:spPr>
          <a:xfrm>
            <a:off x="407368" y="1381926"/>
            <a:ext cx="1148096" cy="523220"/>
          </a:xfrm>
          <a:prstGeom prst="rect">
            <a:avLst/>
          </a:prstGeom>
          <a:noFill/>
          <a:ln>
            <a:solidFill>
              <a:schemeClr val="tx1"/>
            </a:solidFill>
          </a:ln>
        </p:spPr>
        <p:txBody>
          <a:bodyPr wrap="none" rtlCol="0">
            <a:spAutoFit/>
          </a:bodyPr>
          <a:lstStyle/>
          <a:p>
            <a:r>
              <a:rPr lang="es-ES" sz="2800" dirty="0">
                <a:solidFill>
                  <a:schemeClr val="bg2">
                    <a:lumMod val="10000"/>
                  </a:schemeClr>
                </a:solidFill>
                <a:latin typeface="Calibri" panose="020F0502020204030204" pitchFamily="34" charset="0"/>
                <a:cs typeface="Calibri" panose="020F0502020204030204" pitchFamily="34" charset="0"/>
              </a:rPr>
              <a:t>ICQ-SF</a:t>
            </a:r>
          </a:p>
        </p:txBody>
      </p:sp>
    </p:spTree>
    <p:extLst>
      <p:ext uri="{BB962C8B-B14F-4D97-AF65-F5344CB8AC3E}">
        <p14:creationId xmlns:p14="http://schemas.microsoft.com/office/powerpoint/2010/main" val="41892174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CUANTIFICACIÓN INCONTINENCIA</a:t>
            </a:r>
          </a:p>
        </p:txBody>
      </p:sp>
      <p:graphicFrame>
        <p:nvGraphicFramePr>
          <p:cNvPr id="3" name="Tabla 2">
            <a:extLst>
              <a:ext uri="{FF2B5EF4-FFF2-40B4-BE49-F238E27FC236}">
                <a16:creationId xmlns:a16="http://schemas.microsoft.com/office/drawing/2014/main" id="{3F7DDE32-5B63-7CE7-CAE2-A2C4E482B114}"/>
              </a:ext>
            </a:extLst>
          </p:cNvPr>
          <p:cNvGraphicFramePr>
            <a:graphicFrameLocks noGrp="1"/>
          </p:cNvGraphicFramePr>
          <p:nvPr/>
        </p:nvGraphicFramePr>
        <p:xfrm>
          <a:off x="279791" y="1029056"/>
          <a:ext cx="11374510" cy="959784"/>
        </p:xfrm>
        <a:graphic>
          <a:graphicData uri="http://schemas.openxmlformats.org/drawingml/2006/table">
            <a:tbl>
              <a:tblPr>
                <a:tableStyleId>{5C22544A-7EE6-4342-B048-85BDC9FD1C3A}</a:tableStyleId>
              </a:tblPr>
              <a:tblGrid>
                <a:gridCol w="11374510">
                  <a:extLst>
                    <a:ext uri="{9D8B030D-6E8A-4147-A177-3AD203B41FA5}">
                      <a16:colId xmlns:a16="http://schemas.microsoft.com/office/drawing/2014/main" val="404656029"/>
                    </a:ext>
                  </a:extLst>
                </a:gridCol>
              </a:tblGrid>
              <a:tr h="297150">
                <a:tc>
                  <a:txBody>
                    <a:bodyPr/>
                    <a:lstStyle/>
                    <a:p>
                      <a:pPr marL="0" marR="0" lvl="0" indent="0" algn="l" defTabSz="914400" rtl="0" eaLnBrk="1" fontAlgn="auto" latinLnBrk="0" hangingPunct="1">
                        <a:lnSpc>
                          <a:spcPct val="90000"/>
                        </a:lnSpc>
                        <a:spcBef>
                          <a:spcPct val="0"/>
                        </a:spcBef>
                        <a:spcAft>
                          <a:spcPts val="0"/>
                        </a:spcAft>
                        <a:buClr>
                          <a:srgbClr val="003F70"/>
                        </a:buClr>
                        <a:buSzTx/>
                        <a:buFont typeface="Wingdings" panose="05000000000000000000" pitchFamily="2" charset="2"/>
                        <a:buNone/>
                        <a:tabLst/>
                        <a:defRPr/>
                      </a:pPr>
                      <a:r>
                        <a:rPr lang="es-ES" sz="2800" kern="1200" dirty="0">
                          <a:solidFill>
                            <a:schemeClr val="bg2">
                              <a:lumMod val="10000"/>
                            </a:schemeClr>
                          </a:solidFill>
                          <a:latin typeface="Calibri" panose="020F0502020204030204" pitchFamily="34" charset="0"/>
                          <a:cs typeface="Calibri" panose="020F0502020204030204" pitchFamily="34" charset="0"/>
                        </a:rPr>
                        <a:t>PAD TEST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39025051"/>
                  </a:ext>
                </a:extLst>
              </a:tr>
              <a:tr h="484296">
                <a:tc>
                  <a:txBody>
                    <a:bodyPr/>
                    <a:lstStyle/>
                    <a:p>
                      <a:pPr marL="0" marR="0" lvl="0" indent="0" algn="just" defTabSz="914400" rtl="0" eaLnBrk="1" fontAlgn="auto" latinLnBrk="0" hangingPunct="1">
                        <a:lnSpc>
                          <a:spcPct val="130000"/>
                        </a:lnSpc>
                        <a:spcBef>
                          <a:spcPts val="1000"/>
                        </a:spcBef>
                        <a:spcAft>
                          <a:spcPts val="0"/>
                        </a:spcAft>
                        <a:buClr>
                          <a:srgbClr val="003F70"/>
                        </a:buClr>
                        <a:buSzTx/>
                        <a:buFont typeface="Wingdings" panose="05000000000000000000" pitchFamily="2" charset="2"/>
                        <a:buNone/>
                        <a:tabLst/>
                        <a:defRPr/>
                      </a:pPr>
                      <a:endParaRPr lang="es-ES" sz="1800" b="0" i="0" kern="1200" dirty="0">
                        <a:solidFill>
                          <a:schemeClr val="tx1"/>
                        </a:solidFill>
                        <a:effectLst/>
                        <a:latin typeface="Calibri" panose="020F0502020204030204" pitchFamily="34" charset="0"/>
                        <a:ea typeface="+mn-ea"/>
                        <a:cs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04491278"/>
                  </a:ext>
                </a:extLst>
              </a:tr>
            </a:tbl>
          </a:graphicData>
        </a:graphic>
      </p:graphicFrame>
      <p:pic>
        <p:nvPicPr>
          <p:cNvPr id="8" name="Picture 5">
            <a:extLst>
              <a:ext uri="{FF2B5EF4-FFF2-40B4-BE49-F238E27FC236}">
                <a16:creationId xmlns:a16="http://schemas.microsoft.com/office/drawing/2014/main" id="{903322DC-BC98-192E-E309-E3A888E448D9}"/>
              </a:ext>
            </a:extLst>
          </p:cNvPr>
          <p:cNvPicPr>
            <a:picLocks noChangeAspect="1" noChangeArrowheads="1"/>
          </p:cNvPicPr>
          <p:nvPr/>
        </p:nvPicPr>
        <p:blipFill>
          <a:blip r:embed="rId3"/>
          <a:srcRect t="19879" r="21783"/>
          <a:stretch>
            <a:fillRect/>
          </a:stretch>
        </p:blipFill>
        <p:spPr bwMode="auto">
          <a:xfrm>
            <a:off x="721377" y="2090358"/>
            <a:ext cx="2707217" cy="2129535"/>
          </a:xfrm>
          <a:prstGeom prst="rect">
            <a:avLst/>
          </a:prstGeom>
          <a:noFill/>
          <a:ln w="9525">
            <a:noFill/>
            <a:miter lim="800000"/>
            <a:headEnd/>
            <a:tailEnd/>
          </a:ln>
        </p:spPr>
      </p:pic>
      <p:pic>
        <p:nvPicPr>
          <p:cNvPr id="9" name="Picture 6">
            <a:extLst>
              <a:ext uri="{FF2B5EF4-FFF2-40B4-BE49-F238E27FC236}">
                <a16:creationId xmlns:a16="http://schemas.microsoft.com/office/drawing/2014/main" id="{4D412B34-1EA3-4076-0246-4A4A9A89D549}"/>
              </a:ext>
            </a:extLst>
          </p:cNvPr>
          <p:cNvPicPr>
            <a:picLocks noChangeAspect="1" noChangeArrowheads="1"/>
          </p:cNvPicPr>
          <p:nvPr/>
        </p:nvPicPr>
        <p:blipFill>
          <a:blip r:embed="rId4"/>
          <a:srcRect t="6001" r="20557" b="17917"/>
          <a:stretch>
            <a:fillRect/>
          </a:stretch>
        </p:blipFill>
        <p:spPr bwMode="auto">
          <a:xfrm>
            <a:off x="3736702" y="2090358"/>
            <a:ext cx="2997124" cy="2109285"/>
          </a:xfrm>
          <a:prstGeom prst="rect">
            <a:avLst/>
          </a:prstGeom>
          <a:noFill/>
          <a:ln w="9525">
            <a:noFill/>
            <a:miter lim="800000"/>
            <a:headEnd/>
            <a:tailEnd/>
          </a:ln>
        </p:spPr>
      </p:pic>
      <p:sp>
        <p:nvSpPr>
          <p:cNvPr id="10" name="CuadroTexto 9">
            <a:extLst>
              <a:ext uri="{FF2B5EF4-FFF2-40B4-BE49-F238E27FC236}">
                <a16:creationId xmlns:a16="http://schemas.microsoft.com/office/drawing/2014/main" id="{ED9297B7-8F0B-27A2-BC80-373761080FDD}"/>
              </a:ext>
            </a:extLst>
          </p:cNvPr>
          <p:cNvSpPr txBox="1"/>
          <p:nvPr/>
        </p:nvSpPr>
        <p:spPr>
          <a:xfrm>
            <a:off x="243738" y="1599183"/>
            <a:ext cx="8856079" cy="461665"/>
          </a:xfrm>
          <a:prstGeom prst="rect">
            <a:avLst/>
          </a:prstGeom>
          <a:noFill/>
        </p:spPr>
        <p:txBody>
          <a:bodyPr wrap="none" rtlCol="0">
            <a:spAutoFit/>
          </a:bodyPr>
          <a:lstStyle/>
          <a:p>
            <a:r>
              <a:rPr lang="es-ES" sz="2400" dirty="0">
                <a:solidFill>
                  <a:schemeClr val="bg2">
                    <a:lumMod val="10000"/>
                  </a:schemeClr>
                </a:solidFill>
                <a:latin typeface="Calibri" panose="020F0502020204030204" pitchFamily="34" charset="0"/>
                <a:cs typeface="Calibri" panose="020F0502020204030204" pitchFamily="34" charset="0"/>
              </a:rPr>
              <a:t>¿Es significativa la pérdida de 1 </a:t>
            </a:r>
            <a:r>
              <a:rPr lang="es-ES" sz="2400" dirty="0" err="1">
                <a:solidFill>
                  <a:schemeClr val="bg2">
                    <a:lumMod val="10000"/>
                  </a:schemeClr>
                </a:solidFill>
                <a:latin typeface="Calibri" panose="020F0502020204030204" pitchFamily="34" charset="0"/>
                <a:cs typeface="Calibri" panose="020F0502020204030204" pitchFamily="34" charset="0"/>
              </a:rPr>
              <a:t>mL</a:t>
            </a:r>
            <a:r>
              <a:rPr lang="es-ES" sz="2400" dirty="0">
                <a:solidFill>
                  <a:schemeClr val="bg2">
                    <a:lumMod val="10000"/>
                  </a:schemeClr>
                </a:solidFill>
                <a:latin typeface="Calibri" panose="020F0502020204030204" pitchFamily="34" charset="0"/>
                <a:cs typeface="Calibri" panose="020F0502020204030204" pitchFamily="34" charset="0"/>
              </a:rPr>
              <a:t> de orina? 1 </a:t>
            </a:r>
            <a:r>
              <a:rPr lang="es-ES" sz="2400" dirty="0" err="1">
                <a:solidFill>
                  <a:schemeClr val="bg2">
                    <a:lumMod val="10000"/>
                  </a:schemeClr>
                </a:solidFill>
                <a:latin typeface="Calibri" panose="020F0502020204030204" pitchFamily="34" charset="0"/>
                <a:cs typeface="Calibri" panose="020F0502020204030204" pitchFamily="34" charset="0"/>
              </a:rPr>
              <a:t>mL</a:t>
            </a:r>
            <a:r>
              <a:rPr lang="es-ES" sz="2400" dirty="0">
                <a:solidFill>
                  <a:schemeClr val="bg2">
                    <a:lumMod val="10000"/>
                  </a:schemeClr>
                </a:solidFill>
                <a:latin typeface="Calibri" panose="020F0502020204030204" pitchFamily="34" charset="0"/>
                <a:cs typeface="Calibri" panose="020F0502020204030204" pitchFamily="34" charset="0"/>
              </a:rPr>
              <a:t> de orina = 25 gotas</a:t>
            </a:r>
          </a:p>
        </p:txBody>
      </p:sp>
      <p:pic>
        <p:nvPicPr>
          <p:cNvPr id="11" name="Picture 10">
            <a:extLst>
              <a:ext uri="{FF2B5EF4-FFF2-40B4-BE49-F238E27FC236}">
                <a16:creationId xmlns:a16="http://schemas.microsoft.com/office/drawing/2014/main" id="{6C7FD716-D3A6-7A1B-99F0-28F8BBECA933}"/>
              </a:ext>
            </a:extLst>
          </p:cNvPr>
          <p:cNvPicPr>
            <a:picLocks noChangeAspect="1" noChangeArrowheads="1"/>
          </p:cNvPicPr>
          <p:nvPr/>
        </p:nvPicPr>
        <p:blipFill>
          <a:blip r:embed="rId5"/>
          <a:srcRect/>
          <a:stretch>
            <a:fillRect/>
          </a:stretch>
        </p:blipFill>
        <p:spPr bwMode="auto">
          <a:xfrm>
            <a:off x="1674819" y="4367575"/>
            <a:ext cx="3288094" cy="2361192"/>
          </a:xfrm>
          <a:prstGeom prst="rect">
            <a:avLst/>
          </a:prstGeom>
          <a:noFill/>
          <a:ln w="9525">
            <a:noFill/>
            <a:miter lim="800000"/>
            <a:headEnd/>
            <a:tailEnd/>
          </a:ln>
        </p:spPr>
      </p:pic>
      <p:sp>
        <p:nvSpPr>
          <p:cNvPr id="12" name="CuadroTexto 11">
            <a:extLst>
              <a:ext uri="{FF2B5EF4-FFF2-40B4-BE49-F238E27FC236}">
                <a16:creationId xmlns:a16="http://schemas.microsoft.com/office/drawing/2014/main" id="{B4340837-790C-35E6-5A1A-64799EB5C2BB}"/>
              </a:ext>
            </a:extLst>
          </p:cNvPr>
          <p:cNvSpPr txBox="1"/>
          <p:nvPr/>
        </p:nvSpPr>
        <p:spPr>
          <a:xfrm>
            <a:off x="5679671" y="5102977"/>
            <a:ext cx="1955985" cy="461665"/>
          </a:xfrm>
          <a:prstGeom prst="rect">
            <a:avLst/>
          </a:prstGeom>
          <a:noFill/>
        </p:spPr>
        <p:txBody>
          <a:bodyPr wrap="none" rtlCol="0">
            <a:spAutoFit/>
          </a:bodyPr>
          <a:lstStyle/>
          <a:p>
            <a:r>
              <a:rPr lang="es-ES" sz="2400" dirty="0">
                <a:solidFill>
                  <a:schemeClr val="bg2">
                    <a:lumMod val="10000"/>
                  </a:schemeClr>
                </a:solidFill>
                <a:latin typeface="Calibri" panose="020F0502020204030204" pitchFamily="34" charset="0"/>
                <a:cs typeface="Calibri" panose="020F0502020204030204" pitchFamily="34" charset="0"/>
              </a:rPr>
              <a:t>5 </a:t>
            </a:r>
            <a:r>
              <a:rPr lang="es-ES" sz="2400" dirty="0" err="1">
                <a:solidFill>
                  <a:schemeClr val="bg2">
                    <a:lumMod val="10000"/>
                  </a:schemeClr>
                </a:solidFill>
                <a:latin typeface="Calibri" panose="020F0502020204030204" pitchFamily="34" charset="0"/>
                <a:cs typeface="Calibri" panose="020F0502020204030204" pitchFamily="34" charset="0"/>
              </a:rPr>
              <a:t>mL</a:t>
            </a:r>
            <a:r>
              <a:rPr lang="es-ES" sz="2400" dirty="0">
                <a:solidFill>
                  <a:schemeClr val="bg2">
                    <a:lumMod val="10000"/>
                  </a:schemeClr>
                </a:solidFill>
                <a:latin typeface="Calibri" panose="020F0502020204030204" pitchFamily="34" charset="0"/>
                <a:cs typeface="Calibri" panose="020F0502020204030204" pitchFamily="34" charset="0"/>
              </a:rPr>
              <a:t> de orina</a:t>
            </a:r>
          </a:p>
        </p:txBody>
      </p:sp>
      <p:pic>
        <p:nvPicPr>
          <p:cNvPr id="13" name="Picture 8">
            <a:extLst>
              <a:ext uri="{FF2B5EF4-FFF2-40B4-BE49-F238E27FC236}">
                <a16:creationId xmlns:a16="http://schemas.microsoft.com/office/drawing/2014/main" id="{EC0BF15D-569A-279E-F247-1ABD2530671D}"/>
              </a:ext>
            </a:extLst>
          </p:cNvPr>
          <p:cNvPicPr>
            <a:picLocks noChangeAspect="1" noChangeArrowheads="1"/>
          </p:cNvPicPr>
          <p:nvPr/>
        </p:nvPicPr>
        <p:blipFill>
          <a:blip r:embed="rId6"/>
          <a:srcRect b="6773"/>
          <a:stretch>
            <a:fillRect/>
          </a:stretch>
        </p:blipFill>
        <p:spPr bwMode="auto">
          <a:xfrm>
            <a:off x="8656320" y="4355383"/>
            <a:ext cx="3288094" cy="2361192"/>
          </a:xfrm>
          <a:prstGeom prst="rect">
            <a:avLst/>
          </a:prstGeom>
          <a:noFill/>
          <a:ln w="9525">
            <a:noFill/>
            <a:miter lim="800000"/>
            <a:headEnd/>
            <a:tailEnd/>
          </a:ln>
        </p:spPr>
      </p:pic>
      <p:cxnSp>
        <p:nvCxnSpPr>
          <p:cNvPr id="14" name="Conector recto de flecha 13">
            <a:extLst>
              <a:ext uri="{FF2B5EF4-FFF2-40B4-BE49-F238E27FC236}">
                <a16:creationId xmlns:a16="http://schemas.microsoft.com/office/drawing/2014/main" id="{BD8A4D05-CB01-92CC-05B3-D255A8EDB47A}"/>
              </a:ext>
            </a:extLst>
          </p:cNvPr>
          <p:cNvCxnSpPr/>
          <p:nvPr/>
        </p:nvCxnSpPr>
        <p:spPr>
          <a:xfrm>
            <a:off x="5128672" y="5564642"/>
            <a:ext cx="3404726"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94712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CUANTIFICACIÓN INCONTINENCIA</a:t>
            </a:r>
          </a:p>
        </p:txBody>
      </p:sp>
      <p:sp>
        <p:nvSpPr>
          <p:cNvPr id="11" name="3 CuadroTexto">
            <a:extLst>
              <a:ext uri="{FF2B5EF4-FFF2-40B4-BE49-F238E27FC236}">
                <a16:creationId xmlns:a16="http://schemas.microsoft.com/office/drawing/2014/main" id="{8A5903A9-60A4-9E9E-D194-3B9C3188F36F}"/>
              </a:ext>
            </a:extLst>
          </p:cNvPr>
          <p:cNvSpPr txBox="1">
            <a:spLocks noChangeArrowheads="1"/>
          </p:cNvSpPr>
          <p:nvPr/>
        </p:nvSpPr>
        <p:spPr bwMode="auto">
          <a:xfrm>
            <a:off x="606425" y="1014095"/>
            <a:ext cx="3051797" cy="584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eaLnBrk="1" hangingPunct="1"/>
            <a:r>
              <a:rPr lang="es-ES" altLang="es-ES" sz="3200" dirty="0" err="1">
                <a:solidFill>
                  <a:schemeClr val="bg2">
                    <a:lumMod val="10000"/>
                  </a:schemeClr>
                </a:solidFill>
                <a:latin typeface="+mn-lt"/>
              </a:rPr>
              <a:t>Pad</a:t>
            </a:r>
            <a:r>
              <a:rPr lang="es-ES" altLang="es-ES" sz="3200" dirty="0">
                <a:solidFill>
                  <a:schemeClr val="bg2">
                    <a:lumMod val="10000"/>
                  </a:schemeClr>
                </a:solidFill>
                <a:latin typeface="+mn-lt"/>
              </a:rPr>
              <a:t> test 24 horas</a:t>
            </a:r>
          </a:p>
        </p:txBody>
      </p:sp>
      <p:sp>
        <p:nvSpPr>
          <p:cNvPr id="12" name="Text Box 29">
            <a:extLst>
              <a:ext uri="{FF2B5EF4-FFF2-40B4-BE49-F238E27FC236}">
                <a16:creationId xmlns:a16="http://schemas.microsoft.com/office/drawing/2014/main" id="{70785B6B-A5CF-CAF5-9CC1-3C9C5ED193D1}"/>
              </a:ext>
            </a:extLst>
          </p:cNvPr>
          <p:cNvSpPr txBox="1">
            <a:spLocks noChangeArrowheads="1"/>
          </p:cNvSpPr>
          <p:nvPr/>
        </p:nvSpPr>
        <p:spPr bwMode="auto">
          <a:xfrm>
            <a:off x="597853" y="2189391"/>
            <a:ext cx="750697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342900" indent="-342900" eaLnBrk="1" hangingPunct="1">
              <a:buFont typeface="Arial" panose="020B0604020202020204" pitchFamily="34" charset="0"/>
              <a:buChar char="•"/>
            </a:pPr>
            <a:r>
              <a:rPr lang="es-ES_tradnl" altLang="es-ES" sz="2800" dirty="0">
                <a:solidFill>
                  <a:schemeClr val="bg2">
                    <a:lumMod val="10000"/>
                  </a:schemeClr>
                </a:solidFill>
                <a:latin typeface="+mn-lt"/>
              </a:rPr>
              <a:t>Leve: 1-2 compresas/día.</a:t>
            </a:r>
          </a:p>
          <a:p>
            <a:pPr marL="342900" indent="-342900" eaLnBrk="1" hangingPunct="1">
              <a:buFont typeface="Arial" panose="020B0604020202020204" pitchFamily="34" charset="0"/>
              <a:buChar char="•"/>
            </a:pPr>
            <a:endParaRPr lang="es-ES_tradnl" altLang="es-ES" sz="2800" dirty="0">
              <a:solidFill>
                <a:schemeClr val="bg2">
                  <a:lumMod val="10000"/>
                </a:schemeClr>
              </a:solidFill>
              <a:latin typeface="+mn-lt"/>
            </a:endParaRPr>
          </a:p>
          <a:p>
            <a:pPr marL="342900" indent="-342900" eaLnBrk="1" hangingPunct="1">
              <a:buFont typeface="Arial" panose="020B0604020202020204" pitchFamily="34" charset="0"/>
              <a:buChar char="•"/>
            </a:pPr>
            <a:r>
              <a:rPr lang="es-ES_tradnl" altLang="es-ES" sz="2800" dirty="0">
                <a:solidFill>
                  <a:schemeClr val="bg2">
                    <a:lumMod val="10000"/>
                  </a:schemeClr>
                </a:solidFill>
                <a:latin typeface="+mn-lt"/>
              </a:rPr>
              <a:t>Moderada: 3-4compresas/día.</a:t>
            </a:r>
          </a:p>
          <a:p>
            <a:pPr marL="342900" indent="-342900" eaLnBrk="1" hangingPunct="1">
              <a:buFont typeface="Arial" panose="020B0604020202020204" pitchFamily="34" charset="0"/>
              <a:buChar char="•"/>
            </a:pPr>
            <a:endParaRPr lang="es-ES_tradnl" altLang="es-ES" sz="2800" dirty="0">
              <a:solidFill>
                <a:schemeClr val="bg2">
                  <a:lumMod val="10000"/>
                </a:schemeClr>
              </a:solidFill>
              <a:latin typeface="+mn-lt"/>
            </a:endParaRPr>
          </a:p>
          <a:p>
            <a:pPr marL="342900" indent="-342900" eaLnBrk="1" hangingPunct="1">
              <a:buFont typeface="Arial" panose="020B0604020202020204" pitchFamily="34" charset="0"/>
              <a:buChar char="•"/>
            </a:pPr>
            <a:r>
              <a:rPr lang="es-ES_tradnl" altLang="es-ES" sz="2800" dirty="0">
                <a:solidFill>
                  <a:schemeClr val="bg2">
                    <a:lumMod val="10000"/>
                  </a:schemeClr>
                </a:solidFill>
                <a:latin typeface="+mn-lt"/>
              </a:rPr>
              <a:t>Severa: ≥ 5 compresas/día.</a:t>
            </a:r>
          </a:p>
        </p:txBody>
      </p:sp>
      <p:sp>
        <p:nvSpPr>
          <p:cNvPr id="13" name="Text Box 29">
            <a:extLst>
              <a:ext uri="{FF2B5EF4-FFF2-40B4-BE49-F238E27FC236}">
                <a16:creationId xmlns:a16="http://schemas.microsoft.com/office/drawing/2014/main" id="{4DD61788-F031-B558-5CC8-794B8FCD7838}"/>
              </a:ext>
            </a:extLst>
          </p:cNvPr>
          <p:cNvSpPr txBox="1">
            <a:spLocks noChangeArrowheads="1"/>
          </p:cNvSpPr>
          <p:nvPr/>
        </p:nvSpPr>
        <p:spPr bwMode="auto">
          <a:xfrm>
            <a:off x="606425" y="5119370"/>
            <a:ext cx="3744913"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MS PGothic" panose="020B0600070205080204" pitchFamily="34" charset="-128"/>
              </a:defRPr>
            </a:lvl9pPr>
          </a:lstStyle>
          <a:p>
            <a:pPr marL="342900" indent="-342900" eaLnBrk="1" hangingPunct="1">
              <a:buFont typeface="Arial" panose="020B0604020202020204" pitchFamily="34" charset="0"/>
              <a:buChar char="•"/>
            </a:pPr>
            <a:r>
              <a:rPr lang="es-ES_tradnl" altLang="es-ES" sz="2000" dirty="0">
                <a:solidFill>
                  <a:schemeClr val="bg2">
                    <a:lumMod val="10000"/>
                  </a:schemeClr>
                </a:solidFill>
                <a:latin typeface="+mn-lt"/>
              </a:rPr>
              <a:t>Leve: &lt;100 gr/24h.</a:t>
            </a:r>
          </a:p>
          <a:p>
            <a:pPr marL="342900" indent="-342900" eaLnBrk="1" hangingPunct="1">
              <a:buFont typeface="Arial" panose="020B0604020202020204" pitchFamily="34" charset="0"/>
              <a:buChar char="•"/>
            </a:pPr>
            <a:endParaRPr lang="es-ES_tradnl" altLang="es-ES" sz="2000" dirty="0">
              <a:solidFill>
                <a:schemeClr val="bg2">
                  <a:lumMod val="10000"/>
                </a:schemeClr>
              </a:solidFill>
              <a:latin typeface="+mn-lt"/>
            </a:endParaRPr>
          </a:p>
          <a:p>
            <a:pPr marL="342900" indent="-342900" eaLnBrk="1" hangingPunct="1">
              <a:buFont typeface="Arial" panose="020B0604020202020204" pitchFamily="34" charset="0"/>
              <a:buChar char="•"/>
            </a:pPr>
            <a:r>
              <a:rPr lang="es-ES_tradnl" altLang="es-ES" sz="2000" dirty="0">
                <a:solidFill>
                  <a:schemeClr val="bg2">
                    <a:lumMod val="10000"/>
                  </a:schemeClr>
                </a:solidFill>
                <a:latin typeface="+mn-lt"/>
              </a:rPr>
              <a:t>Moderada: 100-400 gr/24h.</a:t>
            </a:r>
          </a:p>
          <a:p>
            <a:pPr marL="342900" indent="-342900" eaLnBrk="1" hangingPunct="1">
              <a:buFont typeface="Arial" panose="020B0604020202020204" pitchFamily="34" charset="0"/>
              <a:buChar char="•"/>
            </a:pPr>
            <a:endParaRPr lang="es-ES_tradnl" altLang="es-ES" sz="2000" dirty="0">
              <a:solidFill>
                <a:schemeClr val="bg2">
                  <a:lumMod val="10000"/>
                </a:schemeClr>
              </a:solidFill>
              <a:latin typeface="+mn-lt"/>
            </a:endParaRPr>
          </a:p>
          <a:p>
            <a:pPr marL="342900" indent="-342900" eaLnBrk="1" hangingPunct="1">
              <a:buFont typeface="Arial" panose="020B0604020202020204" pitchFamily="34" charset="0"/>
              <a:buChar char="•"/>
            </a:pPr>
            <a:r>
              <a:rPr lang="es-ES_tradnl" altLang="es-ES" sz="2000" dirty="0">
                <a:solidFill>
                  <a:schemeClr val="bg2">
                    <a:lumMod val="10000"/>
                  </a:schemeClr>
                </a:solidFill>
                <a:latin typeface="+mn-lt"/>
              </a:rPr>
              <a:t>Severa: &gt; 400 gr/24h.</a:t>
            </a:r>
          </a:p>
        </p:txBody>
      </p:sp>
      <p:graphicFrame>
        <p:nvGraphicFramePr>
          <p:cNvPr id="14" name="Group 62">
            <a:extLst>
              <a:ext uri="{FF2B5EF4-FFF2-40B4-BE49-F238E27FC236}">
                <a16:creationId xmlns:a16="http://schemas.microsoft.com/office/drawing/2014/main" id="{2396C726-C537-9A58-3016-A7542018D9BD}"/>
              </a:ext>
            </a:extLst>
          </p:cNvPr>
          <p:cNvGraphicFramePr>
            <a:graphicFrameLocks noGrp="1"/>
          </p:cNvGraphicFramePr>
          <p:nvPr/>
        </p:nvGraphicFramePr>
        <p:xfrm>
          <a:off x="597853" y="1775142"/>
          <a:ext cx="8712200" cy="3216276"/>
        </p:xfrm>
        <a:graphic>
          <a:graphicData uri="http://schemas.openxmlformats.org/drawingml/2006/table">
            <a:tbl>
              <a:tblPr/>
              <a:tblGrid>
                <a:gridCol w="2989262">
                  <a:extLst>
                    <a:ext uri="{9D8B030D-6E8A-4147-A177-3AD203B41FA5}">
                      <a16:colId xmlns:a16="http://schemas.microsoft.com/office/drawing/2014/main" val="4266794921"/>
                    </a:ext>
                  </a:extLst>
                </a:gridCol>
                <a:gridCol w="3117850">
                  <a:extLst>
                    <a:ext uri="{9D8B030D-6E8A-4147-A177-3AD203B41FA5}">
                      <a16:colId xmlns:a16="http://schemas.microsoft.com/office/drawing/2014/main" val="3727370800"/>
                    </a:ext>
                  </a:extLst>
                </a:gridCol>
                <a:gridCol w="2605088">
                  <a:extLst>
                    <a:ext uri="{9D8B030D-6E8A-4147-A177-3AD203B41FA5}">
                      <a16:colId xmlns:a16="http://schemas.microsoft.com/office/drawing/2014/main" val="2429706157"/>
                    </a:ext>
                  </a:extLst>
                </a:gridCol>
              </a:tblGrid>
              <a:tr h="527050">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s-ES" altLang="es-ES" sz="1600" b="0" i="0" u="none" strike="noStrike" cap="none" normalizeH="0" baseline="0" dirty="0">
                        <a:ln>
                          <a:noFill/>
                        </a:ln>
                        <a:solidFill>
                          <a:srgbClr val="FFFFFF"/>
                        </a:solidFill>
                        <a:effectLst/>
                        <a:latin typeface="Arial" panose="020B0604020202020204" pitchFamily="34" charset="0"/>
                        <a:ea typeface="SimSun" panose="02010600030101010101" pitchFamily="2" charset="-122"/>
                      </a:endParaRPr>
                    </a:p>
                  </a:txBody>
                  <a:tcPr marL="40367" marR="40367" marT="0" marB="0" horzOverflow="overflow">
                    <a:lnL>
                      <a:noFill/>
                    </a:lnL>
                    <a:lnR>
                      <a:noFill/>
                    </a:lnR>
                    <a:lnT w="19050" cap="flat" cmpd="sng" algn="ctr">
                      <a:solidFill>
                        <a:srgbClr val="000000"/>
                      </a:solidFill>
                      <a:prstDash val="solid"/>
                      <a:round/>
                      <a:headEnd type="none" w="med" len="med"/>
                      <a:tailEnd type="none" w="med" len="med"/>
                    </a:lnT>
                    <a:lnB>
                      <a:noFill/>
                    </a:lnB>
                    <a:lnTlToBr>
                      <a:noFill/>
                    </a:lnTlToBr>
                    <a:lnBlToTr>
                      <a:noFill/>
                    </a:lnBlToTr>
                    <a:solidFill>
                      <a:srgbClr val="800000"/>
                    </a:solidFill>
                  </a:tcPr>
                </a:tc>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altLang="es-ES" sz="2000" b="1" i="0" u="none" strike="noStrike" cap="none" normalizeH="0" baseline="0">
                          <a:ln>
                            <a:noFill/>
                          </a:ln>
                          <a:solidFill>
                            <a:srgbClr val="FFFFFF"/>
                          </a:solidFill>
                          <a:effectLst/>
                          <a:latin typeface="Arial" panose="020B0604020202020204" pitchFamily="34" charset="0"/>
                          <a:ea typeface="SimSun" panose="02010600030101010101" pitchFamily="2" charset="-122"/>
                        </a:rPr>
                        <a:t>Mediana gramos</a:t>
                      </a:r>
                      <a:endParaRPr kumimoji="0" lang="es-ES" altLang="es-ES" sz="2000" b="1" i="0" u="none" strike="noStrike" cap="none" normalizeH="0" baseline="0">
                        <a:ln>
                          <a:noFill/>
                        </a:ln>
                        <a:solidFill>
                          <a:srgbClr val="FFFFFF"/>
                        </a:solidFill>
                        <a:effectLst/>
                        <a:latin typeface="Arial" panose="020B0604020202020204" pitchFamily="34" charset="0"/>
                        <a:ea typeface="SimSun" panose="02010600030101010101" pitchFamily="2" charset="-122"/>
                      </a:endParaRPr>
                    </a:p>
                  </a:txBody>
                  <a:tcPr marL="40367" marR="40367" marT="0" marB="0" horzOverflow="overflow">
                    <a:lnL>
                      <a:noFill/>
                    </a:lnL>
                    <a:lnR>
                      <a:noFill/>
                    </a:lnR>
                    <a:lnT w="19050" cap="flat" cmpd="sng" algn="ctr">
                      <a:solidFill>
                        <a:srgbClr val="000000"/>
                      </a:solidFill>
                      <a:prstDash val="solid"/>
                      <a:round/>
                      <a:headEnd type="none" w="med" len="med"/>
                      <a:tailEnd type="none" w="med" len="med"/>
                    </a:lnT>
                    <a:lnB>
                      <a:noFill/>
                    </a:lnB>
                    <a:lnTlToBr>
                      <a:noFill/>
                    </a:lnTlToBr>
                    <a:lnBlToTr>
                      <a:noFill/>
                    </a:lnBlToTr>
                    <a:solidFill>
                      <a:srgbClr val="800000"/>
                    </a:solidFill>
                  </a:tcPr>
                </a:tc>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 altLang="es-ES" sz="2000" b="1" i="0" u="none" strike="noStrike" cap="none" normalizeH="0" baseline="0" dirty="0">
                          <a:ln>
                            <a:noFill/>
                          </a:ln>
                          <a:solidFill>
                            <a:srgbClr val="FFFFFF"/>
                          </a:solidFill>
                          <a:effectLst/>
                          <a:latin typeface="Arial" panose="020B0604020202020204" pitchFamily="34" charset="0"/>
                          <a:ea typeface="SimSun" panose="02010600030101010101" pitchFamily="2" charset="-122"/>
                        </a:rPr>
                        <a:t>      Rango gramos</a:t>
                      </a:r>
                    </a:p>
                  </a:txBody>
                  <a:tcPr marL="40367" marR="40367" marT="0" marB="0" horzOverflow="overflow">
                    <a:lnL>
                      <a:noFill/>
                    </a:lnL>
                    <a:lnR>
                      <a:noFill/>
                    </a:lnR>
                    <a:lnT w="19050" cap="flat" cmpd="sng" algn="ctr">
                      <a:solidFill>
                        <a:srgbClr val="000000"/>
                      </a:solidFill>
                      <a:prstDash val="solid"/>
                      <a:round/>
                      <a:headEnd type="none" w="med" len="med"/>
                      <a:tailEnd type="none" w="med" len="med"/>
                    </a:lnT>
                    <a:lnB>
                      <a:noFill/>
                    </a:lnB>
                    <a:lnTlToBr>
                      <a:noFill/>
                    </a:lnTlToBr>
                    <a:lnBlToTr>
                      <a:noFill/>
                    </a:lnBlToTr>
                    <a:solidFill>
                      <a:srgbClr val="800000"/>
                    </a:solidFill>
                  </a:tcPr>
                </a:tc>
                <a:extLst>
                  <a:ext uri="{0D108BD9-81ED-4DB2-BD59-A6C34878D82A}">
                    <a16:rowId xmlns:a16="http://schemas.microsoft.com/office/drawing/2014/main" val="1615056107"/>
                  </a:ext>
                </a:extLst>
              </a:tr>
              <a:tr h="468313">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 sz="1800" b="1" i="1" u="none" strike="noStrike" cap="none" normalizeH="0" baseline="0" dirty="0">
                          <a:ln>
                            <a:noFill/>
                          </a:ln>
                          <a:solidFill>
                            <a:schemeClr val="bg2">
                              <a:lumMod val="10000"/>
                            </a:schemeClr>
                          </a:solidFill>
                          <a:effectLst/>
                          <a:latin typeface="Times New Roman" panose="02020603050405020304" pitchFamily="18" charset="0"/>
                          <a:ea typeface="SimSun" panose="02010600030101010101" pitchFamily="2" charset="-122"/>
                        </a:rPr>
                        <a:t>1 dispositivo/día </a:t>
                      </a:r>
                      <a:endParaRPr kumimoji="0" lang="es-ES" altLang="es-ES" sz="1800" b="0" i="0" u="none" strike="noStrike" cap="none" normalizeH="0" baseline="0" dirty="0">
                        <a:ln>
                          <a:noFill/>
                        </a:ln>
                        <a:solidFill>
                          <a:schemeClr val="bg2">
                            <a:lumMod val="10000"/>
                          </a:schemeClr>
                        </a:solidFill>
                        <a:effectLst/>
                        <a:latin typeface="Times New Roman" panose="02020603050405020304" pitchFamily="18" charset="0"/>
                        <a:ea typeface="SimSun" panose="02010600030101010101" pitchFamily="2" charset="-122"/>
                      </a:endParaRPr>
                    </a:p>
                  </a:txBody>
                  <a:tcPr marL="40367" marR="40367" marT="0" marB="0" anchor="ctr" horzOverflow="overflow">
                    <a:lnL>
                      <a:noFill/>
                    </a:lnL>
                    <a:lnR>
                      <a:noFill/>
                    </a:lnR>
                    <a:lnT>
                      <a:noFill/>
                    </a:lnT>
                    <a:lnB>
                      <a:noFill/>
                    </a:lnB>
                    <a:lnTlToBr>
                      <a:noFill/>
                    </a:lnTlToBr>
                    <a:lnBlToTr>
                      <a:noFill/>
                    </a:lnBlToTr>
                    <a:blipFill dpi="0" rotWithShape="0">
                      <a:blip r:embed="rId3"/>
                      <a:srcRect/>
                      <a:tile tx="0" ty="0" sx="100000" sy="100000" flip="none" algn="tl"/>
                    </a:blipFill>
                  </a:tcPr>
                </a:tc>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altLang="es-ES" sz="1800" b="0" i="0" u="none" strike="noStrike" cap="none" normalizeH="0" baseline="0">
                          <a:ln>
                            <a:noFill/>
                          </a:ln>
                          <a:solidFill>
                            <a:schemeClr val="bg2">
                              <a:lumMod val="10000"/>
                            </a:schemeClr>
                          </a:solidFill>
                          <a:effectLst/>
                          <a:latin typeface="Times New Roman" panose="02020603050405020304" pitchFamily="18" charset="0"/>
                          <a:ea typeface="SimSun" panose="02010600030101010101" pitchFamily="2" charset="-122"/>
                        </a:rPr>
                        <a:t>62</a:t>
                      </a:r>
                      <a:endParaRPr kumimoji="0" lang="es-ES" altLang="es-ES" sz="1800" b="0" i="0" u="none" strike="noStrike" cap="none" normalizeH="0" baseline="0">
                        <a:ln>
                          <a:noFill/>
                        </a:ln>
                        <a:solidFill>
                          <a:schemeClr val="bg2">
                            <a:lumMod val="10000"/>
                          </a:schemeClr>
                        </a:solidFill>
                        <a:effectLst/>
                        <a:latin typeface="Times New Roman" panose="02020603050405020304" pitchFamily="18" charset="0"/>
                        <a:ea typeface="SimSun" panose="02010600030101010101" pitchFamily="2" charset="-122"/>
                      </a:endParaRPr>
                    </a:p>
                  </a:txBody>
                  <a:tcPr marL="40367" marR="40367" marT="0" marB="0" anchor="ctr" horzOverflow="overflow">
                    <a:lnL>
                      <a:noFill/>
                    </a:lnL>
                    <a:lnR>
                      <a:noFill/>
                    </a:lnR>
                    <a:lnT>
                      <a:noFill/>
                    </a:lnT>
                    <a:lnB>
                      <a:noFill/>
                    </a:lnB>
                    <a:lnTlToBr>
                      <a:noFill/>
                    </a:lnTlToBr>
                    <a:lnBlToTr>
                      <a:noFill/>
                    </a:lnBlToTr>
                    <a:blipFill dpi="0" rotWithShape="0">
                      <a:blip r:embed="rId3"/>
                      <a:srcRect/>
                      <a:tile tx="0" ty="0" sx="100000" sy="100000" flip="none" algn="tl"/>
                    </a:blipFill>
                  </a:tcPr>
                </a:tc>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altLang="es-ES" sz="1800" b="0" i="0" u="none" strike="noStrike" cap="none" normalizeH="0" baseline="0">
                          <a:ln>
                            <a:noFill/>
                          </a:ln>
                          <a:solidFill>
                            <a:schemeClr val="bg2">
                              <a:lumMod val="10000"/>
                            </a:schemeClr>
                          </a:solidFill>
                          <a:effectLst/>
                          <a:latin typeface="Times New Roman" panose="02020603050405020304" pitchFamily="18" charset="0"/>
                          <a:ea typeface="SimSun" panose="02010600030101010101" pitchFamily="2" charset="-122"/>
                        </a:rPr>
                        <a:t>11-1558</a:t>
                      </a:r>
                      <a:endParaRPr kumimoji="0" lang="es-ES" altLang="es-ES" sz="1800" b="0" i="0" u="none" strike="noStrike" cap="none" normalizeH="0" baseline="0">
                        <a:ln>
                          <a:noFill/>
                        </a:ln>
                        <a:solidFill>
                          <a:schemeClr val="bg2">
                            <a:lumMod val="10000"/>
                          </a:schemeClr>
                        </a:solidFill>
                        <a:effectLst/>
                        <a:latin typeface="Times New Roman" panose="02020603050405020304" pitchFamily="18" charset="0"/>
                        <a:ea typeface="SimSun" panose="02010600030101010101" pitchFamily="2" charset="-122"/>
                      </a:endParaRPr>
                    </a:p>
                  </a:txBody>
                  <a:tcPr marL="40367" marR="40367" marT="0" marB="0" anchor="ctr" horzOverflow="overflow">
                    <a:lnL>
                      <a:noFill/>
                    </a:lnL>
                    <a:lnR>
                      <a:noFill/>
                    </a:lnR>
                    <a:lnT>
                      <a:noFill/>
                    </a:lnT>
                    <a:lnB>
                      <a:noFill/>
                    </a:lnB>
                    <a:lnTlToBr>
                      <a:noFill/>
                    </a:lnTlToBr>
                    <a:lnBlToTr>
                      <a:noFill/>
                    </a:lnBlToTr>
                    <a:blipFill dpi="0" rotWithShape="0">
                      <a:blip r:embed="rId3"/>
                      <a:srcRect/>
                      <a:tile tx="0" ty="0" sx="100000" sy="100000" flip="none" algn="tl"/>
                    </a:blipFill>
                  </a:tcPr>
                </a:tc>
                <a:extLst>
                  <a:ext uri="{0D108BD9-81ED-4DB2-BD59-A6C34878D82A}">
                    <a16:rowId xmlns:a16="http://schemas.microsoft.com/office/drawing/2014/main" val="438383162"/>
                  </a:ext>
                </a:extLst>
              </a:tr>
              <a:tr h="573088">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 sz="1800" b="1" i="1" u="none" strike="noStrike" cap="none" normalizeH="0" baseline="0" dirty="0">
                          <a:ln>
                            <a:noFill/>
                          </a:ln>
                          <a:solidFill>
                            <a:schemeClr val="bg2">
                              <a:lumMod val="10000"/>
                            </a:schemeClr>
                          </a:solidFill>
                          <a:effectLst/>
                          <a:latin typeface="Times New Roman" panose="02020603050405020304" pitchFamily="18" charset="0"/>
                          <a:ea typeface="SimSun" panose="02010600030101010101" pitchFamily="2" charset="-122"/>
                        </a:rPr>
                        <a:t>2 dispositivos/día </a:t>
                      </a:r>
                      <a:endParaRPr kumimoji="0" lang="es-ES" altLang="es-ES" sz="1800" b="0" i="0" u="none" strike="noStrike" cap="none" normalizeH="0" baseline="0" dirty="0">
                        <a:ln>
                          <a:noFill/>
                        </a:ln>
                        <a:solidFill>
                          <a:schemeClr val="bg2">
                            <a:lumMod val="10000"/>
                          </a:schemeClr>
                        </a:solidFill>
                        <a:effectLst/>
                        <a:latin typeface="Times New Roman" panose="02020603050405020304" pitchFamily="18" charset="0"/>
                        <a:ea typeface="SimSun" panose="02010600030101010101" pitchFamily="2" charset="-122"/>
                      </a:endParaRPr>
                    </a:p>
                  </a:txBody>
                  <a:tcPr marL="40367" marR="40367" marT="0" marB="0" anchor="ctr" horzOverflow="overflow">
                    <a:lnL>
                      <a:noFill/>
                    </a:lnL>
                    <a:lnR>
                      <a:noFill/>
                    </a:lnR>
                    <a:lnT>
                      <a:noFill/>
                    </a:lnT>
                    <a:lnB>
                      <a:noFill/>
                    </a:lnB>
                    <a:lnTlToBr>
                      <a:noFill/>
                    </a:lnTlToBr>
                    <a:lnBlToTr>
                      <a:noFill/>
                    </a:lnBlToTr>
                    <a:blipFill dpi="0" rotWithShape="0">
                      <a:blip r:embed="rId3"/>
                      <a:srcRect/>
                      <a:tile tx="0" ty="0" sx="100000" sy="100000" flip="none" algn="tl"/>
                    </a:blipFill>
                  </a:tcPr>
                </a:tc>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altLang="es-ES" sz="1800" b="0" i="0" u="none" strike="noStrike" cap="none" normalizeH="0" baseline="0" dirty="0">
                          <a:ln>
                            <a:noFill/>
                          </a:ln>
                          <a:solidFill>
                            <a:schemeClr val="bg2">
                              <a:lumMod val="10000"/>
                            </a:schemeClr>
                          </a:solidFill>
                          <a:effectLst/>
                          <a:latin typeface="Times New Roman" panose="02020603050405020304" pitchFamily="18" charset="0"/>
                          <a:ea typeface="SimSun" panose="02010600030101010101" pitchFamily="2" charset="-122"/>
                        </a:rPr>
                        <a:t>96</a:t>
                      </a:r>
                      <a:endParaRPr kumimoji="0" lang="es-ES" altLang="es-ES" sz="1800" b="0" i="0" u="none" strike="noStrike" cap="none" normalizeH="0" baseline="0" dirty="0">
                        <a:ln>
                          <a:noFill/>
                        </a:ln>
                        <a:solidFill>
                          <a:schemeClr val="bg2">
                            <a:lumMod val="10000"/>
                          </a:schemeClr>
                        </a:solidFill>
                        <a:effectLst/>
                        <a:latin typeface="Times New Roman" panose="02020603050405020304" pitchFamily="18" charset="0"/>
                        <a:ea typeface="SimSun" panose="02010600030101010101" pitchFamily="2" charset="-122"/>
                      </a:endParaRPr>
                    </a:p>
                  </a:txBody>
                  <a:tcPr marL="40367" marR="40367" marT="0" marB="0" anchor="ctr" horzOverflow="overflow">
                    <a:lnL>
                      <a:noFill/>
                    </a:lnL>
                    <a:lnR>
                      <a:noFill/>
                    </a:lnR>
                    <a:lnT>
                      <a:noFill/>
                    </a:lnT>
                    <a:lnB>
                      <a:noFill/>
                    </a:lnB>
                    <a:lnTlToBr>
                      <a:noFill/>
                    </a:lnTlToBr>
                    <a:lnBlToTr>
                      <a:noFill/>
                    </a:lnBlToTr>
                    <a:blipFill dpi="0" rotWithShape="0">
                      <a:blip r:embed="rId3"/>
                      <a:srcRect/>
                      <a:tile tx="0" ty="0" sx="100000" sy="100000" flip="none" algn="tl"/>
                    </a:blipFill>
                  </a:tcPr>
                </a:tc>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 altLang="es-ES" sz="1800" b="0" i="0" u="none" strike="noStrike" cap="none" normalizeH="0" baseline="0">
                          <a:ln>
                            <a:noFill/>
                          </a:ln>
                          <a:solidFill>
                            <a:schemeClr val="bg2">
                              <a:lumMod val="10000"/>
                            </a:schemeClr>
                          </a:solidFill>
                          <a:effectLst/>
                          <a:latin typeface="Times New Roman" panose="02020603050405020304" pitchFamily="18" charset="0"/>
                          <a:ea typeface="SimSun" panose="02010600030101010101" pitchFamily="2" charset="-122"/>
                        </a:rPr>
                        <a:t>8-1946</a:t>
                      </a:r>
                    </a:p>
                  </a:txBody>
                  <a:tcPr marL="40367" marR="40367" marT="0" marB="0" anchor="ctr" horzOverflow="overflow">
                    <a:lnL>
                      <a:noFill/>
                    </a:lnL>
                    <a:lnR>
                      <a:noFill/>
                    </a:lnR>
                    <a:lnT>
                      <a:noFill/>
                    </a:lnT>
                    <a:lnB>
                      <a:noFill/>
                    </a:lnB>
                    <a:lnTlToBr>
                      <a:noFill/>
                    </a:lnTlToBr>
                    <a:lnBlToTr>
                      <a:noFill/>
                    </a:lnBlToTr>
                    <a:blipFill dpi="0" rotWithShape="0">
                      <a:blip r:embed="rId3"/>
                      <a:srcRect/>
                      <a:tile tx="0" ty="0" sx="100000" sy="100000" flip="none" algn="tl"/>
                    </a:blipFill>
                  </a:tcPr>
                </a:tc>
                <a:extLst>
                  <a:ext uri="{0D108BD9-81ED-4DB2-BD59-A6C34878D82A}">
                    <a16:rowId xmlns:a16="http://schemas.microsoft.com/office/drawing/2014/main" val="1167372192"/>
                  </a:ext>
                </a:extLst>
              </a:tr>
              <a:tr h="596900">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 sz="1800" b="1" i="1" u="none" strike="noStrike" cap="none" normalizeH="0" baseline="0" dirty="0">
                          <a:ln>
                            <a:noFill/>
                          </a:ln>
                          <a:solidFill>
                            <a:schemeClr val="bg2">
                              <a:lumMod val="10000"/>
                            </a:schemeClr>
                          </a:solidFill>
                          <a:effectLst/>
                          <a:latin typeface="Times New Roman" panose="02020603050405020304" pitchFamily="18" charset="0"/>
                          <a:ea typeface="SimSun" panose="02010600030101010101" pitchFamily="2" charset="-122"/>
                        </a:rPr>
                        <a:t>3 dispositivos /día </a:t>
                      </a:r>
                      <a:endParaRPr kumimoji="0" lang="es-ES" altLang="es-ES" sz="1800" b="0" i="0" u="none" strike="noStrike" cap="none" normalizeH="0" baseline="0" dirty="0">
                        <a:ln>
                          <a:noFill/>
                        </a:ln>
                        <a:solidFill>
                          <a:schemeClr val="bg2">
                            <a:lumMod val="10000"/>
                          </a:schemeClr>
                        </a:solidFill>
                        <a:effectLst/>
                        <a:latin typeface="Times New Roman" panose="02020603050405020304" pitchFamily="18" charset="0"/>
                        <a:ea typeface="SimSun" panose="02010600030101010101" pitchFamily="2" charset="-122"/>
                      </a:endParaRPr>
                    </a:p>
                  </a:txBody>
                  <a:tcPr marL="40367" marR="40367" marT="0" marB="0" anchor="ctr" horzOverflow="overflow">
                    <a:lnL>
                      <a:noFill/>
                    </a:lnL>
                    <a:lnR>
                      <a:noFill/>
                    </a:lnR>
                    <a:lnT>
                      <a:noFill/>
                    </a:lnT>
                    <a:lnB>
                      <a:noFill/>
                    </a:lnB>
                    <a:lnTlToBr>
                      <a:noFill/>
                    </a:lnTlToBr>
                    <a:lnBlToTr>
                      <a:noFill/>
                    </a:lnBlToTr>
                    <a:blipFill dpi="0" rotWithShape="0">
                      <a:blip r:embed="rId3"/>
                      <a:srcRect/>
                      <a:tile tx="0" ty="0" sx="100000" sy="100000" flip="none" algn="tl"/>
                    </a:blipFill>
                  </a:tcPr>
                </a:tc>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altLang="es-ES" sz="1800" b="0" i="0" u="none" strike="noStrike" cap="none" normalizeH="0" baseline="0" dirty="0">
                          <a:ln>
                            <a:noFill/>
                          </a:ln>
                          <a:solidFill>
                            <a:schemeClr val="bg2">
                              <a:lumMod val="10000"/>
                            </a:schemeClr>
                          </a:solidFill>
                          <a:effectLst/>
                          <a:latin typeface="Times New Roman" panose="02020603050405020304" pitchFamily="18" charset="0"/>
                          <a:ea typeface="SimSun" panose="02010600030101010101" pitchFamily="2" charset="-122"/>
                        </a:rPr>
                        <a:t>300</a:t>
                      </a:r>
                      <a:endParaRPr kumimoji="0" lang="es-ES" altLang="es-ES" sz="1800" b="0" i="0" u="none" strike="noStrike" cap="none" normalizeH="0" baseline="0" dirty="0">
                        <a:ln>
                          <a:noFill/>
                        </a:ln>
                        <a:solidFill>
                          <a:schemeClr val="bg2">
                            <a:lumMod val="10000"/>
                          </a:schemeClr>
                        </a:solidFill>
                        <a:effectLst/>
                        <a:latin typeface="Times New Roman" panose="02020603050405020304" pitchFamily="18" charset="0"/>
                        <a:ea typeface="SimSun" panose="02010600030101010101" pitchFamily="2" charset="-122"/>
                      </a:endParaRPr>
                    </a:p>
                  </a:txBody>
                  <a:tcPr marL="40367" marR="40367" marT="0" marB="0" anchor="ctr" horzOverflow="overflow">
                    <a:lnL>
                      <a:noFill/>
                    </a:lnL>
                    <a:lnR>
                      <a:noFill/>
                    </a:lnR>
                    <a:lnT>
                      <a:noFill/>
                    </a:lnT>
                    <a:lnB>
                      <a:noFill/>
                    </a:lnB>
                    <a:lnTlToBr>
                      <a:noFill/>
                    </a:lnTlToBr>
                    <a:lnBlToTr>
                      <a:noFill/>
                    </a:lnBlToTr>
                    <a:blipFill dpi="0" rotWithShape="0">
                      <a:blip r:embed="rId3"/>
                      <a:srcRect/>
                      <a:tile tx="0" ty="0" sx="100000" sy="100000" flip="none" algn="tl"/>
                    </a:blipFill>
                  </a:tcPr>
                </a:tc>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altLang="es-ES" sz="1800" b="0" i="0" u="none" strike="noStrike" cap="none" normalizeH="0" baseline="0" dirty="0">
                          <a:ln>
                            <a:noFill/>
                          </a:ln>
                          <a:solidFill>
                            <a:schemeClr val="bg2">
                              <a:lumMod val="10000"/>
                            </a:schemeClr>
                          </a:solidFill>
                          <a:effectLst/>
                          <a:latin typeface="Times New Roman" panose="02020603050405020304" pitchFamily="18" charset="0"/>
                          <a:ea typeface="SimSun" panose="02010600030101010101" pitchFamily="2" charset="-122"/>
                        </a:rPr>
                        <a:t>50-1256</a:t>
                      </a:r>
                      <a:endParaRPr kumimoji="0" lang="es-ES" altLang="es-ES" sz="1800" b="0" i="0" u="none" strike="noStrike" cap="none" normalizeH="0" baseline="0" dirty="0">
                        <a:ln>
                          <a:noFill/>
                        </a:ln>
                        <a:solidFill>
                          <a:schemeClr val="bg2">
                            <a:lumMod val="10000"/>
                          </a:schemeClr>
                        </a:solidFill>
                        <a:effectLst/>
                        <a:latin typeface="Times New Roman" panose="02020603050405020304" pitchFamily="18" charset="0"/>
                        <a:ea typeface="SimSun" panose="02010600030101010101" pitchFamily="2" charset="-122"/>
                      </a:endParaRPr>
                    </a:p>
                  </a:txBody>
                  <a:tcPr marL="40367" marR="40367" marT="0" marB="0" anchor="ctr" horzOverflow="overflow">
                    <a:lnL>
                      <a:noFill/>
                    </a:lnL>
                    <a:lnR>
                      <a:noFill/>
                    </a:lnR>
                    <a:lnT>
                      <a:noFill/>
                    </a:lnT>
                    <a:lnB>
                      <a:noFill/>
                    </a:lnB>
                    <a:lnTlToBr>
                      <a:noFill/>
                    </a:lnTlToBr>
                    <a:lnBlToTr>
                      <a:noFill/>
                    </a:lnBlToTr>
                    <a:blipFill dpi="0" rotWithShape="0">
                      <a:blip r:embed="rId3"/>
                      <a:srcRect/>
                      <a:tile tx="0" ty="0" sx="100000" sy="100000" flip="none" algn="tl"/>
                    </a:blipFill>
                  </a:tcPr>
                </a:tc>
                <a:extLst>
                  <a:ext uri="{0D108BD9-81ED-4DB2-BD59-A6C34878D82A}">
                    <a16:rowId xmlns:a16="http://schemas.microsoft.com/office/drawing/2014/main" val="724260984"/>
                  </a:ext>
                </a:extLst>
              </a:tr>
              <a:tr h="498475">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 sz="1800" b="1" i="1" u="none" strike="noStrike" cap="none" normalizeH="0" baseline="0">
                          <a:ln>
                            <a:noFill/>
                          </a:ln>
                          <a:solidFill>
                            <a:schemeClr val="bg2">
                              <a:lumMod val="10000"/>
                            </a:schemeClr>
                          </a:solidFill>
                          <a:effectLst/>
                          <a:latin typeface="Times New Roman" panose="02020603050405020304" pitchFamily="18" charset="0"/>
                          <a:ea typeface="SimSun" panose="02010600030101010101" pitchFamily="2" charset="-122"/>
                        </a:rPr>
                        <a:t>4 dispositivos/día </a:t>
                      </a:r>
                      <a:endParaRPr kumimoji="0" lang="es-ES" altLang="es-ES" sz="1800" b="0" i="0" u="none" strike="noStrike" cap="none" normalizeH="0" baseline="0">
                        <a:ln>
                          <a:noFill/>
                        </a:ln>
                        <a:solidFill>
                          <a:schemeClr val="bg2">
                            <a:lumMod val="10000"/>
                          </a:schemeClr>
                        </a:solidFill>
                        <a:effectLst/>
                        <a:latin typeface="Times New Roman" panose="02020603050405020304" pitchFamily="18" charset="0"/>
                        <a:ea typeface="SimSun" panose="02010600030101010101" pitchFamily="2" charset="-122"/>
                      </a:endParaRPr>
                    </a:p>
                  </a:txBody>
                  <a:tcPr marL="40367" marR="40367" marT="0" marB="0" anchor="ctr" horzOverflow="overflow">
                    <a:lnL>
                      <a:noFill/>
                    </a:lnL>
                    <a:lnR>
                      <a:noFill/>
                    </a:lnR>
                    <a:lnT>
                      <a:noFill/>
                    </a:lnT>
                    <a:lnB>
                      <a:noFill/>
                    </a:lnB>
                    <a:lnTlToBr>
                      <a:noFill/>
                    </a:lnTlToBr>
                    <a:lnBlToTr>
                      <a:noFill/>
                    </a:lnBlToTr>
                    <a:blipFill dpi="0" rotWithShape="0">
                      <a:blip r:embed="rId3"/>
                      <a:srcRect/>
                      <a:tile tx="0" ty="0" sx="100000" sy="100000" flip="none" algn="tl"/>
                    </a:blipFill>
                  </a:tcPr>
                </a:tc>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altLang="es-ES" sz="1800" b="0" i="0" u="none" strike="noStrike" cap="none" normalizeH="0" baseline="0">
                          <a:ln>
                            <a:noFill/>
                          </a:ln>
                          <a:solidFill>
                            <a:schemeClr val="bg2">
                              <a:lumMod val="10000"/>
                            </a:schemeClr>
                          </a:solidFill>
                          <a:effectLst/>
                          <a:latin typeface="Times New Roman" panose="02020603050405020304" pitchFamily="18" charset="0"/>
                          <a:ea typeface="SimSun" panose="02010600030101010101" pitchFamily="2" charset="-122"/>
                        </a:rPr>
                        <a:t>824</a:t>
                      </a:r>
                      <a:endParaRPr kumimoji="0" lang="es-ES" altLang="es-ES" sz="1800" b="0" i="0" u="none" strike="noStrike" cap="none" normalizeH="0" baseline="0">
                        <a:ln>
                          <a:noFill/>
                        </a:ln>
                        <a:solidFill>
                          <a:schemeClr val="bg2">
                            <a:lumMod val="10000"/>
                          </a:schemeClr>
                        </a:solidFill>
                        <a:effectLst/>
                        <a:latin typeface="Times New Roman" panose="02020603050405020304" pitchFamily="18" charset="0"/>
                        <a:ea typeface="SimSun" panose="02010600030101010101" pitchFamily="2" charset="-122"/>
                      </a:endParaRPr>
                    </a:p>
                  </a:txBody>
                  <a:tcPr marL="40367" marR="40367" marT="0" marB="0" anchor="ctr" horzOverflow="overflow">
                    <a:lnL>
                      <a:noFill/>
                    </a:lnL>
                    <a:lnR>
                      <a:noFill/>
                    </a:lnR>
                    <a:lnT>
                      <a:noFill/>
                    </a:lnT>
                    <a:lnB>
                      <a:noFill/>
                    </a:lnB>
                    <a:lnTlToBr>
                      <a:noFill/>
                    </a:lnTlToBr>
                    <a:lnBlToTr>
                      <a:noFill/>
                    </a:lnBlToTr>
                    <a:blipFill dpi="0" rotWithShape="0">
                      <a:blip r:embed="rId3"/>
                      <a:srcRect/>
                      <a:tile tx="0" ty="0" sx="100000" sy="100000" flip="none" algn="tl"/>
                    </a:blipFill>
                  </a:tcPr>
                </a:tc>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altLang="es-ES" sz="1800" b="0" i="0" u="none" strike="noStrike" cap="none" normalizeH="0" baseline="0" dirty="0">
                          <a:ln>
                            <a:noFill/>
                          </a:ln>
                          <a:solidFill>
                            <a:schemeClr val="bg2">
                              <a:lumMod val="10000"/>
                            </a:schemeClr>
                          </a:solidFill>
                          <a:effectLst/>
                          <a:latin typeface="Times New Roman" panose="02020603050405020304" pitchFamily="18" charset="0"/>
                          <a:ea typeface="SimSun" panose="02010600030101010101" pitchFamily="2" charset="-122"/>
                        </a:rPr>
                        <a:t>101-2286</a:t>
                      </a:r>
                      <a:endParaRPr kumimoji="0" lang="es-ES" altLang="es-ES" sz="1800" b="0" i="0" u="none" strike="noStrike" cap="none" normalizeH="0" baseline="0" dirty="0">
                        <a:ln>
                          <a:noFill/>
                        </a:ln>
                        <a:solidFill>
                          <a:schemeClr val="bg2">
                            <a:lumMod val="10000"/>
                          </a:schemeClr>
                        </a:solidFill>
                        <a:effectLst/>
                        <a:latin typeface="Times New Roman" panose="02020603050405020304" pitchFamily="18" charset="0"/>
                        <a:ea typeface="SimSun" panose="02010600030101010101" pitchFamily="2" charset="-122"/>
                      </a:endParaRPr>
                    </a:p>
                  </a:txBody>
                  <a:tcPr marL="40367" marR="40367" marT="0" marB="0" anchor="ctr" horzOverflow="overflow">
                    <a:lnL>
                      <a:noFill/>
                    </a:lnL>
                    <a:lnR>
                      <a:noFill/>
                    </a:lnR>
                    <a:lnT>
                      <a:noFill/>
                    </a:lnT>
                    <a:lnB>
                      <a:noFill/>
                    </a:lnB>
                    <a:lnTlToBr>
                      <a:noFill/>
                    </a:lnTlToBr>
                    <a:lnBlToTr>
                      <a:noFill/>
                    </a:lnBlToTr>
                    <a:blipFill dpi="0" rotWithShape="0">
                      <a:blip r:embed="rId3"/>
                      <a:srcRect/>
                      <a:tile tx="0" ty="0" sx="100000" sy="100000" flip="none" algn="tl"/>
                    </a:blipFill>
                  </a:tcPr>
                </a:tc>
                <a:extLst>
                  <a:ext uri="{0D108BD9-81ED-4DB2-BD59-A6C34878D82A}">
                    <a16:rowId xmlns:a16="http://schemas.microsoft.com/office/drawing/2014/main" val="820982650"/>
                  </a:ext>
                </a:extLst>
              </a:tr>
              <a:tr h="552450">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s-ES_tradnl" altLang="es-ES" sz="1800" b="1" i="1" u="none" strike="noStrike" cap="none" normalizeH="0" baseline="0">
                          <a:ln>
                            <a:noFill/>
                          </a:ln>
                          <a:solidFill>
                            <a:schemeClr val="bg2">
                              <a:lumMod val="10000"/>
                            </a:schemeClr>
                          </a:solidFill>
                          <a:effectLst/>
                          <a:latin typeface="Times New Roman" panose="02020603050405020304" pitchFamily="18" charset="0"/>
                          <a:ea typeface="SimSun" panose="02010600030101010101" pitchFamily="2" charset="-122"/>
                        </a:rPr>
                        <a:t>5 dispositivos/día </a:t>
                      </a:r>
                      <a:endParaRPr kumimoji="0" lang="es-ES" altLang="es-ES" sz="1800" b="0" i="0" u="none" strike="noStrike" cap="none" normalizeH="0" baseline="0">
                        <a:ln>
                          <a:noFill/>
                        </a:ln>
                        <a:solidFill>
                          <a:schemeClr val="bg2">
                            <a:lumMod val="10000"/>
                          </a:schemeClr>
                        </a:solidFill>
                        <a:effectLst/>
                        <a:latin typeface="Times New Roman" panose="02020603050405020304" pitchFamily="18" charset="0"/>
                        <a:ea typeface="SimSun" panose="02010600030101010101" pitchFamily="2" charset="-122"/>
                      </a:endParaRPr>
                    </a:p>
                  </a:txBody>
                  <a:tcPr marL="40367" marR="40367" marT="0" marB="0" anchor="ctr" horzOverflow="overflow">
                    <a:lnL>
                      <a:noFill/>
                    </a:lnL>
                    <a:lnR>
                      <a:noFill/>
                    </a:lnR>
                    <a:lnT>
                      <a:noFill/>
                    </a:lnT>
                    <a:lnB>
                      <a:noFill/>
                    </a:lnB>
                    <a:lnTlToBr>
                      <a:noFill/>
                    </a:lnTlToBr>
                    <a:lnBlToTr>
                      <a:noFill/>
                    </a:lnBlToTr>
                    <a:blipFill dpi="0" rotWithShape="0">
                      <a:blip r:embed="rId3"/>
                      <a:srcRect/>
                      <a:tile tx="0" ty="0" sx="100000" sy="100000" flip="none" algn="tl"/>
                    </a:blipFill>
                  </a:tcPr>
                </a:tc>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altLang="es-ES" sz="1800" b="0" i="0" u="none" strike="noStrike" cap="none" normalizeH="0" baseline="0">
                          <a:ln>
                            <a:noFill/>
                          </a:ln>
                          <a:solidFill>
                            <a:schemeClr val="bg2">
                              <a:lumMod val="10000"/>
                            </a:schemeClr>
                          </a:solidFill>
                          <a:effectLst/>
                          <a:latin typeface="Times New Roman" panose="02020603050405020304" pitchFamily="18" charset="0"/>
                          <a:ea typeface="SimSun" panose="02010600030101010101" pitchFamily="2" charset="-122"/>
                        </a:rPr>
                        <a:t>1426</a:t>
                      </a:r>
                      <a:endParaRPr kumimoji="0" lang="es-ES" altLang="es-ES" sz="1800" b="0" i="0" u="none" strike="noStrike" cap="none" normalizeH="0" baseline="0">
                        <a:ln>
                          <a:noFill/>
                        </a:ln>
                        <a:solidFill>
                          <a:schemeClr val="bg2">
                            <a:lumMod val="10000"/>
                          </a:schemeClr>
                        </a:solidFill>
                        <a:effectLst/>
                        <a:latin typeface="Times New Roman" panose="02020603050405020304" pitchFamily="18" charset="0"/>
                        <a:ea typeface="SimSun" panose="02010600030101010101" pitchFamily="2" charset="-122"/>
                      </a:endParaRPr>
                    </a:p>
                  </a:txBody>
                  <a:tcPr marL="40367" marR="40367" marT="0" marB="0" anchor="ctr" horzOverflow="overflow">
                    <a:lnL>
                      <a:noFill/>
                    </a:lnL>
                    <a:lnR>
                      <a:noFill/>
                    </a:lnR>
                    <a:lnT>
                      <a:noFill/>
                    </a:lnT>
                    <a:lnB>
                      <a:noFill/>
                    </a:lnB>
                    <a:lnTlToBr>
                      <a:noFill/>
                    </a:lnTlToBr>
                    <a:lnBlToTr>
                      <a:noFill/>
                    </a:lnBlToTr>
                    <a:blipFill dpi="0" rotWithShape="0">
                      <a:blip r:embed="rId3"/>
                      <a:srcRect/>
                      <a:tile tx="0" ty="0" sx="100000" sy="100000" flip="none" algn="tl"/>
                    </a:blipFill>
                  </a:tcPr>
                </a:tc>
                <a:tc>
                  <a:txBody>
                    <a:bodyPr/>
                    <a:lstStyle>
                      <a:lvl1pPr defTabSz="457200" eaLnBrk="0" hangingPunct="0">
                        <a:spcBef>
                          <a:spcPct val="20000"/>
                        </a:spcBef>
                        <a:defRPr sz="2800">
                          <a:solidFill>
                            <a:schemeClr val="tx1"/>
                          </a:solidFill>
                          <a:latin typeface="Times New Roman" panose="02020603050405020304" pitchFamily="18" charset="0"/>
                          <a:ea typeface="MS PGothic" panose="020B0600070205080204" pitchFamily="34" charset="-128"/>
                        </a:defRPr>
                      </a:lvl1pPr>
                      <a:lvl2pPr marL="742950" indent="-285750" defTabSz="457200" eaLnBrk="0" hangingPunct="0">
                        <a:spcBef>
                          <a:spcPct val="20000"/>
                        </a:spcBef>
                        <a:defRPr sz="2400">
                          <a:solidFill>
                            <a:schemeClr val="tx1"/>
                          </a:solidFill>
                          <a:latin typeface="Times New Roman" panose="02020603050405020304" pitchFamily="18" charset="0"/>
                          <a:ea typeface="MS PGothic" panose="020B0600070205080204" pitchFamily="34" charset="-128"/>
                        </a:defRPr>
                      </a:lvl2pPr>
                      <a:lvl3pPr marL="1143000" indent="-228600" defTabSz="457200" eaLnBrk="0" hangingPunct="0">
                        <a:spcBef>
                          <a:spcPct val="20000"/>
                        </a:spcBef>
                        <a:defRPr sz="2000">
                          <a:solidFill>
                            <a:schemeClr val="tx1"/>
                          </a:solidFill>
                          <a:latin typeface="Times New Roman" panose="02020603050405020304" pitchFamily="18" charset="0"/>
                          <a:ea typeface="MS PGothic" panose="020B0600070205080204" pitchFamily="34" charset="-128"/>
                        </a:defRPr>
                      </a:lvl3pPr>
                      <a:lvl4pPr marL="16002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4pPr>
                      <a:lvl5pPr marL="2057400" indent="-228600" defTabSz="457200" eaLnBrk="0" hangingPunct="0">
                        <a:spcBef>
                          <a:spcPct val="20000"/>
                        </a:spcBef>
                        <a:defRPr>
                          <a:solidFill>
                            <a:schemeClr val="tx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Times New Roman" panose="02020603050405020304" pitchFamily="18" charset="0"/>
                          <a:ea typeface="MS PGothic"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s-ES_tradnl" altLang="es-ES" sz="1800" b="0" i="0" u="none" strike="noStrike" cap="none" normalizeH="0" baseline="0" dirty="0">
                          <a:ln>
                            <a:noFill/>
                          </a:ln>
                          <a:solidFill>
                            <a:schemeClr val="bg2">
                              <a:lumMod val="10000"/>
                            </a:schemeClr>
                          </a:solidFill>
                          <a:effectLst/>
                          <a:latin typeface="Times New Roman" panose="02020603050405020304" pitchFamily="18" charset="0"/>
                          <a:ea typeface="SimSun" panose="02010600030101010101" pitchFamily="2" charset="-122"/>
                        </a:rPr>
                        <a:t>100-4104</a:t>
                      </a:r>
                      <a:endParaRPr kumimoji="0" lang="es-ES" altLang="es-ES" sz="1800" b="0" i="0" u="none" strike="noStrike" cap="none" normalizeH="0" baseline="0" dirty="0">
                        <a:ln>
                          <a:noFill/>
                        </a:ln>
                        <a:solidFill>
                          <a:schemeClr val="bg2">
                            <a:lumMod val="10000"/>
                          </a:schemeClr>
                        </a:solidFill>
                        <a:effectLst/>
                        <a:latin typeface="Times New Roman" panose="02020603050405020304" pitchFamily="18" charset="0"/>
                        <a:ea typeface="SimSun" panose="02010600030101010101" pitchFamily="2" charset="-122"/>
                      </a:endParaRPr>
                    </a:p>
                  </a:txBody>
                  <a:tcPr marL="40367" marR="40367" marT="0" marB="0" anchor="ctr" horzOverflow="overflow">
                    <a:lnL>
                      <a:noFill/>
                    </a:lnL>
                    <a:lnR>
                      <a:noFill/>
                    </a:lnR>
                    <a:lnT>
                      <a:noFill/>
                    </a:lnT>
                    <a:lnB>
                      <a:noFill/>
                    </a:lnB>
                    <a:lnTlToBr>
                      <a:noFill/>
                    </a:lnTlToBr>
                    <a:lnBlToTr>
                      <a:noFill/>
                    </a:lnBlToTr>
                    <a:blipFill dpi="0" rotWithShape="0">
                      <a:blip r:embed="rId3"/>
                      <a:srcRect/>
                      <a:tile tx="0" ty="0" sx="100000" sy="100000" flip="none" algn="tl"/>
                    </a:blipFill>
                  </a:tcPr>
                </a:tc>
                <a:extLst>
                  <a:ext uri="{0D108BD9-81ED-4DB2-BD59-A6C34878D82A}">
                    <a16:rowId xmlns:a16="http://schemas.microsoft.com/office/drawing/2014/main" val="4120931601"/>
                  </a:ext>
                </a:extLst>
              </a:tr>
            </a:tbl>
          </a:graphicData>
        </a:graphic>
      </p:graphicFrame>
    </p:spTree>
    <p:extLst>
      <p:ext uri="{BB962C8B-B14F-4D97-AF65-F5344CB8AC3E}">
        <p14:creationId xmlns:p14="http://schemas.microsoft.com/office/powerpoint/2010/main" val="501291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out)">
                                      <p:cBhvr>
                                        <p:cTn id="7" dur="500"/>
                                        <p:tgtEl>
                                          <p:spTgt spid="11"/>
                                        </p:tgtEl>
                                      </p:cBhvr>
                                    </p:animEffect>
                                  </p:childTnLst>
                                </p:cTn>
                              </p:par>
                              <p:par>
                                <p:cTn id="8" presetID="4" presetClass="entr" presetSubtype="3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ox(out)">
                                      <p:cBhvr>
                                        <p:cTn id="10" dur="500"/>
                                        <p:tgtEl>
                                          <p:spTgt spid="14"/>
                                        </p:tgtEl>
                                      </p:cBhvr>
                                    </p:animEffect>
                                  </p:childTnLst>
                                </p:cTn>
                              </p:par>
                              <p:par>
                                <p:cTn id="11" presetID="4" presetClass="entr" presetSubtype="32"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ox(out)">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CISTOSCOPIA</a:t>
            </a:r>
          </a:p>
        </p:txBody>
      </p:sp>
      <p:sp>
        <p:nvSpPr>
          <p:cNvPr id="6" name="2 Marcador de contenido">
            <a:extLst>
              <a:ext uri="{FF2B5EF4-FFF2-40B4-BE49-F238E27FC236}">
                <a16:creationId xmlns:a16="http://schemas.microsoft.com/office/drawing/2014/main" id="{B5D1435D-D1AD-0B51-0C9E-A58B79CF56F7}"/>
              </a:ext>
            </a:extLst>
          </p:cNvPr>
          <p:cNvSpPr txBox="1">
            <a:spLocks/>
          </p:cNvSpPr>
          <p:nvPr/>
        </p:nvSpPr>
        <p:spPr bwMode="auto">
          <a:xfrm>
            <a:off x="177939" y="1600305"/>
            <a:ext cx="5477820" cy="537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457200" indent="-457200" algn="l">
              <a:buFont typeface="Arial" panose="020B0604020202020204" pitchFamily="34" charset="0"/>
              <a:buChar char="•"/>
            </a:pPr>
            <a:r>
              <a:rPr lang="es-ES" sz="2600" dirty="0">
                <a:solidFill>
                  <a:schemeClr val="bg2">
                    <a:lumMod val="10000"/>
                  </a:schemeClr>
                </a:solidFill>
              </a:rPr>
              <a:t>Descartar estenosis: presente hasta un 33%</a:t>
            </a:r>
          </a:p>
          <a:p>
            <a:pPr algn="l"/>
            <a:endParaRPr lang="es-ES" sz="2600" dirty="0">
              <a:solidFill>
                <a:schemeClr val="bg2">
                  <a:lumMod val="10000"/>
                </a:schemeClr>
              </a:solidFill>
            </a:endParaRPr>
          </a:p>
          <a:p>
            <a:pPr marL="457200" indent="-457200" algn="l">
              <a:buFont typeface="Arial" panose="020B0604020202020204" pitchFamily="34" charset="0"/>
              <a:buChar char="•"/>
            </a:pPr>
            <a:r>
              <a:rPr lang="es-ES" sz="2600" b="1" dirty="0">
                <a:solidFill>
                  <a:schemeClr val="bg2">
                    <a:lumMod val="10000"/>
                  </a:schemeClr>
                </a:solidFill>
              </a:rPr>
              <a:t>Valoración de la competencia esfinteriana</a:t>
            </a:r>
          </a:p>
          <a:p>
            <a:pPr algn="l"/>
            <a:endParaRPr lang="es-ES" sz="2600" dirty="0">
              <a:solidFill>
                <a:schemeClr val="bg2">
                  <a:lumMod val="10000"/>
                </a:schemeClr>
              </a:solidFill>
            </a:endParaRPr>
          </a:p>
          <a:p>
            <a:pPr marL="457200" indent="-457200" algn="l">
              <a:buFont typeface="Arial" panose="020B0604020202020204" pitchFamily="34" charset="0"/>
              <a:buChar char="•"/>
            </a:pPr>
            <a:r>
              <a:rPr lang="es-ES" sz="2600" dirty="0">
                <a:solidFill>
                  <a:schemeClr val="bg2">
                    <a:lumMod val="10000"/>
                  </a:schemeClr>
                </a:solidFill>
              </a:rPr>
              <a:t>Valorar el estado de la mucosa uretral en pacientes radiados y su movilidad</a:t>
            </a:r>
          </a:p>
          <a:p>
            <a:pPr algn="l"/>
            <a:endParaRPr lang="es-ES" sz="2600" dirty="0">
              <a:solidFill>
                <a:schemeClr val="bg2">
                  <a:lumMod val="10000"/>
                </a:schemeClr>
              </a:solidFill>
            </a:endParaRPr>
          </a:p>
          <a:p>
            <a:pPr marL="457200" indent="-457200" algn="l">
              <a:buFont typeface="Arial" panose="020B0604020202020204" pitchFamily="34" charset="0"/>
              <a:buChar char="•"/>
            </a:pPr>
            <a:r>
              <a:rPr lang="es-ES" sz="2600" dirty="0">
                <a:solidFill>
                  <a:schemeClr val="bg2">
                    <a:lumMod val="10000"/>
                  </a:schemeClr>
                </a:solidFill>
              </a:rPr>
              <a:t>Descartar lesiones vesicales</a:t>
            </a:r>
            <a:endParaRPr lang="es-ES" sz="2600" i="1" dirty="0">
              <a:solidFill>
                <a:schemeClr val="bg2">
                  <a:lumMod val="10000"/>
                </a:schemeClr>
              </a:solidFill>
              <a:sym typeface="Wingdings" pitchFamily="2" charset="2"/>
            </a:endParaRPr>
          </a:p>
          <a:p>
            <a:pPr algn="l"/>
            <a:endParaRPr lang="es-ES" sz="2600" dirty="0">
              <a:solidFill>
                <a:schemeClr val="bg2">
                  <a:lumMod val="10000"/>
                </a:schemeClr>
              </a:solidFill>
            </a:endParaRPr>
          </a:p>
          <a:p>
            <a:pPr algn="l"/>
            <a:endParaRPr lang="es-ES" sz="2600" dirty="0">
              <a:solidFill>
                <a:schemeClr val="bg2">
                  <a:lumMod val="10000"/>
                </a:schemeClr>
              </a:solidFill>
            </a:endParaRPr>
          </a:p>
        </p:txBody>
      </p:sp>
      <p:pic>
        <p:nvPicPr>
          <p:cNvPr id="7" name="Cistoscopia.m4v">
            <a:hlinkClick r:id="" action="ppaction://media"/>
            <a:extLst>
              <a:ext uri="{FF2B5EF4-FFF2-40B4-BE49-F238E27FC236}">
                <a16:creationId xmlns:a16="http://schemas.microsoft.com/office/drawing/2014/main" id="{25882B17-065D-ECD2-A6F8-D3E3AAD93C2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951984" y="1628800"/>
            <a:ext cx="5916149" cy="4437112"/>
          </a:xfrm>
          <a:prstGeom prst="rect">
            <a:avLst/>
          </a:prstGeom>
        </p:spPr>
      </p:pic>
    </p:spTree>
    <p:extLst>
      <p:ext uri="{BB962C8B-B14F-4D97-AF65-F5344CB8AC3E}">
        <p14:creationId xmlns:p14="http://schemas.microsoft.com/office/powerpoint/2010/main" val="105115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2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ESTUDIO URODINÁMICO</a:t>
            </a:r>
          </a:p>
        </p:txBody>
      </p:sp>
      <p:sp>
        <p:nvSpPr>
          <p:cNvPr id="3" name="2 Marcador de contenido">
            <a:extLst>
              <a:ext uri="{FF2B5EF4-FFF2-40B4-BE49-F238E27FC236}">
                <a16:creationId xmlns:a16="http://schemas.microsoft.com/office/drawing/2014/main" id="{891DFD5B-0253-9A06-2C04-3A07C0E0925D}"/>
              </a:ext>
            </a:extLst>
          </p:cNvPr>
          <p:cNvSpPr txBox="1">
            <a:spLocks/>
          </p:cNvSpPr>
          <p:nvPr/>
        </p:nvSpPr>
        <p:spPr bwMode="auto">
          <a:xfrm>
            <a:off x="300331" y="1349241"/>
            <a:ext cx="11399385" cy="537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algn="l">
              <a:buFont typeface="Arial" panose="020B0604020202020204" pitchFamily="34" charset="0"/>
              <a:buChar char="•"/>
            </a:pPr>
            <a:r>
              <a:rPr lang="es-ES" sz="2400" dirty="0">
                <a:solidFill>
                  <a:schemeClr val="bg2">
                    <a:lumMod val="10000"/>
                  </a:schemeClr>
                </a:solidFill>
              </a:rPr>
              <a:t>No nos sirve para predecir los resultados de la cirugía anti-incontinencia.</a:t>
            </a:r>
          </a:p>
          <a:p>
            <a:pPr algn="l"/>
            <a:endParaRPr lang="es-ES" sz="2400" dirty="0">
              <a:solidFill>
                <a:schemeClr val="bg2">
                  <a:lumMod val="10000"/>
                </a:schemeClr>
              </a:solidFill>
            </a:endParaRPr>
          </a:p>
          <a:p>
            <a:pPr marL="342900" indent="-342900" algn="l">
              <a:buFont typeface="Arial" panose="020B0604020202020204" pitchFamily="34" charset="0"/>
              <a:buChar char="•"/>
            </a:pPr>
            <a:r>
              <a:rPr lang="es-ES" sz="2400" dirty="0">
                <a:solidFill>
                  <a:schemeClr val="bg2">
                    <a:lumMod val="10000"/>
                  </a:schemeClr>
                </a:solidFill>
              </a:rPr>
              <a:t>Se recomienda en pacientes con antecedentes de RT, </a:t>
            </a:r>
            <a:r>
              <a:rPr lang="es-ES" sz="2400" dirty="0" err="1">
                <a:solidFill>
                  <a:schemeClr val="bg2">
                    <a:lumMod val="10000"/>
                  </a:schemeClr>
                </a:solidFill>
              </a:rPr>
              <a:t>neurourológicos</a:t>
            </a:r>
            <a:r>
              <a:rPr lang="es-ES" sz="2400" dirty="0">
                <a:solidFill>
                  <a:schemeClr val="bg2">
                    <a:lumMod val="10000"/>
                  </a:schemeClr>
                </a:solidFill>
              </a:rPr>
              <a:t>, urgencia llamativa y residuo </a:t>
            </a:r>
            <a:r>
              <a:rPr lang="es-ES" sz="2400" dirty="0" err="1">
                <a:solidFill>
                  <a:schemeClr val="bg2">
                    <a:lumMod val="10000"/>
                  </a:schemeClr>
                </a:solidFill>
              </a:rPr>
              <a:t>postmiccional</a:t>
            </a:r>
            <a:r>
              <a:rPr lang="es-ES" sz="2400" dirty="0">
                <a:solidFill>
                  <a:schemeClr val="bg2">
                    <a:lumMod val="10000"/>
                  </a:schemeClr>
                </a:solidFill>
              </a:rPr>
              <a:t> significativo*.</a:t>
            </a:r>
          </a:p>
          <a:p>
            <a:pPr algn="l"/>
            <a:endParaRPr lang="es-ES" sz="2400" dirty="0">
              <a:solidFill>
                <a:schemeClr val="bg2">
                  <a:lumMod val="10000"/>
                </a:schemeClr>
              </a:solidFill>
            </a:endParaRPr>
          </a:p>
          <a:p>
            <a:pPr marL="342900" indent="-342900" algn="l">
              <a:buFont typeface="Arial" panose="020B0604020202020204" pitchFamily="34" charset="0"/>
              <a:buChar char="•"/>
            </a:pPr>
            <a:r>
              <a:rPr lang="es-ES" sz="2400" dirty="0">
                <a:solidFill>
                  <a:schemeClr val="bg2">
                    <a:lumMod val="10000"/>
                  </a:schemeClr>
                </a:solidFill>
              </a:rPr>
              <a:t>Si es importante para predecir posibles complicaciones postoperatorias o decidir cuando no tratar quirúrgicamente:</a:t>
            </a:r>
          </a:p>
          <a:p>
            <a:pPr algn="l">
              <a:lnSpc>
                <a:spcPct val="50000"/>
              </a:lnSpc>
            </a:pPr>
            <a:endParaRPr lang="es-ES" sz="2400" dirty="0">
              <a:solidFill>
                <a:schemeClr val="bg2">
                  <a:lumMod val="10000"/>
                </a:schemeClr>
              </a:solidFill>
            </a:endParaRPr>
          </a:p>
          <a:p>
            <a:pPr marL="800100" lvl="1" indent="-342900" algn="l">
              <a:buFont typeface="Arial" panose="020B0604020202020204" pitchFamily="34" charset="0"/>
              <a:buChar char="•"/>
            </a:pPr>
            <a:r>
              <a:rPr lang="es-ES" sz="2400" i="1" dirty="0">
                <a:solidFill>
                  <a:schemeClr val="bg2">
                    <a:lumMod val="10000"/>
                  </a:schemeClr>
                </a:solidFill>
                <a:sym typeface="Wingdings" pitchFamily="2" charset="2"/>
              </a:rPr>
              <a:t>Vejiga hiperactiva.</a:t>
            </a:r>
          </a:p>
          <a:p>
            <a:pPr marL="800100" lvl="1" indent="-342900" algn="l">
              <a:buFont typeface="Arial" panose="020B0604020202020204" pitchFamily="34" charset="0"/>
              <a:buChar char="•"/>
            </a:pPr>
            <a:r>
              <a:rPr lang="es-ES" sz="2400" i="1" dirty="0">
                <a:solidFill>
                  <a:schemeClr val="bg2">
                    <a:lumMod val="10000"/>
                  </a:schemeClr>
                </a:solidFill>
                <a:sym typeface="Wingdings" pitchFamily="2" charset="2"/>
              </a:rPr>
              <a:t>Detrusor acontráctil.</a:t>
            </a:r>
          </a:p>
          <a:p>
            <a:pPr marL="800100" lvl="1" indent="-342900" algn="l">
              <a:buFont typeface="Arial" panose="020B0604020202020204" pitchFamily="34" charset="0"/>
              <a:buChar char="•"/>
            </a:pPr>
            <a:r>
              <a:rPr lang="es-ES" sz="2400" i="1" dirty="0">
                <a:solidFill>
                  <a:schemeClr val="bg2">
                    <a:lumMod val="10000"/>
                  </a:schemeClr>
                </a:solidFill>
                <a:sym typeface="Wingdings" pitchFamily="2" charset="2"/>
              </a:rPr>
              <a:t>Acomodación vesical disminuida.</a:t>
            </a:r>
          </a:p>
          <a:p>
            <a:pPr marL="800100" lvl="1" indent="-342900" algn="l">
              <a:buFont typeface="Arial" panose="020B0604020202020204" pitchFamily="34" charset="0"/>
              <a:buChar char="•"/>
            </a:pPr>
            <a:r>
              <a:rPr lang="es-ES" sz="2400" i="1" dirty="0">
                <a:solidFill>
                  <a:schemeClr val="bg2">
                    <a:lumMod val="10000"/>
                  </a:schemeClr>
                </a:solidFill>
                <a:sym typeface="Wingdings" pitchFamily="2" charset="2"/>
              </a:rPr>
              <a:t>Obstrucción del tracto urinario inferior.</a:t>
            </a:r>
          </a:p>
          <a:p>
            <a:pPr algn="l"/>
            <a:endParaRPr lang="es-ES" sz="2400" dirty="0">
              <a:solidFill>
                <a:schemeClr val="bg2">
                  <a:lumMod val="10000"/>
                </a:schemeClr>
              </a:solidFill>
            </a:endParaRPr>
          </a:p>
          <a:p>
            <a:pPr algn="l"/>
            <a:endParaRPr lang="es-ES" sz="2400" dirty="0">
              <a:solidFill>
                <a:schemeClr val="bg2">
                  <a:lumMod val="10000"/>
                </a:schemeClr>
              </a:solidFill>
            </a:endParaRPr>
          </a:p>
        </p:txBody>
      </p:sp>
      <p:sp>
        <p:nvSpPr>
          <p:cNvPr id="8" name="6 CuadroTexto">
            <a:extLst>
              <a:ext uri="{FF2B5EF4-FFF2-40B4-BE49-F238E27FC236}">
                <a16:creationId xmlns:a16="http://schemas.microsoft.com/office/drawing/2014/main" id="{C827CEBF-2773-0DE3-2D1D-9E465871F3A4}"/>
              </a:ext>
            </a:extLst>
          </p:cNvPr>
          <p:cNvSpPr txBox="1">
            <a:spLocks noChangeArrowheads="1"/>
          </p:cNvSpPr>
          <p:nvPr/>
        </p:nvSpPr>
        <p:spPr bwMode="auto">
          <a:xfrm>
            <a:off x="9360639" y="6581001"/>
            <a:ext cx="2762295"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s-ES" sz="1200" dirty="0">
                <a:solidFill>
                  <a:schemeClr val="bg2">
                    <a:lumMod val="10000"/>
                  </a:schemeClr>
                </a:solidFill>
                <a:latin typeface="+mn-lt"/>
              </a:rPr>
              <a:t>*</a:t>
            </a:r>
            <a:r>
              <a:rPr lang="es-ES" sz="1200" dirty="0" err="1">
                <a:solidFill>
                  <a:schemeClr val="bg2">
                    <a:lumMod val="10000"/>
                  </a:schemeClr>
                </a:solidFill>
                <a:latin typeface="+mn-lt"/>
              </a:rPr>
              <a:t>Thiel</a:t>
            </a:r>
            <a:r>
              <a:rPr lang="es-ES" sz="1200" dirty="0">
                <a:solidFill>
                  <a:schemeClr val="bg2">
                    <a:lumMod val="10000"/>
                  </a:schemeClr>
                </a:solidFill>
                <a:latin typeface="+mn-lt"/>
              </a:rPr>
              <a:t> DD et al. </a:t>
            </a:r>
            <a:r>
              <a:rPr lang="es-ES" sz="1200" dirty="0" err="1">
                <a:solidFill>
                  <a:schemeClr val="bg2">
                    <a:lumMod val="10000"/>
                  </a:schemeClr>
                </a:solidFill>
                <a:latin typeface="+mn-lt"/>
              </a:rPr>
              <a:t>Urology</a:t>
            </a:r>
            <a:r>
              <a:rPr lang="es-ES" sz="1200" dirty="0">
                <a:solidFill>
                  <a:schemeClr val="bg2">
                    <a:lumMod val="10000"/>
                  </a:schemeClr>
                </a:solidFill>
                <a:latin typeface="+mn-lt"/>
              </a:rPr>
              <a:t> 2007; 69:315-19.</a:t>
            </a:r>
          </a:p>
        </p:txBody>
      </p:sp>
    </p:spTree>
    <p:extLst>
      <p:ext uri="{BB962C8B-B14F-4D97-AF65-F5344CB8AC3E}">
        <p14:creationId xmlns:p14="http://schemas.microsoft.com/office/powerpoint/2010/main" val="34848149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ESTUDIO URODINÁMICO</a:t>
            </a:r>
          </a:p>
        </p:txBody>
      </p:sp>
      <p:sp>
        <p:nvSpPr>
          <p:cNvPr id="3" name="2 Marcador de contenido">
            <a:extLst>
              <a:ext uri="{FF2B5EF4-FFF2-40B4-BE49-F238E27FC236}">
                <a16:creationId xmlns:a16="http://schemas.microsoft.com/office/drawing/2014/main" id="{891DFD5B-0253-9A06-2C04-3A07C0E0925D}"/>
              </a:ext>
            </a:extLst>
          </p:cNvPr>
          <p:cNvSpPr txBox="1">
            <a:spLocks/>
          </p:cNvSpPr>
          <p:nvPr/>
        </p:nvSpPr>
        <p:spPr bwMode="auto">
          <a:xfrm>
            <a:off x="396307" y="1195486"/>
            <a:ext cx="11399385" cy="640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s-ES" sz="2800" dirty="0">
                <a:solidFill>
                  <a:schemeClr val="bg2">
                    <a:lumMod val="10000"/>
                  </a:schemeClr>
                </a:solidFill>
              </a:rPr>
              <a:t>¿Está indicado el estudio </a:t>
            </a:r>
            <a:r>
              <a:rPr lang="es-ES" sz="2800" dirty="0" err="1">
                <a:solidFill>
                  <a:schemeClr val="bg2">
                    <a:lumMod val="10000"/>
                  </a:schemeClr>
                </a:solidFill>
              </a:rPr>
              <a:t>urodinámico</a:t>
            </a:r>
            <a:r>
              <a:rPr lang="es-ES" sz="2800" dirty="0">
                <a:solidFill>
                  <a:schemeClr val="bg2">
                    <a:lumMod val="10000"/>
                  </a:schemeClr>
                </a:solidFill>
              </a:rPr>
              <a:t>?</a:t>
            </a:r>
          </a:p>
          <a:p>
            <a:pPr algn="l"/>
            <a:endParaRPr lang="es-ES" sz="2800" dirty="0">
              <a:solidFill>
                <a:schemeClr val="bg2">
                  <a:lumMod val="10000"/>
                </a:schemeClr>
              </a:solidFill>
            </a:endParaRPr>
          </a:p>
        </p:txBody>
      </p:sp>
      <p:pic>
        <p:nvPicPr>
          <p:cNvPr id="5" name="Imagen 1" descr="Laberinto.jpg">
            <a:extLst>
              <a:ext uri="{FF2B5EF4-FFF2-40B4-BE49-F238E27FC236}">
                <a16:creationId xmlns:a16="http://schemas.microsoft.com/office/drawing/2014/main" id="{1F1991AC-1B53-164C-B584-3F6AFC33297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71464" y="1916832"/>
            <a:ext cx="8439768" cy="48619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10409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ESTUDIO URODINÁMICO</a:t>
            </a:r>
          </a:p>
        </p:txBody>
      </p:sp>
      <p:pic>
        <p:nvPicPr>
          <p:cNvPr id="6" name="Imagen 1" descr="AUAnetLogoHeader.jpg">
            <a:extLst>
              <a:ext uri="{FF2B5EF4-FFF2-40B4-BE49-F238E27FC236}">
                <a16:creationId xmlns:a16="http://schemas.microsoft.com/office/drawing/2014/main" id="{26A543FB-6E97-3F75-48DF-2BC5B28DDCB4}"/>
              </a:ext>
            </a:extLst>
          </p:cNvPr>
          <p:cNvPicPr>
            <a:picLocks noChangeAspect="1"/>
          </p:cNvPicPr>
          <p:nvPr/>
        </p:nvPicPr>
        <p:blipFill>
          <a:blip r:embed="rId3">
            <a:extLst>
              <a:ext uri="{28A0092B-C50C-407E-A947-70E740481C1C}">
                <a14:useLocalDpi xmlns:a14="http://schemas.microsoft.com/office/drawing/2010/main" val="0"/>
              </a:ext>
            </a:extLst>
          </a:blip>
          <a:srcRect t="17052" r="76883" b="11325"/>
          <a:stretch>
            <a:fillRect/>
          </a:stretch>
        </p:blipFill>
        <p:spPr bwMode="auto">
          <a:xfrm>
            <a:off x="2718177" y="1583413"/>
            <a:ext cx="2865716" cy="13197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Imagen 6" descr="ics logo.jpg">
            <a:extLst>
              <a:ext uri="{FF2B5EF4-FFF2-40B4-BE49-F238E27FC236}">
                <a16:creationId xmlns:a16="http://schemas.microsoft.com/office/drawing/2014/main" id="{0955D0CB-A26B-DFE7-7090-8539EB509BF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364" t="4347" r="13335" b="11542"/>
          <a:stretch/>
        </p:blipFill>
        <p:spPr>
          <a:xfrm>
            <a:off x="8861226" y="1287093"/>
            <a:ext cx="2550928" cy="2188664"/>
          </a:xfrm>
          <a:prstGeom prst="rect">
            <a:avLst/>
          </a:prstGeom>
        </p:spPr>
      </p:pic>
      <p:pic>
        <p:nvPicPr>
          <p:cNvPr id="8" name="Imagen 7" descr="Icono&#10;&#10;Descripción generada automáticamente">
            <a:extLst>
              <a:ext uri="{FF2B5EF4-FFF2-40B4-BE49-F238E27FC236}">
                <a16:creationId xmlns:a16="http://schemas.microsoft.com/office/drawing/2014/main" id="{22A64E5E-AFA4-B1DD-B99A-FBEF68CE7A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3394" y="1509916"/>
            <a:ext cx="2172551" cy="1333645"/>
          </a:xfrm>
          <a:prstGeom prst="rect">
            <a:avLst/>
          </a:prstGeom>
        </p:spPr>
      </p:pic>
      <p:pic>
        <p:nvPicPr>
          <p:cNvPr id="9" name="Imagen 8" descr="Imagen que contiene Logotipo&#10;&#10;Descripción generada automáticamente">
            <a:extLst>
              <a:ext uri="{FF2B5EF4-FFF2-40B4-BE49-F238E27FC236}">
                <a16:creationId xmlns:a16="http://schemas.microsoft.com/office/drawing/2014/main" id="{9B8F4864-4389-6EA8-498D-458BC5943C8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93278" y="1433891"/>
            <a:ext cx="2286000" cy="1447800"/>
          </a:xfrm>
          <a:prstGeom prst="rect">
            <a:avLst/>
          </a:prstGeom>
        </p:spPr>
      </p:pic>
      <p:sp>
        <p:nvSpPr>
          <p:cNvPr id="10" name="CuadroTexto 9">
            <a:extLst>
              <a:ext uri="{FF2B5EF4-FFF2-40B4-BE49-F238E27FC236}">
                <a16:creationId xmlns:a16="http://schemas.microsoft.com/office/drawing/2014/main" id="{3A8C5F05-1B1A-8DEA-D54B-6DBDCC2EF136}"/>
              </a:ext>
            </a:extLst>
          </p:cNvPr>
          <p:cNvSpPr txBox="1"/>
          <p:nvPr/>
        </p:nvSpPr>
        <p:spPr>
          <a:xfrm>
            <a:off x="2415945" y="4989079"/>
            <a:ext cx="3878491" cy="1569660"/>
          </a:xfrm>
          <a:prstGeom prst="rect">
            <a:avLst/>
          </a:prstGeom>
          <a:noFill/>
          <a:ln>
            <a:solidFill>
              <a:schemeClr val="bg2">
                <a:lumMod val="10000"/>
              </a:schemeClr>
            </a:solidFill>
          </a:ln>
        </p:spPr>
        <p:txBody>
          <a:bodyPr wrap="square" rtlCol="0">
            <a:spAutoFit/>
          </a:bodyPr>
          <a:lstStyle/>
          <a:p>
            <a:pPr algn="ctr"/>
            <a:r>
              <a:rPr lang="es-ES" sz="3200" dirty="0">
                <a:solidFill>
                  <a:schemeClr val="bg2">
                    <a:lumMod val="10000"/>
                  </a:schemeClr>
                </a:solidFill>
                <a:latin typeface="+mn-lt"/>
              </a:rPr>
              <a:t>NO ESTÁ INDICADO EN LA IUE NO COMPLICADA</a:t>
            </a:r>
          </a:p>
        </p:txBody>
      </p:sp>
      <p:sp>
        <p:nvSpPr>
          <p:cNvPr id="11" name="CuadroTexto 10">
            <a:extLst>
              <a:ext uri="{FF2B5EF4-FFF2-40B4-BE49-F238E27FC236}">
                <a16:creationId xmlns:a16="http://schemas.microsoft.com/office/drawing/2014/main" id="{D4294B42-C4DA-3FD8-1F02-CBEC05FE5CF9}"/>
              </a:ext>
            </a:extLst>
          </p:cNvPr>
          <p:cNvSpPr txBox="1"/>
          <p:nvPr/>
        </p:nvSpPr>
        <p:spPr>
          <a:xfrm>
            <a:off x="8405258" y="4989079"/>
            <a:ext cx="3462864" cy="1569660"/>
          </a:xfrm>
          <a:prstGeom prst="rect">
            <a:avLst/>
          </a:prstGeom>
          <a:noFill/>
          <a:ln>
            <a:solidFill>
              <a:schemeClr val="bg2">
                <a:lumMod val="10000"/>
              </a:schemeClr>
            </a:solidFill>
          </a:ln>
        </p:spPr>
        <p:txBody>
          <a:bodyPr wrap="square" rtlCol="0">
            <a:spAutoFit/>
          </a:bodyPr>
          <a:lstStyle/>
          <a:p>
            <a:pPr algn="ctr"/>
            <a:r>
              <a:rPr lang="es-ES" sz="3200" dirty="0">
                <a:solidFill>
                  <a:schemeClr val="bg2">
                    <a:lumMod val="10000"/>
                  </a:schemeClr>
                </a:solidFill>
                <a:latin typeface="+mn-lt"/>
              </a:rPr>
              <a:t>SI LA RECOMIENDA PARA EL MANEJO INVASIVO</a:t>
            </a:r>
          </a:p>
        </p:txBody>
      </p:sp>
      <p:sp>
        <p:nvSpPr>
          <p:cNvPr id="12" name="Flecha abajo 11">
            <a:extLst>
              <a:ext uri="{FF2B5EF4-FFF2-40B4-BE49-F238E27FC236}">
                <a16:creationId xmlns:a16="http://schemas.microsoft.com/office/drawing/2014/main" id="{D57C49E4-814B-1F7C-8C36-6203502583AD}"/>
              </a:ext>
            </a:extLst>
          </p:cNvPr>
          <p:cNvSpPr/>
          <p:nvPr/>
        </p:nvSpPr>
        <p:spPr>
          <a:xfrm flipH="1">
            <a:off x="10090971" y="3475757"/>
            <a:ext cx="45719" cy="14001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2">
                  <a:lumMod val="10000"/>
                </a:schemeClr>
              </a:solidFill>
            </a:endParaRPr>
          </a:p>
        </p:txBody>
      </p:sp>
      <p:cxnSp>
        <p:nvCxnSpPr>
          <p:cNvPr id="13" name="Conector recto 12">
            <a:extLst>
              <a:ext uri="{FF2B5EF4-FFF2-40B4-BE49-F238E27FC236}">
                <a16:creationId xmlns:a16="http://schemas.microsoft.com/office/drawing/2014/main" id="{8441A57B-6AE4-8675-B1B3-AE050F5A1D83}"/>
              </a:ext>
            </a:extLst>
          </p:cNvPr>
          <p:cNvCxnSpPr/>
          <p:nvPr/>
        </p:nvCxnSpPr>
        <p:spPr>
          <a:xfrm>
            <a:off x="243394" y="3257550"/>
            <a:ext cx="7910006" cy="0"/>
          </a:xfrm>
          <a:prstGeom prst="line">
            <a:avLst/>
          </a:prstGeom>
          <a:ln w="19050">
            <a:tailEnd w="med" len="lg"/>
          </a:ln>
        </p:spPr>
        <p:style>
          <a:lnRef idx="1">
            <a:schemeClr val="accent1"/>
          </a:lnRef>
          <a:fillRef idx="0">
            <a:schemeClr val="accent1"/>
          </a:fillRef>
          <a:effectRef idx="0">
            <a:schemeClr val="accent1"/>
          </a:effectRef>
          <a:fontRef idx="minor">
            <a:schemeClr val="tx1"/>
          </a:fontRef>
        </p:style>
      </p:cxnSp>
      <p:sp>
        <p:nvSpPr>
          <p:cNvPr id="14" name="Flecha abajo 13">
            <a:extLst>
              <a:ext uri="{FF2B5EF4-FFF2-40B4-BE49-F238E27FC236}">
                <a16:creationId xmlns:a16="http://schemas.microsoft.com/office/drawing/2014/main" id="{B6F2117E-6613-FAF8-A0E3-38144711FBCB}"/>
              </a:ext>
            </a:extLst>
          </p:cNvPr>
          <p:cNvSpPr/>
          <p:nvPr/>
        </p:nvSpPr>
        <p:spPr>
          <a:xfrm flipH="1">
            <a:off x="4175537" y="3423223"/>
            <a:ext cx="45719" cy="14001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2">
                  <a:lumMod val="10000"/>
                </a:schemeClr>
              </a:solidFill>
            </a:endParaRPr>
          </a:p>
        </p:txBody>
      </p:sp>
    </p:spTree>
    <p:extLst>
      <p:ext uri="{BB962C8B-B14F-4D97-AF65-F5344CB8AC3E}">
        <p14:creationId xmlns:p14="http://schemas.microsoft.com/office/powerpoint/2010/main" val="11750791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ector recto 6">
            <a:extLst>
              <a:ext uri="{FF2B5EF4-FFF2-40B4-BE49-F238E27FC236}">
                <a16:creationId xmlns:a16="http://schemas.microsoft.com/office/drawing/2014/main" id="{4A9ECE51-A678-391C-DEC5-59A6C8BD921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cxnSp>
        <p:nvCxnSpPr>
          <p:cNvPr id="2" name="Conector recto 1">
            <a:extLst>
              <a:ext uri="{FF2B5EF4-FFF2-40B4-BE49-F238E27FC236}">
                <a16:creationId xmlns:a16="http://schemas.microsoft.com/office/drawing/2014/main" id="{80B6CFB6-A5B4-D651-F086-1CEC99478E04}"/>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3" name="Rectángulo 2">
            <a:extLst>
              <a:ext uri="{FF2B5EF4-FFF2-40B4-BE49-F238E27FC236}">
                <a16:creationId xmlns:a16="http://schemas.microsoft.com/office/drawing/2014/main" id="{A1CFB608-AB6B-7F5E-512C-5BD020D88F50}"/>
              </a:ext>
            </a:extLst>
          </p:cNvPr>
          <p:cNvSpPr/>
          <p:nvPr/>
        </p:nvSpPr>
        <p:spPr>
          <a:xfrm>
            <a:off x="3880338" y="2748482"/>
            <a:ext cx="6752165" cy="954107"/>
          </a:xfrm>
          <a:prstGeom prst="rect">
            <a:avLst/>
          </a:prstGeom>
          <a:ln>
            <a:solidFill>
              <a:schemeClr val="bg2">
                <a:lumMod val="10000"/>
              </a:schemeClr>
            </a:solidFill>
          </a:ln>
        </p:spPr>
        <p:txBody>
          <a:bodyPr wrap="square">
            <a:spAutoFit/>
          </a:bodyPr>
          <a:lstStyle/>
          <a:p>
            <a:pPr lvl="0" algn="ctr">
              <a:defRPr/>
            </a:pPr>
            <a:r>
              <a:rPr lang="es-ES" altLang="es-ES" sz="2800" dirty="0">
                <a:solidFill>
                  <a:srgbClr val="000000"/>
                </a:solidFill>
                <a:latin typeface="+mn-lt"/>
                <a:cs typeface="Tahoma" pitchFamily="34" charset="0"/>
              </a:rPr>
              <a:t>La incontinencia es promovida a la categoría de enfermedad en 1998 por la OMS</a:t>
            </a:r>
          </a:p>
        </p:txBody>
      </p:sp>
      <p:pic>
        <p:nvPicPr>
          <p:cNvPr id="4" name="Picture 5" descr="Aislamiento2">
            <a:extLst>
              <a:ext uri="{FF2B5EF4-FFF2-40B4-BE49-F238E27FC236}">
                <a16:creationId xmlns:a16="http://schemas.microsoft.com/office/drawing/2014/main" id="{4171FC83-021F-6A32-E951-F0A72FE888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838" y="1197909"/>
            <a:ext cx="2277510" cy="3455227"/>
          </a:xfrm>
          <a:prstGeom prst="rect">
            <a:avLst/>
          </a:prstGeom>
          <a:noFill/>
          <a:ln w="3175">
            <a:solidFill>
              <a:srgbClr val="000000"/>
            </a:solidFill>
            <a:miter lim="800000"/>
            <a:headEnd/>
            <a:tailEnd/>
          </a:ln>
          <a:extLst>
            <a:ext uri="{909E8E84-426E-40dd-AFC4-6F175D3DCCD1}">
              <a14:hiddenFill xmlns="" xmlns:a14="http://schemas.microsoft.com/office/drawing/2010/main">
                <a:solidFill>
                  <a:srgbClr val="FFFFFF"/>
                </a:solidFill>
              </a14:hiddenFill>
            </a:ext>
          </a:extLst>
        </p:spPr>
      </p:pic>
      <p:sp>
        <p:nvSpPr>
          <p:cNvPr id="5" name="6 CuadroTexto">
            <a:extLst>
              <a:ext uri="{FF2B5EF4-FFF2-40B4-BE49-F238E27FC236}">
                <a16:creationId xmlns:a16="http://schemas.microsoft.com/office/drawing/2014/main" id="{A5FBA31E-4550-7270-F0BB-F3A234952420}"/>
              </a:ext>
            </a:extLst>
          </p:cNvPr>
          <p:cNvSpPr txBox="1">
            <a:spLocks noChangeArrowheads="1"/>
          </p:cNvSpPr>
          <p:nvPr/>
        </p:nvSpPr>
        <p:spPr bwMode="auto">
          <a:xfrm>
            <a:off x="8956627" y="6524625"/>
            <a:ext cx="323537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eaLnBrk="1" hangingPunct="1"/>
            <a:r>
              <a:rPr lang="es-ES" altLang="es-ES" sz="1200" dirty="0">
                <a:solidFill>
                  <a:schemeClr val="bg2">
                    <a:lumMod val="10000"/>
                  </a:schemeClr>
                </a:solidFill>
                <a:latin typeface="+mn-lt"/>
              </a:rPr>
              <a:t>*</a:t>
            </a:r>
            <a:r>
              <a:rPr lang="es-ES_tradnl" altLang="zh-CN" sz="1200" dirty="0" err="1">
                <a:solidFill>
                  <a:schemeClr val="bg2">
                    <a:lumMod val="10000"/>
                  </a:schemeClr>
                </a:solidFill>
                <a:latin typeface="+mn-lt"/>
                <a:ea typeface="SimSun" panose="02010600030101010101" pitchFamily="2" charset="-122"/>
              </a:rPr>
              <a:t>Reimundez</a:t>
            </a:r>
            <a:r>
              <a:rPr lang="es-ES_tradnl" altLang="zh-CN" sz="1200" dirty="0">
                <a:solidFill>
                  <a:schemeClr val="bg2">
                    <a:lumMod val="10000"/>
                  </a:schemeClr>
                </a:solidFill>
                <a:latin typeface="+mn-lt"/>
                <a:ea typeface="SimSun" panose="02010600030101010101" pitchFamily="2" charset="-122"/>
              </a:rPr>
              <a:t> G. </a:t>
            </a:r>
            <a:r>
              <a:rPr lang="es-ES_tradnl" altLang="zh-CN" sz="1200" dirty="0" err="1">
                <a:solidFill>
                  <a:schemeClr val="bg2">
                    <a:lumMod val="10000"/>
                  </a:schemeClr>
                </a:solidFill>
                <a:latin typeface="+mn-lt"/>
                <a:ea typeface="SimSun" panose="02010600030101010101" pitchFamily="2" charset="-122"/>
              </a:rPr>
              <a:t>Rev</a:t>
            </a:r>
            <a:r>
              <a:rPr lang="es-ES_tradnl" altLang="zh-CN" sz="1200" dirty="0">
                <a:solidFill>
                  <a:schemeClr val="bg2">
                    <a:lumMod val="10000"/>
                  </a:schemeClr>
                </a:solidFill>
                <a:latin typeface="+mn-lt"/>
                <a:ea typeface="SimSun" panose="02010600030101010101" pitchFamily="2" charset="-122"/>
              </a:rPr>
              <a:t> </a:t>
            </a:r>
            <a:r>
              <a:rPr lang="es-ES_tradnl" altLang="zh-CN" sz="1200" dirty="0" err="1">
                <a:solidFill>
                  <a:schemeClr val="bg2">
                    <a:lumMod val="10000"/>
                  </a:schemeClr>
                </a:solidFill>
                <a:latin typeface="+mn-lt"/>
                <a:ea typeface="SimSun" panose="02010600030101010101" pitchFamily="2" charset="-122"/>
              </a:rPr>
              <a:t>Esp</a:t>
            </a:r>
            <a:r>
              <a:rPr lang="es-ES_tradnl" altLang="zh-CN" sz="1200" dirty="0">
                <a:solidFill>
                  <a:schemeClr val="bg2">
                    <a:lumMod val="10000"/>
                  </a:schemeClr>
                </a:solidFill>
                <a:latin typeface="+mn-lt"/>
                <a:ea typeface="SimSun" panose="02010600030101010101" pitchFamily="2" charset="-122"/>
              </a:rPr>
              <a:t> </a:t>
            </a:r>
            <a:r>
              <a:rPr lang="es-ES_tradnl" altLang="zh-CN" sz="1200" dirty="0" err="1">
                <a:solidFill>
                  <a:schemeClr val="bg2">
                    <a:lumMod val="10000"/>
                  </a:schemeClr>
                </a:solidFill>
                <a:latin typeface="+mn-lt"/>
                <a:ea typeface="SimSun" panose="02010600030101010101" pitchFamily="2" charset="-122"/>
              </a:rPr>
              <a:t>Econ</a:t>
            </a:r>
            <a:r>
              <a:rPr lang="es-ES_tradnl" altLang="zh-CN" sz="1200" dirty="0">
                <a:solidFill>
                  <a:schemeClr val="bg2">
                    <a:lumMod val="10000"/>
                  </a:schemeClr>
                </a:solidFill>
                <a:latin typeface="+mn-lt"/>
                <a:ea typeface="SimSun" panose="02010600030101010101" pitchFamily="2" charset="-122"/>
              </a:rPr>
              <a:t> Salud Jun 2002;1(2)</a:t>
            </a:r>
            <a:endParaRPr lang="es-ES_tradnl" altLang="es-ES" sz="1200" dirty="0">
              <a:solidFill>
                <a:schemeClr val="bg2">
                  <a:lumMod val="10000"/>
                </a:schemeClr>
              </a:solidFill>
              <a:latin typeface="+mn-lt"/>
            </a:endParaRPr>
          </a:p>
        </p:txBody>
      </p:sp>
      <p:sp>
        <p:nvSpPr>
          <p:cNvPr id="6" name="Text Box 3">
            <a:extLst>
              <a:ext uri="{FF2B5EF4-FFF2-40B4-BE49-F238E27FC236}">
                <a16:creationId xmlns:a16="http://schemas.microsoft.com/office/drawing/2014/main" id="{0F43D32C-36D7-E182-3EBF-0EF9C2D706FD}"/>
              </a:ext>
            </a:extLst>
          </p:cNvPr>
          <p:cNvSpPr txBox="1">
            <a:spLocks noChangeArrowheads="1"/>
          </p:cNvSpPr>
          <p:nvPr/>
        </p:nvSpPr>
        <p:spPr bwMode="auto">
          <a:xfrm>
            <a:off x="179942" y="4802376"/>
            <a:ext cx="11912668" cy="19389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r>
              <a:rPr lang="es-ES_tradnl" altLang="es-ES" sz="2000" dirty="0">
                <a:solidFill>
                  <a:schemeClr val="bg2">
                    <a:lumMod val="10000"/>
                  </a:schemeClr>
                </a:solidFill>
                <a:latin typeface="+mn-lt"/>
              </a:rPr>
              <a:t>No hay datos fiables sobre su prevalencia en personas &lt; 65 años porque es una enfermedad </a:t>
            </a:r>
            <a:r>
              <a:rPr lang="es-ES_tradnl" altLang="es-ES" sz="2000" b="1" dirty="0" err="1">
                <a:solidFill>
                  <a:schemeClr val="bg2">
                    <a:lumMod val="10000"/>
                  </a:schemeClr>
                </a:solidFill>
                <a:latin typeface="+mn-lt"/>
              </a:rPr>
              <a:t>infradiagnosticada</a:t>
            </a:r>
            <a:r>
              <a:rPr lang="es-ES_tradnl" altLang="es-ES" sz="2000" dirty="0">
                <a:solidFill>
                  <a:schemeClr val="bg2">
                    <a:lumMod val="10000"/>
                  </a:schemeClr>
                </a:solidFill>
                <a:latin typeface="+mn-lt"/>
              </a:rPr>
              <a:t>:</a:t>
            </a:r>
          </a:p>
          <a:p>
            <a:endParaRPr lang="es-ES_tradnl" altLang="es-ES" sz="2000" dirty="0">
              <a:solidFill>
                <a:schemeClr val="bg2">
                  <a:lumMod val="10000"/>
                </a:schemeClr>
              </a:solidFill>
              <a:latin typeface="+mn-lt"/>
            </a:endParaRPr>
          </a:p>
          <a:p>
            <a:pPr marL="342900" indent="-342900">
              <a:buFont typeface="Arial" panose="020B0604020202020204" pitchFamily="34" charset="0"/>
              <a:buChar char="•"/>
            </a:pPr>
            <a:r>
              <a:rPr lang="es-ES_tradnl" altLang="es-ES" sz="2000" dirty="0">
                <a:solidFill>
                  <a:schemeClr val="bg2">
                    <a:lumMod val="10000"/>
                  </a:schemeClr>
                </a:solidFill>
                <a:latin typeface="+mn-lt"/>
              </a:rPr>
              <a:t>Equivocadas connotaciones negativas sociales y personales del paciente que le impiden acudir al médico (25-50% no acuden a la consulta)*.</a:t>
            </a:r>
          </a:p>
          <a:p>
            <a:pPr marL="342900" indent="-342900">
              <a:buFont typeface="Arial" panose="020B0604020202020204" pitchFamily="34" charset="0"/>
              <a:buChar char="•"/>
            </a:pPr>
            <a:r>
              <a:rPr lang="es-ES_tradnl" altLang="es-ES" sz="2000" dirty="0">
                <a:solidFill>
                  <a:schemeClr val="bg2">
                    <a:lumMod val="10000"/>
                  </a:schemeClr>
                </a:solidFill>
                <a:latin typeface="+mn-lt"/>
              </a:rPr>
              <a:t>Escasa concienciación de los profesionales sanitarios, que apenas preguntan por este problema.</a:t>
            </a:r>
          </a:p>
          <a:p>
            <a:pPr marL="342900" indent="-342900">
              <a:buFont typeface="Arial" panose="020B0604020202020204" pitchFamily="34" charset="0"/>
              <a:buChar char="•"/>
            </a:pPr>
            <a:r>
              <a:rPr lang="es-ES_tradnl" altLang="es-ES" sz="2000" dirty="0">
                <a:solidFill>
                  <a:schemeClr val="bg2">
                    <a:lumMod val="10000"/>
                  </a:schemeClr>
                </a:solidFill>
                <a:latin typeface="+mn-lt"/>
              </a:rPr>
              <a:t>Falta de consenso en la definición de la IU.</a:t>
            </a:r>
          </a:p>
        </p:txBody>
      </p:sp>
      <p:sp>
        <p:nvSpPr>
          <p:cNvPr id="11" name="CuadroTexto 10">
            <a:extLst>
              <a:ext uri="{FF2B5EF4-FFF2-40B4-BE49-F238E27FC236}">
                <a16:creationId xmlns:a16="http://schemas.microsoft.com/office/drawing/2014/main" id="{2045C68C-8E45-21B7-9B92-10FE8604B26D}"/>
              </a:ext>
            </a:extLst>
          </p:cNvPr>
          <p:cNvSpPr txBox="1"/>
          <p:nvPr/>
        </p:nvSpPr>
        <p:spPr>
          <a:xfrm>
            <a:off x="3463070" y="1429340"/>
            <a:ext cx="8321562" cy="707886"/>
          </a:xfrm>
          <a:prstGeom prst="rect">
            <a:avLst/>
          </a:prstGeom>
          <a:noFill/>
        </p:spPr>
        <p:txBody>
          <a:bodyPr wrap="square" rtlCol="0">
            <a:spAutoFit/>
          </a:bodyPr>
          <a:lstStyle/>
          <a:p>
            <a:pPr marL="285750" indent="-285750">
              <a:buFont typeface="Arial" panose="020B0604020202020204" pitchFamily="34" charset="0"/>
              <a:buChar char="•"/>
            </a:pPr>
            <a:r>
              <a:rPr lang="es-ES" sz="2000" dirty="0">
                <a:solidFill>
                  <a:schemeClr val="bg2">
                    <a:lumMod val="10000"/>
                  </a:schemeClr>
                </a:solidFill>
                <a:latin typeface="+mn-lt"/>
              </a:rPr>
              <a:t>Históricamente minusvalorada a pesar de ser un problema médico y socio-sanitario de primer orden que afecta a más de 200 millones de pacientes.</a:t>
            </a:r>
          </a:p>
        </p:txBody>
      </p:sp>
      <p:sp>
        <p:nvSpPr>
          <p:cNvPr id="12" name="Título 1">
            <a:extLst>
              <a:ext uri="{FF2B5EF4-FFF2-40B4-BE49-F238E27FC236}">
                <a16:creationId xmlns:a16="http://schemas.microsoft.com/office/drawing/2014/main" id="{5F70E5C0-0BCD-AB1C-A7DC-9E1F9CD73CD5}"/>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LA ENFERMEDAD SILENCIOSA</a:t>
            </a:r>
          </a:p>
        </p:txBody>
      </p:sp>
    </p:spTree>
    <p:extLst>
      <p:ext uri="{BB962C8B-B14F-4D97-AF65-F5344CB8AC3E}">
        <p14:creationId xmlns:p14="http://schemas.microsoft.com/office/powerpoint/2010/main" val="21020166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5 Imagen" descr="errare.jpg"/>
          <p:cNvPicPr>
            <a:picLocks noChangeAspect="1"/>
          </p:cNvPicPr>
          <p:nvPr/>
        </p:nvPicPr>
        <p:blipFill>
          <a:blip r:embed="rId3">
            <a:extLst>
              <a:ext uri="{28A0092B-C50C-407E-A947-70E740481C1C}">
                <a14:useLocalDpi xmlns:a14="http://schemas.microsoft.com/office/drawing/2010/main" val="0"/>
              </a:ext>
            </a:extLst>
          </a:blip>
          <a:srcRect l="5911" t="7697" r="5861" b="27547"/>
          <a:stretch>
            <a:fillRect/>
          </a:stretch>
        </p:blipFill>
        <p:spPr bwMode="auto">
          <a:xfrm>
            <a:off x="-39512" y="-14288"/>
            <a:ext cx="12225868" cy="6851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CuadroTexto 1"/>
          <p:cNvSpPr txBox="1"/>
          <p:nvPr/>
        </p:nvSpPr>
        <p:spPr>
          <a:xfrm>
            <a:off x="678831" y="1390650"/>
            <a:ext cx="6227859" cy="646331"/>
          </a:xfrm>
          <a:prstGeom prst="rect">
            <a:avLst/>
          </a:prstGeom>
          <a:noFill/>
        </p:spPr>
        <p:txBody>
          <a:bodyPr wrap="none" rtlCol="0">
            <a:spAutoFit/>
          </a:bodyPr>
          <a:lstStyle/>
          <a:p>
            <a:r>
              <a:rPr lang="es-ES" sz="3600" dirty="0">
                <a:solidFill>
                  <a:schemeClr val="bg2">
                    <a:lumMod val="10000"/>
                  </a:schemeClr>
                </a:solidFill>
                <a:latin typeface="+mn-lt"/>
              </a:rPr>
              <a:t>HAY QUE EVITAR EL “CATRASCA”</a:t>
            </a:r>
          </a:p>
        </p:txBody>
      </p:sp>
    </p:spTree>
    <p:extLst>
      <p:ext uri="{BB962C8B-B14F-4D97-AF65-F5344CB8AC3E}">
        <p14:creationId xmlns:p14="http://schemas.microsoft.com/office/powerpoint/2010/main" val="32400298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CATRASCA</a:t>
            </a:r>
          </a:p>
        </p:txBody>
      </p:sp>
      <p:sp>
        <p:nvSpPr>
          <p:cNvPr id="8" name="Text Box 29">
            <a:extLst>
              <a:ext uri="{FF2B5EF4-FFF2-40B4-BE49-F238E27FC236}">
                <a16:creationId xmlns:a16="http://schemas.microsoft.com/office/drawing/2014/main" id="{F28A8002-CBAE-A2C1-2CA5-68E1D9A960D4}"/>
              </a:ext>
            </a:extLst>
          </p:cNvPr>
          <p:cNvSpPr txBox="1">
            <a:spLocks noChangeArrowheads="1"/>
          </p:cNvSpPr>
          <p:nvPr/>
        </p:nvSpPr>
        <p:spPr bwMode="auto">
          <a:xfrm>
            <a:off x="2035893" y="1085825"/>
            <a:ext cx="6725980" cy="646331"/>
          </a:xfrm>
          <a:prstGeom prst="rect">
            <a:avLst/>
          </a:prstGeom>
          <a:noFill/>
          <a:ln>
            <a:solidFill>
              <a:schemeClr val="tx1"/>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MS PGothic" charset="0"/>
                <a:cs typeface="MS PGothic" charset="0"/>
              </a:defRPr>
            </a:lvl1pPr>
            <a:lvl2pPr marL="742950" indent="-285750" eaLnBrk="0" hangingPunct="0">
              <a:defRPr sz="2400">
                <a:solidFill>
                  <a:schemeClr val="tx1"/>
                </a:solidFill>
                <a:latin typeface="Times New Roman" charset="0"/>
                <a:ea typeface="MS PGothic" charset="0"/>
                <a:cs typeface="MS PGothic" charset="0"/>
              </a:defRPr>
            </a:lvl2pPr>
            <a:lvl3pPr marL="1143000" indent="-228600" eaLnBrk="0" hangingPunct="0">
              <a:defRPr sz="2400">
                <a:solidFill>
                  <a:schemeClr val="tx1"/>
                </a:solidFill>
                <a:latin typeface="Times New Roman" charset="0"/>
                <a:ea typeface="MS PGothic" charset="0"/>
                <a:cs typeface="MS PGothic" charset="0"/>
              </a:defRPr>
            </a:lvl3pPr>
            <a:lvl4pPr marL="1600200" indent="-228600" eaLnBrk="0" hangingPunct="0">
              <a:defRPr sz="2400">
                <a:solidFill>
                  <a:schemeClr val="tx1"/>
                </a:solidFill>
                <a:latin typeface="Times New Roman" charset="0"/>
                <a:ea typeface="MS PGothic" charset="0"/>
                <a:cs typeface="MS PGothic" charset="0"/>
              </a:defRPr>
            </a:lvl4pPr>
            <a:lvl5pPr marL="2057400" indent="-228600" eaLnBrk="0" hangingPunct="0">
              <a:defRPr sz="2400">
                <a:solidFill>
                  <a:schemeClr val="tx1"/>
                </a:solidFill>
                <a:latin typeface="Times New Roman"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9pPr>
          </a:lstStyle>
          <a:p>
            <a:pPr eaLnBrk="1" hangingPunct="1"/>
            <a:r>
              <a:rPr lang="es-ES_tradnl" sz="3600" b="1" dirty="0">
                <a:solidFill>
                  <a:schemeClr val="bg2">
                    <a:lumMod val="10000"/>
                  </a:schemeClr>
                </a:solidFill>
                <a:latin typeface="+mn-lt"/>
              </a:rPr>
              <a:t>CATRASCA</a:t>
            </a:r>
            <a:r>
              <a:rPr lang="es-ES_tradnl" sz="3600" dirty="0">
                <a:solidFill>
                  <a:schemeClr val="bg2">
                    <a:lumMod val="10000"/>
                  </a:schemeClr>
                </a:solidFill>
                <a:latin typeface="+mn-lt"/>
              </a:rPr>
              <a:t> = </a:t>
            </a:r>
            <a:r>
              <a:rPr lang="es-ES_tradnl" sz="3600" b="1" dirty="0" err="1">
                <a:solidFill>
                  <a:schemeClr val="bg2">
                    <a:lumMod val="10000"/>
                  </a:schemeClr>
                </a:solidFill>
                <a:latin typeface="+mn-lt"/>
              </a:rPr>
              <a:t>CA</a:t>
            </a:r>
            <a:r>
              <a:rPr lang="es-ES_tradnl" sz="3600" dirty="0" err="1">
                <a:solidFill>
                  <a:schemeClr val="bg2">
                    <a:lumMod val="10000"/>
                  </a:schemeClr>
                </a:solidFill>
                <a:latin typeface="+mn-lt"/>
              </a:rPr>
              <a:t>gada</a:t>
            </a:r>
            <a:r>
              <a:rPr lang="es-ES_tradnl" sz="3600" dirty="0">
                <a:solidFill>
                  <a:schemeClr val="bg2">
                    <a:lumMod val="10000"/>
                  </a:schemeClr>
                </a:solidFill>
                <a:latin typeface="+mn-lt"/>
              </a:rPr>
              <a:t> </a:t>
            </a:r>
            <a:r>
              <a:rPr lang="es-ES_tradnl" sz="3600" b="1" dirty="0">
                <a:solidFill>
                  <a:schemeClr val="bg2">
                    <a:lumMod val="10000"/>
                  </a:schemeClr>
                </a:solidFill>
                <a:latin typeface="+mn-lt"/>
              </a:rPr>
              <a:t>TRA</a:t>
            </a:r>
            <a:r>
              <a:rPr lang="es-ES_tradnl" sz="3600" dirty="0">
                <a:solidFill>
                  <a:schemeClr val="bg2">
                    <a:lumMod val="10000"/>
                  </a:schemeClr>
                </a:solidFill>
                <a:latin typeface="+mn-lt"/>
              </a:rPr>
              <a:t>S </a:t>
            </a:r>
            <a:r>
              <a:rPr lang="es-ES_tradnl" sz="3600" b="1" dirty="0" err="1">
                <a:solidFill>
                  <a:schemeClr val="bg2">
                    <a:lumMod val="10000"/>
                  </a:schemeClr>
                </a:solidFill>
                <a:latin typeface="+mn-lt"/>
              </a:rPr>
              <a:t>CA</a:t>
            </a:r>
            <a:r>
              <a:rPr lang="es-ES_tradnl" sz="3600" dirty="0" err="1">
                <a:solidFill>
                  <a:schemeClr val="bg2">
                    <a:lumMod val="10000"/>
                  </a:schemeClr>
                </a:solidFill>
                <a:latin typeface="+mn-lt"/>
              </a:rPr>
              <a:t>gada</a:t>
            </a:r>
            <a:endParaRPr lang="es-ES_tradnl" sz="3600" dirty="0">
              <a:solidFill>
                <a:schemeClr val="bg2">
                  <a:lumMod val="10000"/>
                </a:schemeClr>
              </a:solidFill>
              <a:latin typeface="+mn-lt"/>
            </a:endParaRPr>
          </a:p>
        </p:txBody>
      </p:sp>
      <p:pic>
        <p:nvPicPr>
          <p:cNvPr id="9" name="Imagen 8">
            <a:extLst>
              <a:ext uri="{FF2B5EF4-FFF2-40B4-BE49-F238E27FC236}">
                <a16:creationId xmlns:a16="http://schemas.microsoft.com/office/drawing/2014/main" id="{4D072F92-E04F-A6AB-358C-2A6383C3D3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850" y="1955200"/>
            <a:ext cx="9886950" cy="4668644"/>
          </a:xfrm>
          <a:prstGeom prst="rect">
            <a:avLst/>
          </a:prstGeom>
          <a:effectLst>
            <a:outerShdw blurRad="292100" dist="139700" dir="2700000" algn="ctr" rotWithShape="0">
              <a:srgbClr val="000000">
                <a:alpha val="65000"/>
              </a:srgbClr>
            </a:outerShdw>
          </a:effectLst>
        </p:spPr>
      </p:pic>
      <p:sp>
        <p:nvSpPr>
          <p:cNvPr id="10" name="Elipse 9">
            <a:extLst>
              <a:ext uri="{FF2B5EF4-FFF2-40B4-BE49-F238E27FC236}">
                <a16:creationId xmlns:a16="http://schemas.microsoft.com/office/drawing/2014/main" id="{DFEDEC3C-0188-572E-3B88-FAA9A4C51AEC}"/>
              </a:ext>
            </a:extLst>
          </p:cNvPr>
          <p:cNvSpPr/>
          <p:nvPr/>
        </p:nvSpPr>
        <p:spPr>
          <a:xfrm>
            <a:off x="1333500" y="3695700"/>
            <a:ext cx="17145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41386006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CATRASCA</a:t>
            </a:r>
          </a:p>
        </p:txBody>
      </p:sp>
      <p:sp>
        <p:nvSpPr>
          <p:cNvPr id="3" name="9 CuadroTexto">
            <a:extLst>
              <a:ext uri="{FF2B5EF4-FFF2-40B4-BE49-F238E27FC236}">
                <a16:creationId xmlns:a16="http://schemas.microsoft.com/office/drawing/2014/main" id="{14114B3A-7810-1CF2-006E-1E4A329991F6}"/>
              </a:ext>
            </a:extLst>
          </p:cNvPr>
          <p:cNvSpPr txBox="1">
            <a:spLocks noChangeArrowheads="1"/>
          </p:cNvSpPr>
          <p:nvPr/>
        </p:nvSpPr>
        <p:spPr bwMode="auto">
          <a:xfrm>
            <a:off x="7543800" y="6400800"/>
            <a:ext cx="1504950" cy="36988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endParaRPr lang="es-ES"/>
          </a:p>
        </p:txBody>
      </p:sp>
      <p:pic>
        <p:nvPicPr>
          <p:cNvPr id="6" name="Picture 5" descr="forges13">
            <a:extLst>
              <a:ext uri="{FF2B5EF4-FFF2-40B4-BE49-F238E27FC236}">
                <a16:creationId xmlns:a16="http://schemas.microsoft.com/office/drawing/2014/main" id="{39E585CB-9DBA-832A-0E67-3B5C40EBAD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8563" y="1474060"/>
            <a:ext cx="4492461" cy="50148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Imagen 6">
            <a:extLst>
              <a:ext uri="{FF2B5EF4-FFF2-40B4-BE49-F238E27FC236}">
                <a16:creationId xmlns:a16="http://schemas.microsoft.com/office/drawing/2014/main" id="{05FC0220-1B2F-10D1-DFE5-18D3A470E82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1666" b="16945"/>
          <a:stretch/>
        </p:blipFill>
        <p:spPr>
          <a:xfrm>
            <a:off x="479376" y="1065385"/>
            <a:ext cx="3814555" cy="5070659"/>
          </a:xfrm>
          <a:prstGeom prst="rect">
            <a:avLst/>
          </a:prstGeom>
        </p:spPr>
      </p:pic>
      <p:pic>
        <p:nvPicPr>
          <p:cNvPr id="11" name="Imagen 10">
            <a:extLst>
              <a:ext uri="{FF2B5EF4-FFF2-40B4-BE49-F238E27FC236}">
                <a16:creationId xmlns:a16="http://schemas.microsoft.com/office/drawing/2014/main" id="{16B8B4A7-3D36-78DE-6786-EDABEF7CCC6D}"/>
              </a:ext>
            </a:extLst>
          </p:cNvPr>
          <p:cNvPicPr>
            <a:picLocks noChangeAspect="1"/>
          </p:cNvPicPr>
          <p:nvPr/>
        </p:nvPicPr>
        <p:blipFill rotWithShape="1">
          <a:blip r:embed="rId5"/>
          <a:srcRect l="25173" t="17500" r="64410" b="75000"/>
          <a:stretch/>
        </p:blipFill>
        <p:spPr>
          <a:xfrm>
            <a:off x="4412131" y="1065385"/>
            <a:ext cx="1143000" cy="514350"/>
          </a:xfrm>
          <a:prstGeom prst="rect">
            <a:avLst/>
          </a:prstGeom>
        </p:spPr>
      </p:pic>
      <p:pic>
        <p:nvPicPr>
          <p:cNvPr id="12" name="Imagen 11" descr="Imagen que contiene Texto&#10;&#10;Descripción generada automáticamente">
            <a:extLst>
              <a:ext uri="{FF2B5EF4-FFF2-40B4-BE49-F238E27FC236}">
                <a16:creationId xmlns:a16="http://schemas.microsoft.com/office/drawing/2014/main" id="{11D761D7-0C6A-4BB4-2440-24E83E10958F}"/>
              </a:ext>
            </a:extLst>
          </p:cNvPr>
          <p:cNvPicPr>
            <a:picLocks noChangeAspect="1"/>
          </p:cNvPicPr>
          <p:nvPr/>
        </p:nvPicPr>
        <p:blipFill rotWithShape="1">
          <a:blip r:embed="rId6">
            <a:extLst>
              <a:ext uri="{28A0092B-C50C-407E-A947-70E740481C1C}">
                <a14:useLocalDpi xmlns:a14="http://schemas.microsoft.com/office/drawing/2010/main" val="0"/>
              </a:ext>
            </a:extLst>
          </a:blip>
          <a:srcRect t="43409" b="47456"/>
          <a:stretch/>
        </p:blipFill>
        <p:spPr>
          <a:xfrm>
            <a:off x="479376" y="6130775"/>
            <a:ext cx="3814555" cy="626500"/>
          </a:xfrm>
          <a:prstGeom prst="rect">
            <a:avLst/>
          </a:prstGeom>
        </p:spPr>
      </p:pic>
    </p:spTree>
    <p:extLst>
      <p:ext uri="{BB962C8B-B14F-4D97-AF65-F5344CB8AC3E}">
        <p14:creationId xmlns:p14="http://schemas.microsoft.com/office/powerpoint/2010/main" val="18129092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CASO CLÍNICO</a:t>
            </a:r>
          </a:p>
        </p:txBody>
      </p:sp>
      <p:sp>
        <p:nvSpPr>
          <p:cNvPr id="3" name="Rectangle 3">
            <a:extLst>
              <a:ext uri="{FF2B5EF4-FFF2-40B4-BE49-F238E27FC236}">
                <a16:creationId xmlns:a16="http://schemas.microsoft.com/office/drawing/2014/main" id="{6D2ECFF4-F452-4C2C-59AC-427C1F63F30D}"/>
              </a:ext>
            </a:extLst>
          </p:cNvPr>
          <p:cNvSpPr txBox="1">
            <a:spLocks/>
          </p:cNvSpPr>
          <p:nvPr/>
        </p:nvSpPr>
        <p:spPr bwMode="auto">
          <a:xfrm>
            <a:off x="113536" y="1989247"/>
            <a:ext cx="4041775" cy="4648096"/>
          </a:xfrm>
          <a:prstGeom prst="rect">
            <a:avLst/>
          </a:prstGeom>
          <a:noFill/>
          <a:ln w="9525">
            <a:noFill/>
            <a:miter lim="800000"/>
            <a:headEnd/>
            <a:tailEnd/>
          </a:ln>
        </p:spPr>
        <p:txBody>
          <a:bodyPr/>
          <a:lstStyle/>
          <a:p>
            <a:pPr marL="342900" indent="-342900" algn="l">
              <a:spcBef>
                <a:spcPct val="20000"/>
              </a:spcBef>
              <a:buFont typeface="Arial" pitchFamily="34" charset="0"/>
              <a:buChar char="•"/>
            </a:pPr>
            <a:r>
              <a:rPr lang="es-ES" sz="2000" dirty="0">
                <a:solidFill>
                  <a:srgbClr val="000000"/>
                </a:solidFill>
                <a:latin typeface="+mn-lt"/>
              </a:rPr>
              <a:t>IUE que precisa de 5-6 compresas/día</a:t>
            </a:r>
            <a:r>
              <a:rPr lang="es-ES" sz="2000" dirty="0">
                <a:solidFill>
                  <a:srgbClr val="000000"/>
                </a:solidFill>
                <a:latin typeface="+mn-lt"/>
                <a:cs typeface="Arial" pitchFamily="34" charset="0"/>
              </a:rPr>
              <a:t>.</a:t>
            </a:r>
          </a:p>
          <a:p>
            <a:pPr marL="342900" indent="-342900" algn="l">
              <a:spcBef>
                <a:spcPct val="20000"/>
              </a:spcBef>
              <a:buFont typeface="Arial" pitchFamily="34" charset="0"/>
              <a:buChar char="•"/>
            </a:pPr>
            <a:r>
              <a:rPr lang="es-ES" sz="2000" dirty="0">
                <a:solidFill>
                  <a:srgbClr val="000000"/>
                </a:solidFill>
                <a:latin typeface="+mn-lt"/>
              </a:rPr>
              <a:t>DM3D: no pudo realizarlo</a:t>
            </a:r>
          </a:p>
          <a:p>
            <a:pPr marL="342900" indent="-342900" algn="l">
              <a:spcBef>
                <a:spcPct val="20000"/>
              </a:spcBef>
              <a:buFont typeface="Arial" pitchFamily="34" charset="0"/>
              <a:buChar char="•"/>
            </a:pPr>
            <a:r>
              <a:rPr lang="es-ES" sz="2000" dirty="0">
                <a:solidFill>
                  <a:srgbClr val="000000"/>
                </a:solidFill>
                <a:latin typeface="+mn-lt"/>
                <a:cs typeface="Arial" pitchFamily="34" charset="0"/>
              </a:rPr>
              <a:t>ICIQ-SF: 19</a:t>
            </a:r>
          </a:p>
          <a:p>
            <a:pPr marL="342900" indent="-342900" algn="l">
              <a:spcBef>
                <a:spcPct val="20000"/>
              </a:spcBef>
              <a:buFont typeface="Arial" pitchFamily="34" charset="0"/>
              <a:buChar char="•"/>
            </a:pPr>
            <a:r>
              <a:rPr lang="es-ES" sz="2000" dirty="0" err="1">
                <a:solidFill>
                  <a:srgbClr val="000000"/>
                </a:solidFill>
                <a:latin typeface="+mn-lt"/>
              </a:rPr>
              <a:t>Pad</a:t>
            </a:r>
            <a:r>
              <a:rPr lang="es-ES" sz="2000" dirty="0">
                <a:solidFill>
                  <a:srgbClr val="000000"/>
                </a:solidFill>
                <a:latin typeface="+mn-lt"/>
              </a:rPr>
              <a:t> test de 400 gr.</a:t>
            </a:r>
            <a:endParaRPr lang="es-ES" sz="2000" dirty="0">
              <a:solidFill>
                <a:srgbClr val="000000"/>
              </a:solidFill>
              <a:latin typeface="+mn-lt"/>
              <a:cs typeface="Arial" pitchFamily="34" charset="0"/>
            </a:endParaRPr>
          </a:p>
          <a:p>
            <a:pPr marL="342900" indent="-342900" algn="l">
              <a:spcBef>
                <a:spcPct val="20000"/>
              </a:spcBef>
              <a:buFont typeface="Arial" pitchFamily="34" charset="0"/>
              <a:buChar char="•"/>
            </a:pPr>
            <a:r>
              <a:rPr lang="es-ES" sz="2000" dirty="0">
                <a:solidFill>
                  <a:srgbClr val="000000"/>
                </a:solidFill>
                <a:latin typeface="+mn-lt"/>
                <a:cs typeface="Arial" pitchFamily="34" charset="0"/>
              </a:rPr>
              <a:t>Cistoscopia: No estenosis, buena función esfinteriana</a:t>
            </a:r>
            <a:r>
              <a:rPr lang="es-ES" sz="2000" dirty="0">
                <a:solidFill>
                  <a:srgbClr val="000000"/>
                </a:solidFill>
                <a:latin typeface="+mn-lt"/>
              </a:rPr>
              <a:t>. Vejiga normal.</a:t>
            </a:r>
          </a:p>
          <a:p>
            <a:pPr marL="342900" indent="-342900" algn="l">
              <a:spcBef>
                <a:spcPct val="20000"/>
              </a:spcBef>
              <a:buFont typeface="Arial" pitchFamily="34" charset="0"/>
              <a:buChar char="•"/>
            </a:pPr>
            <a:r>
              <a:rPr lang="es-ES" sz="2000" dirty="0">
                <a:solidFill>
                  <a:srgbClr val="000000"/>
                </a:solidFill>
                <a:latin typeface="+mn-lt"/>
                <a:cs typeface="Arial" pitchFamily="34" charset="0"/>
              </a:rPr>
              <a:t>EUD: Acomodación disminuida.</a:t>
            </a:r>
          </a:p>
          <a:p>
            <a:pPr algn="l">
              <a:spcBef>
                <a:spcPct val="20000"/>
              </a:spcBef>
            </a:pPr>
            <a:endParaRPr lang="es-ES" sz="2000" dirty="0">
              <a:solidFill>
                <a:srgbClr val="000000"/>
              </a:solidFill>
              <a:latin typeface="+mn-lt"/>
              <a:cs typeface="Arial" pitchFamily="34" charset="0"/>
            </a:endParaRPr>
          </a:p>
          <a:p>
            <a:pPr marL="1143000" lvl="2" indent="-228600" algn="l">
              <a:spcBef>
                <a:spcPct val="20000"/>
              </a:spcBef>
              <a:buFont typeface="Arial" pitchFamily="34" charset="0"/>
              <a:buChar char="•"/>
            </a:pPr>
            <a:endParaRPr lang="es-ES" sz="2000" dirty="0">
              <a:solidFill>
                <a:srgbClr val="000000"/>
              </a:solidFill>
              <a:latin typeface="+mn-lt"/>
              <a:cs typeface="Arial" pitchFamily="34" charset="0"/>
            </a:endParaRPr>
          </a:p>
        </p:txBody>
      </p:sp>
      <p:sp>
        <p:nvSpPr>
          <p:cNvPr id="5" name="9 CuadroTexto">
            <a:extLst>
              <a:ext uri="{FF2B5EF4-FFF2-40B4-BE49-F238E27FC236}">
                <a16:creationId xmlns:a16="http://schemas.microsoft.com/office/drawing/2014/main" id="{C5F4F4FB-A9B6-76D7-B5AA-FD6AEEC671A2}"/>
              </a:ext>
            </a:extLst>
          </p:cNvPr>
          <p:cNvSpPr txBox="1">
            <a:spLocks noChangeArrowheads="1"/>
          </p:cNvSpPr>
          <p:nvPr/>
        </p:nvSpPr>
        <p:spPr bwMode="auto">
          <a:xfrm>
            <a:off x="9698845" y="6129496"/>
            <a:ext cx="1504950" cy="338554"/>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endParaRPr lang="es-ES" sz="1600">
              <a:solidFill>
                <a:schemeClr val="bg2">
                  <a:lumMod val="10000"/>
                </a:schemeClr>
              </a:solidFill>
              <a:latin typeface="+mn-lt"/>
            </a:endParaRPr>
          </a:p>
        </p:txBody>
      </p:sp>
      <p:pic>
        <p:nvPicPr>
          <p:cNvPr id="7" name="Imagen 6" descr="Acomodacion vesical disminuida.jpg">
            <a:extLst>
              <a:ext uri="{FF2B5EF4-FFF2-40B4-BE49-F238E27FC236}">
                <a16:creationId xmlns:a16="http://schemas.microsoft.com/office/drawing/2014/main" id="{AECCC8EB-B63A-3DE9-F57C-072F28F28D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2255" y="2040934"/>
            <a:ext cx="7806209" cy="4451230"/>
          </a:xfrm>
          <a:prstGeom prst="rect">
            <a:avLst/>
          </a:prstGeom>
        </p:spPr>
      </p:pic>
      <p:cxnSp>
        <p:nvCxnSpPr>
          <p:cNvPr id="8" name="Conector recto de flecha 7">
            <a:extLst>
              <a:ext uri="{FF2B5EF4-FFF2-40B4-BE49-F238E27FC236}">
                <a16:creationId xmlns:a16="http://schemas.microsoft.com/office/drawing/2014/main" id="{F3005D30-FADA-B1F3-44F6-F57FB714881D}"/>
              </a:ext>
            </a:extLst>
          </p:cNvPr>
          <p:cNvCxnSpPr/>
          <p:nvPr/>
        </p:nvCxnSpPr>
        <p:spPr>
          <a:xfrm>
            <a:off x="10763762" y="1841182"/>
            <a:ext cx="0" cy="338437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CuadroTexto 8">
            <a:extLst>
              <a:ext uri="{FF2B5EF4-FFF2-40B4-BE49-F238E27FC236}">
                <a16:creationId xmlns:a16="http://schemas.microsoft.com/office/drawing/2014/main" id="{84B4EABC-8BDF-2593-BF52-F2F5B71D60C3}"/>
              </a:ext>
            </a:extLst>
          </p:cNvPr>
          <p:cNvSpPr txBox="1"/>
          <p:nvPr/>
        </p:nvSpPr>
        <p:spPr>
          <a:xfrm>
            <a:off x="8808759" y="1412776"/>
            <a:ext cx="3335913" cy="338554"/>
          </a:xfrm>
          <a:prstGeom prst="rect">
            <a:avLst/>
          </a:prstGeom>
          <a:noFill/>
        </p:spPr>
        <p:txBody>
          <a:bodyPr wrap="none" rtlCol="0">
            <a:spAutoFit/>
          </a:bodyPr>
          <a:lstStyle/>
          <a:p>
            <a:r>
              <a:rPr lang="es-ES" sz="1600" dirty="0">
                <a:solidFill>
                  <a:schemeClr val="bg2">
                    <a:lumMod val="10000"/>
                  </a:schemeClr>
                </a:solidFill>
                <a:latin typeface="+mn-lt"/>
              </a:rPr>
              <a:t>Punto de presión de fuga del detrusor</a:t>
            </a:r>
          </a:p>
        </p:txBody>
      </p:sp>
    </p:spTree>
    <p:extLst>
      <p:ext uri="{BB962C8B-B14F-4D97-AF65-F5344CB8AC3E}">
        <p14:creationId xmlns:p14="http://schemas.microsoft.com/office/powerpoint/2010/main" val="7607221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CASO CLÍNICO</a:t>
            </a:r>
          </a:p>
        </p:txBody>
      </p:sp>
      <p:sp>
        <p:nvSpPr>
          <p:cNvPr id="3" name="Rectangle 3">
            <a:extLst>
              <a:ext uri="{FF2B5EF4-FFF2-40B4-BE49-F238E27FC236}">
                <a16:creationId xmlns:a16="http://schemas.microsoft.com/office/drawing/2014/main" id="{6D2ECFF4-F452-4C2C-59AC-427C1F63F30D}"/>
              </a:ext>
            </a:extLst>
          </p:cNvPr>
          <p:cNvSpPr txBox="1">
            <a:spLocks/>
          </p:cNvSpPr>
          <p:nvPr/>
        </p:nvSpPr>
        <p:spPr bwMode="auto">
          <a:xfrm>
            <a:off x="407368" y="2708920"/>
            <a:ext cx="10873208" cy="3600398"/>
          </a:xfrm>
          <a:prstGeom prst="rect">
            <a:avLst/>
          </a:prstGeom>
          <a:noFill/>
          <a:ln w="9525">
            <a:noFill/>
            <a:miter lim="800000"/>
            <a:headEnd/>
            <a:tailEnd/>
          </a:ln>
        </p:spPr>
        <p:txBody>
          <a:bodyPr/>
          <a:lstStyle/>
          <a:p>
            <a:pPr marL="457200" indent="-457200" algn="l">
              <a:spcBef>
                <a:spcPct val="20000"/>
              </a:spcBef>
              <a:buFont typeface="+mj-lt"/>
              <a:buAutoNum type="arabicPeriod"/>
            </a:pPr>
            <a:r>
              <a:rPr lang="es-ES" sz="2400" dirty="0">
                <a:solidFill>
                  <a:srgbClr val="000000"/>
                </a:solidFill>
                <a:latin typeface="+mn-lt"/>
                <a:cs typeface="Arial" pitchFamily="34" charset="0"/>
              </a:rPr>
              <a:t>Colocar un </a:t>
            </a:r>
            <a:r>
              <a:rPr lang="es-ES" sz="2400" dirty="0" err="1">
                <a:solidFill>
                  <a:srgbClr val="000000"/>
                </a:solidFill>
                <a:latin typeface="+mn-lt"/>
                <a:cs typeface="Arial" pitchFamily="34" charset="0"/>
              </a:rPr>
              <a:t>sling</a:t>
            </a:r>
            <a:r>
              <a:rPr lang="es-ES" sz="2400" dirty="0">
                <a:solidFill>
                  <a:srgbClr val="000000"/>
                </a:solidFill>
                <a:latin typeface="+mn-lt"/>
                <a:cs typeface="Arial" pitchFamily="34" charset="0"/>
              </a:rPr>
              <a:t> ajustable.</a:t>
            </a:r>
          </a:p>
          <a:p>
            <a:pPr marL="457200" indent="-457200" algn="l">
              <a:spcBef>
                <a:spcPct val="20000"/>
              </a:spcBef>
              <a:buFont typeface="+mj-lt"/>
              <a:buAutoNum type="arabicPeriod"/>
            </a:pPr>
            <a:endParaRPr lang="es-ES" sz="2400" dirty="0">
              <a:solidFill>
                <a:srgbClr val="000000"/>
              </a:solidFill>
              <a:latin typeface="+mn-lt"/>
            </a:endParaRPr>
          </a:p>
          <a:p>
            <a:pPr marL="457200" indent="-457200" algn="l">
              <a:spcBef>
                <a:spcPct val="20000"/>
              </a:spcBef>
              <a:buFont typeface="+mj-lt"/>
              <a:buAutoNum type="arabicPeriod"/>
            </a:pPr>
            <a:r>
              <a:rPr lang="es-ES" sz="2400" dirty="0">
                <a:solidFill>
                  <a:srgbClr val="000000"/>
                </a:solidFill>
                <a:latin typeface="+mn-lt"/>
              </a:rPr>
              <a:t>Intentar sustancias uretrales </a:t>
            </a:r>
            <a:r>
              <a:rPr lang="es-ES" sz="2400" dirty="0" err="1">
                <a:solidFill>
                  <a:srgbClr val="000000"/>
                </a:solidFill>
                <a:latin typeface="+mn-lt"/>
              </a:rPr>
              <a:t>abultantes</a:t>
            </a:r>
            <a:r>
              <a:rPr lang="es-ES" sz="2400" dirty="0">
                <a:solidFill>
                  <a:srgbClr val="000000"/>
                </a:solidFill>
                <a:latin typeface="+mn-lt"/>
              </a:rPr>
              <a:t>.</a:t>
            </a:r>
          </a:p>
          <a:p>
            <a:pPr marL="457200" indent="-457200" algn="l">
              <a:spcBef>
                <a:spcPct val="20000"/>
              </a:spcBef>
              <a:buFont typeface="+mj-lt"/>
              <a:buAutoNum type="arabicPeriod"/>
            </a:pPr>
            <a:endParaRPr lang="es-ES" sz="2400" dirty="0">
              <a:solidFill>
                <a:srgbClr val="000000"/>
              </a:solidFill>
              <a:latin typeface="+mn-lt"/>
              <a:cs typeface="Arial" pitchFamily="34" charset="0"/>
            </a:endParaRPr>
          </a:p>
          <a:p>
            <a:pPr marL="457200" indent="-457200" algn="l">
              <a:spcBef>
                <a:spcPct val="20000"/>
              </a:spcBef>
              <a:buFont typeface="+mj-lt"/>
              <a:buAutoNum type="arabicPeriod"/>
            </a:pPr>
            <a:r>
              <a:rPr lang="es-ES" sz="2400" dirty="0">
                <a:solidFill>
                  <a:srgbClr val="000000"/>
                </a:solidFill>
                <a:latin typeface="+mn-lt"/>
                <a:cs typeface="Arial" pitchFamily="34" charset="0"/>
              </a:rPr>
              <a:t>Colocar un esfínter artificial</a:t>
            </a:r>
            <a:r>
              <a:rPr lang="es-ES" sz="2400" dirty="0">
                <a:solidFill>
                  <a:srgbClr val="000000"/>
                </a:solidFill>
                <a:latin typeface="+mn-lt"/>
              </a:rPr>
              <a:t>.</a:t>
            </a:r>
          </a:p>
          <a:p>
            <a:pPr marL="457200" indent="-457200" algn="l">
              <a:spcBef>
                <a:spcPct val="20000"/>
              </a:spcBef>
              <a:buFont typeface="+mj-lt"/>
              <a:buAutoNum type="arabicPeriod"/>
            </a:pPr>
            <a:endParaRPr lang="es-ES" sz="2400" dirty="0">
              <a:solidFill>
                <a:srgbClr val="000000"/>
              </a:solidFill>
              <a:latin typeface="+mn-lt"/>
              <a:cs typeface="Arial" pitchFamily="34" charset="0"/>
            </a:endParaRPr>
          </a:p>
          <a:p>
            <a:pPr marL="457200" indent="-457200" algn="l">
              <a:spcBef>
                <a:spcPct val="20000"/>
              </a:spcBef>
              <a:buFont typeface="+mj-lt"/>
              <a:buAutoNum type="arabicPeriod"/>
            </a:pPr>
            <a:r>
              <a:rPr lang="es-ES" sz="2400" dirty="0">
                <a:solidFill>
                  <a:srgbClr val="000000"/>
                </a:solidFill>
                <a:latin typeface="+mn-lt"/>
                <a:cs typeface="Arial" pitchFamily="34" charset="0"/>
              </a:rPr>
              <a:t>Iniciar tratamiento anticolinérgico y reevaluar en 4 meses.</a:t>
            </a:r>
          </a:p>
          <a:p>
            <a:pPr algn="l">
              <a:spcBef>
                <a:spcPct val="20000"/>
              </a:spcBef>
            </a:pPr>
            <a:endParaRPr lang="es-ES" sz="2400" dirty="0">
              <a:solidFill>
                <a:srgbClr val="000000"/>
              </a:solidFill>
              <a:latin typeface="+mn-lt"/>
              <a:cs typeface="Arial" pitchFamily="34" charset="0"/>
            </a:endParaRPr>
          </a:p>
          <a:p>
            <a:pPr marL="1143000" lvl="2" indent="-228600" algn="l">
              <a:spcBef>
                <a:spcPct val="20000"/>
              </a:spcBef>
              <a:buFont typeface="Arial" pitchFamily="34" charset="0"/>
              <a:buChar char="•"/>
            </a:pPr>
            <a:endParaRPr lang="es-ES" sz="2400" dirty="0">
              <a:solidFill>
                <a:srgbClr val="000000"/>
              </a:solidFill>
              <a:latin typeface="+mn-lt"/>
              <a:cs typeface="Arial" pitchFamily="34" charset="0"/>
            </a:endParaRPr>
          </a:p>
        </p:txBody>
      </p:sp>
      <p:sp>
        <p:nvSpPr>
          <p:cNvPr id="6" name="CuadroTexto 5">
            <a:extLst>
              <a:ext uri="{FF2B5EF4-FFF2-40B4-BE49-F238E27FC236}">
                <a16:creationId xmlns:a16="http://schemas.microsoft.com/office/drawing/2014/main" id="{ADD9470A-B8EB-C0B1-5EC3-3A4994F5931B}"/>
              </a:ext>
            </a:extLst>
          </p:cNvPr>
          <p:cNvSpPr txBox="1"/>
          <p:nvPr/>
        </p:nvSpPr>
        <p:spPr>
          <a:xfrm>
            <a:off x="3169686" y="1340768"/>
            <a:ext cx="3589444" cy="830997"/>
          </a:xfrm>
          <a:prstGeom prst="rect">
            <a:avLst/>
          </a:prstGeom>
          <a:noFill/>
        </p:spPr>
        <p:txBody>
          <a:bodyPr wrap="none" rtlCol="0">
            <a:spAutoFit/>
          </a:bodyPr>
          <a:lstStyle/>
          <a:p>
            <a:r>
              <a:rPr lang="es-ES" sz="4800" dirty="0">
                <a:solidFill>
                  <a:schemeClr val="bg2">
                    <a:lumMod val="10000"/>
                  </a:schemeClr>
                </a:solidFill>
                <a:latin typeface="+mn-lt"/>
              </a:rPr>
              <a:t>¿Qué haríais?</a:t>
            </a:r>
          </a:p>
        </p:txBody>
      </p:sp>
      <p:sp>
        <p:nvSpPr>
          <p:cNvPr id="5" name="Elipse 4">
            <a:extLst>
              <a:ext uri="{FF2B5EF4-FFF2-40B4-BE49-F238E27FC236}">
                <a16:creationId xmlns:a16="http://schemas.microsoft.com/office/drawing/2014/main" id="{D10889E6-FEA7-C604-4F35-A249363D71E7}"/>
              </a:ext>
            </a:extLst>
          </p:cNvPr>
          <p:cNvSpPr/>
          <p:nvPr/>
        </p:nvSpPr>
        <p:spPr>
          <a:xfrm>
            <a:off x="263352" y="5067333"/>
            <a:ext cx="7992888" cy="102595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546424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3 Rectángulo"/>
          <p:cNvSpPr>
            <a:spLocks noChangeArrowheads="1"/>
          </p:cNvSpPr>
          <p:nvPr/>
        </p:nvSpPr>
        <p:spPr bwMode="auto">
          <a:xfrm>
            <a:off x="0" y="0"/>
            <a:ext cx="12192000" cy="6858000"/>
          </a:xfrm>
          <a:prstGeom prst="rect">
            <a:avLst/>
          </a:prstGeom>
          <a:solidFill>
            <a:schemeClr val="bg2">
              <a:lumMod val="10000"/>
            </a:schemeClr>
          </a:solidFill>
          <a:ln w="9525">
            <a:solidFill>
              <a:schemeClr val="tx1"/>
            </a:solidFill>
            <a:round/>
            <a:headEnd/>
            <a:tailEnd/>
          </a:ln>
        </p:spPr>
        <p:txBody>
          <a:bodyPr wrap="none" anchor="ctr"/>
          <a:lstStyle/>
          <a:p>
            <a:pPr algn="ctr"/>
            <a:endParaRPr lang="es-ES"/>
          </a:p>
        </p:txBody>
      </p:sp>
      <p:pic>
        <p:nvPicPr>
          <p:cNvPr id="31747" name="2 Imagen" descr="quinoterapia.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72741" y="1588"/>
            <a:ext cx="6280385" cy="6856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812451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TRATAMIENTO QUIRÚRGICO</a:t>
            </a:r>
          </a:p>
        </p:txBody>
      </p:sp>
      <p:sp>
        <p:nvSpPr>
          <p:cNvPr id="6" name="Rectangle 4">
            <a:extLst>
              <a:ext uri="{FF2B5EF4-FFF2-40B4-BE49-F238E27FC236}">
                <a16:creationId xmlns:a16="http://schemas.microsoft.com/office/drawing/2014/main" id="{7FE12EE1-74FB-D7DA-35D4-BD9AC6773542}"/>
              </a:ext>
            </a:extLst>
          </p:cNvPr>
          <p:cNvSpPr txBox="1">
            <a:spLocks noChangeArrowheads="1"/>
          </p:cNvSpPr>
          <p:nvPr/>
        </p:nvSpPr>
        <p:spPr>
          <a:xfrm>
            <a:off x="1110940" y="1338880"/>
            <a:ext cx="8713210" cy="5184488"/>
          </a:xfrm>
          <a:prstGeom prst="rect">
            <a:avLst/>
          </a:prstGeom>
          <a:noFill/>
        </p:spPr>
        <p:txBody>
          <a:bodyPr vert="horz" lIns="0" tIns="0" rIns="0" bIns="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pPr>
            <a:endParaRPr lang="de-AT" sz="2400" dirty="0">
              <a:solidFill>
                <a:srgbClr val="000000"/>
              </a:solidFill>
            </a:endParaRPr>
          </a:p>
          <a:p>
            <a:pPr>
              <a:lnSpc>
                <a:spcPct val="80000"/>
              </a:lnSpc>
            </a:pPr>
            <a:r>
              <a:rPr lang="de-AT" sz="2400" dirty="0">
                <a:solidFill>
                  <a:srgbClr val="000000"/>
                </a:solidFill>
              </a:rPr>
              <a:t>INYECCIÓN DE SUSTANCIAS PERIURETRALES </a:t>
            </a:r>
          </a:p>
          <a:p>
            <a:pPr>
              <a:lnSpc>
                <a:spcPct val="80000"/>
              </a:lnSpc>
            </a:pPr>
            <a:endParaRPr lang="de-AT" sz="2400" dirty="0">
              <a:solidFill>
                <a:srgbClr val="000000"/>
              </a:solidFill>
            </a:endParaRPr>
          </a:p>
          <a:p>
            <a:pPr>
              <a:lnSpc>
                <a:spcPct val="80000"/>
              </a:lnSpc>
            </a:pPr>
            <a:r>
              <a:rPr lang="de-AT" sz="2400" dirty="0">
                <a:solidFill>
                  <a:srgbClr val="000000"/>
                </a:solidFill>
              </a:rPr>
              <a:t>STEM CELLS </a:t>
            </a:r>
          </a:p>
          <a:p>
            <a:pPr>
              <a:lnSpc>
                <a:spcPct val="80000"/>
              </a:lnSpc>
            </a:pPr>
            <a:endParaRPr lang="de-AT" sz="2400" dirty="0">
              <a:solidFill>
                <a:srgbClr val="000000"/>
              </a:solidFill>
            </a:endParaRPr>
          </a:p>
          <a:p>
            <a:pPr>
              <a:lnSpc>
                <a:spcPct val="80000"/>
              </a:lnSpc>
            </a:pPr>
            <a:r>
              <a:rPr lang="de-AT" sz="2400" dirty="0">
                <a:solidFill>
                  <a:srgbClr val="000000"/>
                </a:solidFill>
              </a:rPr>
              <a:t>BALONES AJUSTABLES: PROACT </a:t>
            </a:r>
          </a:p>
          <a:p>
            <a:pPr>
              <a:lnSpc>
                <a:spcPct val="80000"/>
              </a:lnSpc>
            </a:pPr>
            <a:endParaRPr lang="de-AT" sz="2400" dirty="0">
              <a:solidFill>
                <a:srgbClr val="000000"/>
              </a:solidFill>
            </a:endParaRPr>
          </a:p>
          <a:p>
            <a:pPr>
              <a:lnSpc>
                <a:spcPct val="80000"/>
              </a:lnSpc>
            </a:pPr>
            <a:r>
              <a:rPr lang="de-AT" sz="2400" dirty="0">
                <a:solidFill>
                  <a:srgbClr val="000000"/>
                </a:solidFill>
              </a:rPr>
              <a:t>SLINGS SUBURETRALES </a:t>
            </a:r>
          </a:p>
          <a:p>
            <a:pPr>
              <a:lnSpc>
                <a:spcPct val="80000"/>
              </a:lnSpc>
            </a:pPr>
            <a:endParaRPr lang="de-AT" sz="2400" dirty="0">
              <a:solidFill>
                <a:srgbClr val="000000"/>
              </a:solidFill>
            </a:endParaRPr>
          </a:p>
          <a:p>
            <a:pPr>
              <a:lnSpc>
                <a:spcPct val="80000"/>
              </a:lnSpc>
              <a:buFont typeface="Arial" panose="020B0604020202020204" pitchFamily="34" charset="0"/>
              <a:buNone/>
            </a:pPr>
            <a:r>
              <a:rPr lang="de-AT" sz="2400" dirty="0">
                <a:solidFill>
                  <a:srgbClr val="000000"/>
                </a:solidFill>
              </a:rPr>
              <a:t>	- </a:t>
            </a:r>
            <a:r>
              <a:rPr lang="de-AT" sz="2400" dirty="0" err="1">
                <a:solidFill>
                  <a:srgbClr val="000000"/>
                </a:solidFill>
              </a:rPr>
              <a:t>Ajustables</a:t>
            </a:r>
            <a:r>
              <a:rPr lang="de-AT" sz="2400" dirty="0">
                <a:solidFill>
                  <a:srgbClr val="000000"/>
                </a:solidFill>
              </a:rPr>
              <a:t>: Argus, </a:t>
            </a:r>
            <a:r>
              <a:rPr lang="de-AT" sz="2400" dirty="0" err="1">
                <a:solidFill>
                  <a:srgbClr val="000000"/>
                </a:solidFill>
              </a:rPr>
              <a:t>Remeex</a:t>
            </a:r>
            <a:r>
              <a:rPr lang="de-AT" sz="2400" dirty="0">
                <a:solidFill>
                  <a:srgbClr val="000000"/>
                </a:solidFill>
              </a:rPr>
              <a:t>, Atoms, </a:t>
            </a:r>
            <a:r>
              <a:rPr lang="de-AT" sz="2400" dirty="0" err="1">
                <a:solidFill>
                  <a:srgbClr val="000000"/>
                </a:solidFill>
              </a:rPr>
              <a:t>Phorbas</a:t>
            </a:r>
            <a:endParaRPr lang="de-AT" sz="2400" dirty="0">
              <a:solidFill>
                <a:srgbClr val="000000"/>
              </a:solidFill>
            </a:endParaRPr>
          </a:p>
          <a:p>
            <a:pPr>
              <a:lnSpc>
                <a:spcPct val="80000"/>
              </a:lnSpc>
              <a:buFont typeface="Arial" panose="020B0604020202020204" pitchFamily="34" charset="0"/>
              <a:buNone/>
            </a:pPr>
            <a:r>
              <a:rPr lang="de-AT" sz="2400" dirty="0">
                <a:solidFill>
                  <a:srgbClr val="000000"/>
                </a:solidFill>
              </a:rPr>
              <a:t>	- No ajustables: Advance XP, I-</a:t>
            </a:r>
            <a:r>
              <a:rPr lang="de-AT" sz="2400" dirty="0" err="1">
                <a:solidFill>
                  <a:srgbClr val="000000"/>
                </a:solidFill>
              </a:rPr>
              <a:t>stop</a:t>
            </a:r>
            <a:r>
              <a:rPr lang="de-AT" sz="2400" dirty="0">
                <a:solidFill>
                  <a:srgbClr val="000000"/>
                </a:solidFill>
              </a:rPr>
              <a:t> Toms, Virtue</a:t>
            </a:r>
          </a:p>
          <a:p>
            <a:pPr>
              <a:lnSpc>
                <a:spcPct val="80000"/>
              </a:lnSpc>
            </a:pPr>
            <a:endParaRPr lang="de-AT" sz="2400" dirty="0">
              <a:solidFill>
                <a:srgbClr val="000000"/>
              </a:solidFill>
            </a:endParaRPr>
          </a:p>
          <a:p>
            <a:pPr>
              <a:lnSpc>
                <a:spcPct val="80000"/>
              </a:lnSpc>
            </a:pPr>
            <a:r>
              <a:rPr lang="de-AT" b="1" dirty="0">
                <a:solidFill>
                  <a:srgbClr val="000000"/>
                </a:solidFill>
              </a:rPr>
              <a:t>ESFÍNTER ARTIFICIAL: </a:t>
            </a:r>
            <a:r>
              <a:rPr lang="de-AT" dirty="0" err="1">
                <a:solidFill>
                  <a:srgbClr val="000000"/>
                </a:solidFill>
              </a:rPr>
              <a:t>ajustables</a:t>
            </a:r>
            <a:r>
              <a:rPr lang="de-AT" dirty="0">
                <a:solidFill>
                  <a:srgbClr val="000000"/>
                </a:solidFill>
              </a:rPr>
              <a:t> </a:t>
            </a:r>
            <a:r>
              <a:rPr lang="de-AT" dirty="0" err="1">
                <a:solidFill>
                  <a:srgbClr val="000000"/>
                </a:solidFill>
              </a:rPr>
              <a:t>y</a:t>
            </a:r>
            <a:r>
              <a:rPr lang="de-AT" dirty="0">
                <a:solidFill>
                  <a:srgbClr val="000000"/>
                </a:solidFill>
              </a:rPr>
              <a:t> </a:t>
            </a:r>
            <a:r>
              <a:rPr lang="de-AT" dirty="0" err="1">
                <a:solidFill>
                  <a:srgbClr val="000000"/>
                </a:solidFill>
              </a:rPr>
              <a:t>no</a:t>
            </a:r>
            <a:r>
              <a:rPr lang="de-AT" dirty="0">
                <a:solidFill>
                  <a:srgbClr val="000000"/>
                </a:solidFill>
              </a:rPr>
              <a:t> </a:t>
            </a:r>
            <a:r>
              <a:rPr lang="de-AT" dirty="0" err="1">
                <a:solidFill>
                  <a:srgbClr val="000000"/>
                </a:solidFill>
              </a:rPr>
              <a:t>ajustables</a:t>
            </a:r>
            <a:r>
              <a:rPr lang="de-AT" dirty="0">
                <a:solidFill>
                  <a:srgbClr val="000000"/>
                </a:solidFill>
              </a:rPr>
              <a:t>.</a:t>
            </a:r>
            <a:endParaRPr lang="de-AT" baseline="30000" dirty="0">
              <a:solidFill>
                <a:srgbClr val="000000"/>
              </a:solidFill>
            </a:endParaRPr>
          </a:p>
          <a:p>
            <a:pPr>
              <a:lnSpc>
                <a:spcPct val="80000"/>
              </a:lnSpc>
              <a:buFontTx/>
              <a:buNone/>
            </a:pPr>
            <a:endParaRPr lang="de-AT" sz="1600" u="sng" dirty="0">
              <a:solidFill>
                <a:srgbClr val="000000"/>
              </a:solidFill>
            </a:endParaRPr>
          </a:p>
          <a:p>
            <a:pPr>
              <a:lnSpc>
                <a:spcPct val="80000"/>
              </a:lnSpc>
              <a:buFontTx/>
              <a:buNone/>
            </a:pPr>
            <a:endParaRPr lang="de-AT" sz="1600" u="sng" dirty="0">
              <a:solidFill>
                <a:srgbClr val="000000"/>
              </a:solidFill>
            </a:endParaRPr>
          </a:p>
          <a:p>
            <a:pPr>
              <a:lnSpc>
                <a:spcPct val="80000"/>
              </a:lnSpc>
              <a:buFontTx/>
              <a:buNone/>
            </a:pPr>
            <a:endParaRPr lang="de-AT" sz="2400" dirty="0">
              <a:solidFill>
                <a:srgbClr val="000000"/>
              </a:solidFill>
            </a:endParaRPr>
          </a:p>
        </p:txBody>
      </p:sp>
      <p:sp>
        <p:nvSpPr>
          <p:cNvPr id="7" name="Multiplicación 6">
            <a:extLst>
              <a:ext uri="{FF2B5EF4-FFF2-40B4-BE49-F238E27FC236}">
                <a16:creationId xmlns:a16="http://schemas.microsoft.com/office/drawing/2014/main" id="{9ED5F9AE-795B-9633-25E8-3D3762D6E75D}"/>
              </a:ext>
            </a:extLst>
          </p:cNvPr>
          <p:cNvSpPr/>
          <p:nvPr/>
        </p:nvSpPr>
        <p:spPr>
          <a:xfrm>
            <a:off x="-1786806" y="974703"/>
            <a:ext cx="12684848" cy="3337622"/>
          </a:xfrm>
          <a:prstGeom prst="mathMultiply">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47573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6022022-82D8-6814-1FCF-396D015A8FB5}"/>
              </a:ext>
            </a:extLst>
          </p:cNvPr>
          <p:cNvSpPr txBox="1"/>
          <p:nvPr/>
        </p:nvSpPr>
        <p:spPr>
          <a:xfrm>
            <a:off x="0" y="0"/>
            <a:ext cx="12192000" cy="6858000"/>
          </a:xfrm>
          <a:prstGeom prst="rect">
            <a:avLst/>
          </a:prstGeom>
          <a:solidFill>
            <a:schemeClr val="bg1"/>
          </a:solidFill>
        </p:spPr>
        <p:txBody>
          <a:bodyPr wrap="square" rtlCol="0">
            <a:spAutoFit/>
          </a:bodyPr>
          <a:lstStyle/>
          <a:p>
            <a:endParaRPr lang="es-ES" dirty="0"/>
          </a:p>
        </p:txBody>
      </p:sp>
      <p:pic>
        <p:nvPicPr>
          <p:cNvPr id="8" name="Imagen 7">
            <a:extLst>
              <a:ext uri="{FF2B5EF4-FFF2-40B4-BE49-F238E27FC236}">
                <a16:creationId xmlns:a16="http://schemas.microsoft.com/office/drawing/2014/main" id="{1A13D80A-EB39-BC9C-ED28-99ECA59904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2618" y="2703655"/>
            <a:ext cx="7144011" cy="1450690"/>
          </a:xfrm>
          <a:prstGeom prst="rect">
            <a:avLst/>
          </a:prstGeom>
        </p:spPr>
      </p:pic>
      <p:sp>
        <p:nvSpPr>
          <p:cNvPr id="9" name="CuadroTexto 8">
            <a:extLst>
              <a:ext uri="{FF2B5EF4-FFF2-40B4-BE49-F238E27FC236}">
                <a16:creationId xmlns:a16="http://schemas.microsoft.com/office/drawing/2014/main" id="{92B7D9AB-FF55-A7AD-D165-6C3FBD77ABE8}"/>
              </a:ext>
            </a:extLst>
          </p:cNvPr>
          <p:cNvSpPr txBox="1"/>
          <p:nvPr/>
        </p:nvSpPr>
        <p:spPr>
          <a:xfrm>
            <a:off x="7265096" y="513567"/>
            <a:ext cx="2604431" cy="584775"/>
          </a:xfrm>
          <a:prstGeom prst="rect">
            <a:avLst/>
          </a:prstGeom>
          <a:noFill/>
          <a:ln>
            <a:solidFill>
              <a:schemeClr val="tx1"/>
            </a:solidFill>
          </a:ln>
        </p:spPr>
        <p:txBody>
          <a:bodyPr wrap="none" rtlCol="0">
            <a:spAutoFit/>
          </a:bodyPr>
          <a:lstStyle/>
          <a:p>
            <a:r>
              <a:rPr lang="es-ES" sz="3200" dirty="0" err="1"/>
              <a:t>Bulking</a:t>
            </a:r>
            <a:r>
              <a:rPr lang="es-ES" sz="3200" dirty="0"/>
              <a:t> </a:t>
            </a:r>
            <a:r>
              <a:rPr lang="es-ES" sz="3200" dirty="0" err="1"/>
              <a:t>agents</a:t>
            </a:r>
            <a:endParaRPr lang="es-ES" sz="3200" dirty="0"/>
          </a:p>
        </p:txBody>
      </p:sp>
      <p:pic>
        <p:nvPicPr>
          <p:cNvPr id="3" name="Imagen 2" descr="Texto, Carta&#10;&#10;El contenido generado por IA puede ser incorrecto.">
            <a:extLst>
              <a:ext uri="{FF2B5EF4-FFF2-40B4-BE49-F238E27FC236}">
                <a16:creationId xmlns:a16="http://schemas.microsoft.com/office/drawing/2014/main" id="{A04A6DB5-2CA7-7213-BD03-95D89CF1F8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334" y="641398"/>
            <a:ext cx="4140002" cy="5575204"/>
          </a:xfrm>
          <a:prstGeom prst="rect">
            <a:avLst/>
          </a:prstGeom>
          <a:effectLst>
            <a:outerShdw blurRad="292100" dist="139700" dir="2700000" algn="ctr" rotWithShape="0">
              <a:schemeClr val="tx1">
                <a:alpha val="65000"/>
              </a:schemeClr>
            </a:outerShdw>
          </a:effectLst>
        </p:spPr>
      </p:pic>
    </p:spTree>
    <p:extLst>
      <p:ext uri="{BB962C8B-B14F-4D97-AF65-F5344CB8AC3E}">
        <p14:creationId xmlns:p14="http://schemas.microsoft.com/office/powerpoint/2010/main" val="25277865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203D8D2-E535-82A7-A223-2F5912A14E15}"/>
              </a:ext>
            </a:extLst>
          </p:cNvPr>
          <p:cNvSpPr txBox="1"/>
          <p:nvPr/>
        </p:nvSpPr>
        <p:spPr>
          <a:xfrm>
            <a:off x="0" y="0"/>
            <a:ext cx="12192000" cy="6858000"/>
          </a:xfrm>
          <a:prstGeom prst="rect">
            <a:avLst/>
          </a:prstGeom>
          <a:solidFill>
            <a:schemeClr val="bg1"/>
          </a:solidFill>
        </p:spPr>
        <p:txBody>
          <a:bodyPr wrap="square" rtlCol="0">
            <a:spAutoFit/>
          </a:bodyPr>
          <a:lstStyle/>
          <a:p>
            <a:endParaRPr lang="es-ES" dirty="0"/>
          </a:p>
        </p:txBody>
      </p:sp>
      <p:sp>
        <p:nvSpPr>
          <p:cNvPr id="9" name="CuadroTexto 8">
            <a:extLst>
              <a:ext uri="{FF2B5EF4-FFF2-40B4-BE49-F238E27FC236}">
                <a16:creationId xmlns:a16="http://schemas.microsoft.com/office/drawing/2014/main" id="{92B7D9AB-FF55-A7AD-D165-6C3FBD77ABE8}"/>
              </a:ext>
            </a:extLst>
          </p:cNvPr>
          <p:cNvSpPr txBox="1"/>
          <p:nvPr/>
        </p:nvSpPr>
        <p:spPr>
          <a:xfrm>
            <a:off x="7624286" y="445346"/>
            <a:ext cx="1364476" cy="584775"/>
          </a:xfrm>
          <a:prstGeom prst="rect">
            <a:avLst/>
          </a:prstGeom>
          <a:noFill/>
          <a:ln>
            <a:solidFill>
              <a:schemeClr val="tx1"/>
            </a:solidFill>
          </a:ln>
        </p:spPr>
        <p:txBody>
          <a:bodyPr wrap="none" rtlCol="0">
            <a:spAutoFit/>
          </a:bodyPr>
          <a:lstStyle/>
          <a:p>
            <a:r>
              <a:rPr lang="es-ES" sz="3200" dirty="0"/>
              <a:t>SLINGS</a:t>
            </a:r>
          </a:p>
        </p:txBody>
      </p:sp>
      <p:pic>
        <p:nvPicPr>
          <p:cNvPr id="3" name="Imagen 2" descr="Tabla&#10;&#10;Descripción generada automáticamente con confianza media">
            <a:extLst>
              <a:ext uri="{FF2B5EF4-FFF2-40B4-BE49-F238E27FC236}">
                <a16:creationId xmlns:a16="http://schemas.microsoft.com/office/drawing/2014/main" id="{46129D68-7767-04A4-A738-1769890335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2728" y="1522347"/>
            <a:ext cx="7129289" cy="2904361"/>
          </a:xfrm>
          <a:prstGeom prst="rect">
            <a:avLst/>
          </a:prstGeom>
        </p:spPr>
      </p:pic>
      <p:pic>
        <p:nvPicPr>
          <p:cNvPr id="6" name="Imagen 5" descr="Interfaz de usuario gráfica, Texto, Aplicación&#10;&#10;Descripción generada automáticamente">
            <a:extLst>
              <a:ext uri="{FF2B5EF4-FFF2-40B4-BE49-F238E27FC236}">
                <a16:creationId xmlns:a16="http://schemas.microsoft.com/office/drawing/2014/main" id="{2C09969B-5B96-E12E-35E9-5EC5781EEA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2728" y="4498733"/>
            <a:ext cx="7129289" cy="1370210"/>
          </a:xfrm>
          <a:prstGeom prst="rect">
            <a:avLst/>
          </a:prstGeom>
        </p:spPr>
      </p:pic>
      <p:sp>
        <p:nvSpPr>
          <p:cNvPr id="7" name="Elipse 6">
            <a:extLst>
              <a:ext uri="{FF2B5EF4-FFF2-40B4-BE49-F238E27FC236}">
                <a16:creationId xmlns:a16="http://schemas.microsoft.com/office/drawing/2014/main" id="{38320826-E145-0F70-4818-740E866A7E24}"/>
              </a:ext>
            </a:extLst>
          </p:cNvPr>
          <p:cNvSpPr/>
          <p:nvPr/>
        </p:nvSpPr>
        <p:spPr>
          <a:xfrm>
            <a:off x="10728960" y="4624556"/>
            <a:ext cx="829056" cy="1316412"/>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redondeado 9">
            <a:extLst>
              <a:ext uri="{FF2B5EF4-FFF2-40B4-BE49-F238E27FC236}">
                <a16:creationId xmlns:a16="http://schemas.microsoft.com/office/drawing/2014/main" id="{88605A36-0726-D0D3-5F25-044990A7694C}"/>
              </a:ext>
            </a:extLst>
          </p:cNvPr>
          <p:cNvSpPr/>
          <p:nvPr/>
        </p:nvSpPr>
        <p:spPr>
          <a:xfrm>
            <a:off x="4828032" y="3072384"/>
            <a:ext cx="7218597" cy="890016"/>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5" name="Imagen 4" descr="Texto, Carta&#10;&#10;El contenido generado por IA puede ser incorrecto.">
            <a:extLst>
              <a:ext uri="{FF2B5EF4-FFF2-40B4-BE49-F238E27FC236}">
                <a16:creationId xmlns:a16="http://schemas.microsoft.com/office/drawing/2014/main" id="{6673543D-3233-F1FE-889A-67316CEEAA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334" y="641398"/>
            <a:ext cx="4140002" cy="5575204"/>
          </a:xfrm>
          <a:prstGeom prst="rect">
            <a:avLst/>
          </a:prstGeom>
          <a:effectLst>
            <a:outerShdw blurRad="292100" dist="139700" dir="2700000" algn="ctr" rotWithShape="0">
              <a:schemeClr val="tx1">
                <a:alpha val="65000"/>
              </a:schemeClr>
            </a:outerShdw>
          </a:effectLst>
        </p:spPr>
      </p:pic>
    </p:spTree>
    <p:extLst>
      <p:ext uri="{BB962C8B-B14F-4D97-AF65-F5344CB8AC3E}">
        <p14:creationId xmlns:p14="http://schemas.microsoft.com/office/powerpoint/2010/main" val="19270871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EB06D2B-28CB-ED04-8F14-B718FB5D2E6E}"/>
              </a:ext>
            </a:extLst>
          </p:cNvPr>
          <p:cNvSpPr txBox="1"/>
          <p:nvPr/>
        </p:nvSpPr>
        <p:spPr>
          <a:xfrm>
            <a:off x="0" y="0"/>
            <a:ext cx="12192000" cy="6858000"/>
          </a:xfrm>
          <a:prstGeom prst="rect">
            <a:avLst/>
          </a:prstGeom>
          <a:solidFill>
            <a:schemeClr val="bg1"/>
          </a:solidFill>
        </p:spPr>
        <p:txBody>
          <a:bodyPr wrap="square" rtlCol="0">
            <a:spAutoFit/>
          </a:bodyPr>
          <a:lstStyle/>
          <a:p>
            <a:endParaRPr lang="es-ES" dirty="0"/>
          </a:p>
        </p:txBody>
      </p:sp>
      <p:sp>
        <p:nvSpPr>
          <p:cNvPr id="9" name="CuadroTexto 8">
            <a:extLst>
              <a:ext uri="{FF2B5EF4-FFF2-40B4-BE49-F238E27FC236}">
                <a16:creationId xmlns:a16="http://schemas.microsoft.com/office/drawing/2014/main" id="{92B7D9AB-FF55-A7AD-D165-6C3FBD77ABE8}"/>
              </a:ext>
            </a:extLst>
          </p:cNvPr>
          <p:cNvSpPr txBox="1"/>
          <p:nvPr/>
        </p:nvSpPr>
        <p:spPr>
          <a:xfrm>
            <a:off x="6777416" y="513567"/>
            <a:ext cx="3632661" cy="584775"/>
          </a:xfrm>
          <a:prstGeom prst="rect">
            <a:avLst/>
          </a:prstGeom>
          <a:noFill/>
          <a:ln>
            <a:solidFill>
              <a:schemeClr val="tx1"/>
            </a:solidFill>
          </a:ln>
        </p:spPr>
        <p:txBody>
          <a:bodyPr wrap="none" rtlCol="0">
            <a:spAutoFit/>
          </a:bodyPr>
          <a:lstStyle/>
          <a:p>
            <a:r>
              <a:rPr lang="es-ES" sz="3200" dirty="0"/>
              <a:t>ESFINTER ARTIFICIAL</a:t>
            </a:r>
          </a:p>
        </p:txBody>
      </p:sp>
      <p:pic>
        <p:nvPicPr>
          <p:cNvPr id="3" name="Imagen 2" descr="Interfaz de usuario gráfica, Texto, Aplicación, Correo electrónico&#10;&#10;Descripción generada automáticamente">
            <a:extLst>
              <a:ext uri="{FF2B5EF4-FFF2-40B4-BE49-F238E27FC236}">
                <a16:creationId xmlns:a16="http://schemas.microsoft.com/office/drawing/2014/main" id="{3A64DE65-76AF-566F-52F8-0757D6A2C4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1908" y="1415615"/>
            <a:ext cx="7184721" cy="4639887"/>
          </a:xfrm>
          <a:prstGeom prst="rect">
            <a:avLst/>
          </a:prstGeom>
        </p:spPr>
      </p:pic>
      <p:sp>
        <p:nvSpPr>
          <p:cNvPr id="6" name="CuadroTexto 5">
            <a:extLst>
              <a:ext uri="{FF2B5EF4-FFF2-40B4-BE49-F238E27FC236}">
                <a16:creationId xmlns:a16="http://schemas.microsoft.com/office/drawing/2014/main" id="{011E5A5B-C33C-5E9E-7400-7DB279FF8D86}"/>
              </a:ext>
            </a:extLst>
          </p:cNvPr>
          <p:cNvSpPr txBox="1"/>
          <p:nvPr/>
        </p:nvSpPr>
        <p:spPr>
          <a:xfrm>
            <a:off x="3050088" y="2996945"/>
            <a:ext cx="6100174" cy="369332"/>
          </a:xfrm>
          <a:prstGeom prst="rect">
            <a:avLst/>
          </a:prstGeom>
          <a:noFill/>
        </p:spPr>
        <p:txBody>
          <a:bodyPr wrap="square">
            <a:spAutoFit/>
          </a:bodyPr>
          <a:lstStyle/>
          <a:p>
            <a:endParaRPr lang="es-ES" dirty="0"/>
          </a:p>
        </p:txBody>
      </p:sp>
      <p:pic>
        <p:nvPicPr>
          <p:cNvPr id="7" name="Imagen 6" descr="Texto, Carta&#10;&#10;El contenido generado por IA puede ser incorrecto.">
            <a:extLst>
              <a:ext uri="{FF2B5EF4-FFF2-40B4-BE49-F238E27FC236}">
                <a16:creationId xmlns:a16="http://schemas.microsoft.com/office/drawing/2014/main" id="{2313973F-4A16-FE3B-D956-742E109FCA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334" y="641398"/>
            <a:ext cx="4140002" cy="5575204"/>
          </a:xfrm>
          <a:prstGeom prst="rect">
            <a:avLst/>
          </a:prstGeom>
          <a:effectLst>
            <a:outerShdw blurRad="292100" dist="139700" dir="2700000" algn="ctr" rotWithShape="0">
              <a:schemeClr val="tx1">
                <a:alpha val="65000"/>
              </a:schemeClr>
            </a:outerShdw>
          </a:effectLst>
        </p:spPr>
      </p:pic>
    </p:spTree>
    <p:extLst>
      <p:ext uri="{BB962C8B-B14F-4D97-AF65-F5344CB8AC3E}">
        <p14:creationId xmlns:p14="http://schemas.microsoft.com/office/powerpoint/2010/main" val="35882507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ector recto 6">
            <a:extLst>
              <a:ext uri="{FF2B5EF4-FFF2-40B4-BE49-F238E27FC236}">
                <a16:creationId xmlns:a16="http://schemas.microsoft.com/office/drawing/2014/main" id="{4A9ECE51-A678-391C-DEC5-59A6C8BD921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8" name="Título 1">
            <a:extLst>
              <a:ext uri="{FF2B5EF4-FFF2-40B4-BE49-F238E27FC236}">
                <a16:creationId xmlns:a16="http://schemas.microsoft.com/office/drawing/2014/main" id="{EED3DE20-F8BE-0036-E31A-C6A2AF283F05}"/>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IMPACTO CALIDAD DE VIDA</a:t>
            </a:r>
          </a:p>
        </p:txBody>
      </p:sp>
      <p:sp>
        <p:nvSpPr>
          <p:cNvPr id="2" name="Text Box 12">
            <a:extLst>
              <a:ext uri="{FF2B5EF4-FFF2-40B4-BE49-F238E27FC236}">
                <a16:creationId xmlns:a16="http://schemas.microsoft.com/office/drawing/2014/main" id="{850B6EFF-41F9-53DB-E19B-D26806A814B3}"/>
              </a:ext>
            </a:extLst>
          </p:cNvPr>
          <p:cNvSpPr txBox="1">
            <a:spLocks noChangeArrowheads="1"/>
          </p:cNvSpPr>
          <p:nvPr/>
        </p:nvSpPr>
        <p:spPr bwMode="auto">
          <a:xfrm>
            <a:off x="8031980" y="3549484"/>
            <a:ext cx="2847860" cy="1200329"/>
          </a:xfrm>
          <a:prstGeom prst="rect">
            <a:avLst/>
          </a:prstGeom>
          <a:noFill/>
          <a:ln w="63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Times New Roman" charset="0"/>
                <a:ea typeface="MS PGothic" charset="0"/>
                <a:cs typeface="MS PGothic" charset="0"/>
              </a:defRPr>
            </a:lvl1pPr>
            <a:lvl2pPr marL="742950" indent="-285750" eaLnBrk="0" hangingPunct="0">
              <a:defRPr sz="2400">
                <a:solidFill>
                  <a:schemeClr val="tx1"/>
                </a:solidFill>
                <a:latin typeface="Times New Roman" charset="0"/>
                <a:ea typeface="MS PGothic" charset="0"/>
                <a:cs typeface="MS PGothic" charset="0"/>
              </a:defRPr>
            </a:lvl2pPr>
            <a:lvl3pPr marL="1143000" indent="-228600" eaLnBrk="0" hangingPunct="0">
              <a:defRPr sz="2400">
                <a:solidFill>
                  <a:schemeClr val="tx1"/>
                </a:solidFill>
                <a:latin typeface="Times New Roman" charset="0"/>
                <a:ea typeface="MS PGothic" charset="0"/>
                <a:cs typeface="MS PGothic" charset="0"/>
              </a:defRPr>
            </a:lvl3pPr>
            <a:lvl4pPr marL="1600200" indent="-228600" eaLnBrk="0" hangingPunct="0">
              <a:defRPr sz="2400">
                <a:solidFill>
                  <a:schemeClr val="tx1"/>
                </a:solidFill>
                <a:latin typeface="Times New Roman" charset="0"/>
                <a:ea typeface="MS PGothic" charset="0"/>
                <a:cs typeface="MS PGothic" charset="0"/>
              </a:defRPr>
            </a:lvl4pPr>
            <a:lvl5pPr marL="2057400" indent="-228600" eaLnBrk="0" hangingPunct="0">
              <a:defRPr sz="2400">
                <a:solidFill>
                  <a:schemeClr val="tx1"/>
                </a:solidFill>
                <a:latin typeface="Times New Roman"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9pPr>
          </a:lstStyle>
          <a:p>
            <a:pPr algn="ctr" eaLnBrk="1" hangingPunct="1"/>
            <a:r>
              <a:rPr lang="es-ES_tradnl" sz="3600" dirty="0">
                <a:solidFill>
                  <a:srgbClr val="000000"/>
                </a:solidFill>
                <a:latin typeface="+mn-lt"/>
              </a:rPr>
              <a:t>Vergüenza</a:t>
            </a:r>
          </a:p>
          <a:p>
            <a:pPr algn="ctr" eaLnBrk="1" hangingPunct="1"/>
            <a:r>
              <a:rPr lang="es-ES_tradnl" sz="3600" dirty="0">
                <a:solidFill>
                  <a:srgbClr val="000000"/>
                </a:solidFill>
                <a:latin typeface="+mn-lt"/>
              </a:rPr>
              <a:t>Aislamiento</a:t>
            </a:r>
          </a:p>
        </p:txBody>
      </p:sp>
      <p:sp>
        <p:nvSpPr>
          <p:cNvPr id="3" name="Text Box 6">
            <a:extLst>
              <a:ext uri="{FF2B5EF4-FFF2-40B4-BE49-F238E27FC236}">
                <a16:creationId xmlns:a16="http://schemas.microsoft.com/office/drawing/2014/main" id="{162C34AC-4412-CA24-22ED-963F7D63456F}"/>
              </a:ext>
            </a:extLst>
          </p:cNvPr>
          <p:cNvSpPr txBox="1">
            <a:spLocks noChangeArrowheads="1"/>
          </p:cNvSpPr>
          <p:nvPr/>
        </p:nvSpPr>
        <p:spPr bwMode="auto">
          <a:xfrm>
            <a:off x="1118136" y="2003501"/>
            <a:ext cx="7921625"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MS PGothic" charset="0"/>
                <a:cs typeface="MS PGothic" charset="0"/>
              </a:defRPr>
            </a:lvl1pPr>
            <a:lvl2pPr marL="742950" indent="-285750" eaLnBrk="0" hangingPunct="0">
              <a:defRPr sz="2400">
                <a:solidFill>
                  <a:schemeClr val="tx1"/>
                </a:solidFill>
                <a:latin typeface="Times New Roman" charset="0"/>
                <a:ea typeface="MS PGothic" charset="0"/>
                <a:cs typeface="MS PGothic" charset="0"/>
              </a:defRPr>
            </a:lvl2pPr>
            <a:lvl3pPr marL="1143000" indent="-228600" eaLnBrk="0" hangingPunct="0">
              <a:defRPr sz="2400">
                <a:solidFill>
                  <a:schemeClr val="tx1"/>
                </a:solidFill>
                <a:latin typeface="Times New Roman" charset="0"/>
                <a:ea typeface="MS PGothic" charset="0"/>
                <a:cs typeface="MS PGothic" charset="0"/>
              </a:defRPr>
            </a:lvl3pPr>
            <a:lvl4pPr marL="1600200" indent="-228600" eaLnBrk="0" hangingPunct="0">
              <a:defRPr sz="2400">
                <a:solidFill>
                  <a:schemeClr val="tx1"/>
                </a:solidFill>
                <a:latin typeface="Times New Roman" charset="0"/>
                <a:ea typeface="MS PGothic" charset="0"/>
                <a:cs typeface="MS PGothic" charset="0"/>
              </a:defRPr>
            </a:lvl4pPr>
            <a:lvl5pPr marL="2057400" indent="-228600" eaLnBrk="0" hangingPunct="0">
              <a:defRPr sz="2400">
                <a:solidFill>
                  <a:schemeClr val="tx1"/>
                </a:solidFill>
                <a:latin typeface="Times New Roman"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Times New Roman" charset="0"/>
                <a:ea typeface="MS PGothic" charset="0"/>
                <a:cs typeface="MS PGothic" charset="0"/>
              </a:defRPr>
            </a:lvl9pPr>
          </a:lstStyle>
          <a:p>
            <a:endParaRPr lang="es-ES_tradnl" dirty="0">
              <a:solidFill>
                <a:srgbClr val="000000"/>
              </a:solidFill>
              <a:latin typeface="+mn-lt"/>
            </a:endParaRPr>
          </a:p>
          <a:p>
            <a:pPr>
              <a:buFontTx/>
              <a:buChar char="-"/>
            </a:pPr>
            <a:r>
              <a:rPr lang="es-ES_tradnl" dirty="0">
                <a:solidFill>
                  <a:srgbClr val="000000"/>
                </a:solidFill>
                <a:latin typeface="+mn-lt"/>
              </a:rPr>
              <a:t>Social.</a:t>
            </a:r>
          </a:p>
          <a:p>
            <a:pPr>
              <a:buFontTx/>
              <a:buChar char="-"/>
            </a:pPr>
            <a:endParaRPr lang="es-ES_tradnl" dirty="0">
              <a:solidFill>
                <a:srgbClr val="000000"/>
              </a:solidFill>
              <a:latin typeface="+mn-lt"/>
            </a:endParaRPr>
          </a:p>
          <a:p>
            <a:pPr>
              <a:buFontTx/>
              <a:buChar char="-"/>
            </a:pPr>
            <a:r>
              <a:rPr lang="es-ES_tradnl" dirty="0">
                <a:solidFill>
                  <a:srgbClr val="000000"/>
                </a:solidFill>
                <a:latin typeface="+mn-lt"/>
              </a:rPr>
              <a:t>Laboral.</a:t>
            </a:r>
          </a:p>
          <a:p>
            <a:pPr>
              <a:buFontTx/>
              <a:buChar char="-"/>
            </a:pPr>
            <a:endParaRPr lang="es-ES_tradnl" dirty="0">
              <a:solidFill>
                <a:srgbClr val="000000"/>
              </a:solidFill>
              <a:latin typeface="+mn-lt"/>
            </a:endParaRPr>
          </a:p>
          <a:p>
            <a:pPr>
              <a:buFontTx/>
              <a:buChar char="-"/>
            </a:pPr>
            <a:r>
              <a:rPr lang="es-ES_tradnl" dirty="0">
                <a:solidFill>
                  <a:srgbClr val="000000"/>
                </a:solidFill>
                <a:latin typeface="+mn-lt"/>
              </a:rPr>
              <a:t>Sexual.</a:t>
            </a:r>
          </a:p>
          <a:p>
            <a:pPr>
              <a:buFontTx/>
              <a:buChar char="-"/>
            </a:pPr>
            <a:endParaRPr lang="es-ES_tradnl" dirty="0">
              <a:solidFill>
                <a:srgbClr val="000000"/>
              </a:solidFill>
              <a:latin typeface="+mn-lt"/>
            </a:endParaRPr>
          </a:p>
          <a:p>
            <a:pPr>
              <a:buFontTx/>
              <a:buChar char="-"/>
            </a:pPr>
            <a:r>
              <a:rPr lang="es-ES_tradnl" dirty="0">
                <a:solidFill>
                  <a:srgbClr val="000000"/>
                </a:solidFill>
                <a:latin typeface="+mn-lt"/>
              </a:rPr>
              <a:t>Psicológico.</a:t>
            </a:r>
          </a:p>
          <a:p>
            <a:pPr>
              <a:buFontTx/>
              <a:buChar char="-"/>
            </a:pPr>
            <a:endParaRPr lang="es-ES_tradnl" dirty="0">
              <a:solidFill>
                <a:srgbClr val="000000"/>
              </a:solidFill>
              <a:latin typeface="+mn-lt"/>
            </a:endParaRPr>
          </a:p>
          <a:p>
            <a:pPr>
              <a:buFontTx/>
              <a:buChar char="-"/>
            </a:pPr>
            <a:r>
              <a:rPr lang="es-ES_tradnl" dirty="0">
                <a:solidFill>
                  <a:srgbClr val="000000"/>
                </a:solidFill>
                <a:latin typeface="+mn-lt"/>
              </a:rPr>
              <a:t>Físico.</a:t>
            </a:r>
          </a:p>
          <a:p>
            <a:pPr>
              <a:buFontTx/>
              <a:buChar char="-"/>
            </a:pPr>
            <a:endParaRPr lang="es-ES_tradnl" dirty="0">
              <a:solidFill>
                <a:srgbClr val="000000"/>
              </a:solidFill>
              <a:latin typeface="+mn-lt"/>
            </a:endParaRPr>
          </a:p>
          <a:p>
            <a:pPr>
              <a:buFontTx/>
              <a:buChar char="-"/>
            </a:pPr>
            <a:r>
              <a:rPr lang="es-ES_tradnl" dirty="0">
                <a:solidFill>
                  <a:srgbClr val="000000"/>
                </a:solidFill>
                <a:latin typeface="+mn-lt"/>
              </a:rPr>
              <a:t>Médico.</a:t>
            </a:r>
          </a:p>
        </p:txBody>
      </p:sp>
      <p:sp>
        <p:nvSpPr>
          <p:cNvPr id="4" name="CuadroTexto 3">
            <a:extLst>
              <a:ext uri="{FF2B5EF4-FFF2-40B4-BE49-F238E27FC236}">
                <a16:creationId xmlns:a16="http://schemas.microsoft.com/office/drawing/2014/main" id="{19DB2B9E-DA35-C62C-18C8-FB03E33A3978}"/>
              </a:ext>
            </a:extLst>
          </p:cNvPr>
          <p:cNvSpPr txBox="1"/>
          <p:nvPr/>
        </p:nvSpPr>
        <p:spPr>
          <a:xfrm>
            <a:off x="799548" y="1271293"/>
            <a:ext cx="10218010" cy="523220"/>
          </a:xfrm>
          <a:prstGeom prst="rect">
            <a:avLst/>
          </a:prstGeom>
          <a:noFill/>
        </p:spPr>
        <p:txBody>
          <a:bodyPr wrap="square" rtlCol="0">
            <a:spAutoFit/>
          </a:bodyPr>
          <a:lstStyle/>
          <a:p>
            <a:r>
              <a:rPr lang="es-ES_tradnl" sz="2800" b="1" dirty="0">
                <a:solidFill>
                  <a:srgbClr val="000000"/>
                </a:solidFill>
                <a:latin typeface="+mn-lt"/>
              </a:rPr>
              <a:t>AFECTA A CUALQUIER FACETA DE NUESTRA ACTIVIDAD COTIDIANA</a:t>
            </a:r>
          </a:p>
        </p:txBody>
      </p:sp>
      <p:pic>
        <p:nvPicPr>
          <p:cNvPr id="5" name="Imagen 4" descr="Hombre Vincent Van Gogh.jpg">
            <a:extLst>
              <a:ext uri="{FF2B5EF4-FFF2-40B4-BE49-F238E27FC236}">
                <a16:creationId xmlns:a16="http://schemas.microsoft.com/office/drawing/2014/main" id="{D30776F4-A0EE-EF82-4E20-3698A4A04F84}"/>
              </a:ext>
            </a:extLst>
          </p:cNvPr>
          <p:cNvPicPr>
            <a:picLocks noChangeAspect="1"/>
          </p:cNvPicPr>
          <p:nvPr/>
        </p:nvPicPr>
        <p:blipFill rotWithShape="1">
          <a:blip r:embed="rId3">
            <a:extLst>
              <a:ext uri="{28A0092B-C50C-407E-A947-70E740481C1C}">
                <a14:useLocalDpi xmlns:a14="http://schemas.microsoft.com/office/drawing/2010/main" val="0"/>
              </a:ext>
            </a:extLst>
          </a:blip>
          <a:srcRect l="7829" t="4047" r="7226" b="4879"/>
          <a:stretch/>
        </p:blipFill>
        <p:spPr>
          <a:xfrm>
            <a:off x="3687819" y="2159866"/>
            <a:ext cx="3274665" cy="4388678"/>
          </a:xfrm>
          <a:prstGeom prst="rect">
            <a:avLst/>
          </a:prstGeom>
          <a:effectLst>
            <a:outerShdw blurRad="292100" dist="139700" dir="2700000" algn="tl" rotWithShape="0">
              <a:srgbClr val="000000">
                <a:alpha val="65000"/>
              </a:srgbClr>
            </a:outerShdw>
          </a:effectLst>
        </p:spPr>
      </p:pic>
    </p:spTree>
    <p:extLst>
      <p:ext uri="{BB962C8B-B14F-4D97-AF65-F5344CB8AC3E}">
        <p14:creationId xmlns:p14="http://schemas.microsoft.com/office/powerpoint/2010/main" val="93827503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INDICACIÓN</a:t>
            </a:r>
          </a:p>
        </p:txBody>
      </p:sp>
      <p:pic>
        <p:nvPicPr>
          <p:cNvPr id="3" name="Imagen 2" descr="Primer tiro.jpg">
            <a:extLst>
              <a:ext uri="{FF2B5EF4-FFF2-40B4-BE49-F238E27FC236}">
                <a16:creationId xmlns:a16="http://schemas.microsoft.com/office/drawing/2014/main" id="{9C292DA0-3156-3DE3-EEDE-7D1B379415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3470" y="2328801"/>
            <a:ext cx="3301365" cy="3301365"/>
          </a:xfrm>
          <a:prstGeom prst="rect">
            <a:avLst/>
          </a:prstGeom>
        </p:spPr>
      </p:pic>
      <p:sp>
        <p:nvSpPr>
          <p:cNvPr id="5" name="CuadroTexto 4">
            <a:extLst>
              <a:ext uri="{FF2B5EF4-FFF2-40B4-BE49-F238E27FC236}">
                <a16:creationId xmlns:a16="http://schemas.microsoft.com/office/drawing/2014/main" id="{253ABAA0-F7EA-130B-0B20-6B75FD377BBE}"/>
              </a:ext>
            </a:extLst>
          </p:cNvPr>
          <p:cNvSpPr txBox="1"/>
          <p:nvPr/>
        </p:nvSpPr>
        <p:spPr>
          <a:xfrm>
            <a:off x="7680176" y="1484232"/>
            <a:ext cx="4322017" cy="523220"/>
          </a:xfrm>
          <a:prstGeom prst="rect">
            <a:avLst/>
          </a:prstGeom>
          <a:noFill/>
          <a:ln>
            <a:solidFill>
              <a:schemeClr val="tx1"/>
            </a:solidFill>
          </a:ln>
        </p:spPr>
        <p:txBody>
          <a:bodyPr wrap="none" rtlCol="0">
            <a:spAutoFit/>
          </a:bodyPr>
          <a:lstStyle/>
          <a:p>
            <a:r>
              <a:rPr lang="es-ES" sz="2800" dirty="0">
                <a:solidFill>
                  <a:schemeClr val="bg2">
                    <a:lumMod val="10000"/>
                  </a:schemeClr>
                </a:solidFill>
              </a:rPr>
              <a:t>Primer tiro fundamental!!!!</a:t>
            </a:r>
          </a:p>
        </p:txBody>
      </p:sp>
      <p:sp>
        <p:nvSpPr>
          <p:cNvPr id="8" name="Rectangle 4">
            <a:extLst>
              <a:ext uri="{FF2B5EF4-FFF2-40B4-BE49-F238E27FC236}">
                <a16:creationId xmlns:a16="http://schemas.microsoft.com/office/drawing/2014/main" id="{D1E99945-B005-7715-A5EE-B0D70C0393BB}"/>
              </a:ext>
            </a:extLst>
          </p:cNvPr>
          <p:cNvSpPr txBox="1">
            <a:spLocks noChangeArrowheads="1"/>
          </p:cNvSpPr>
          <p:nvPr/>
        </p:nvSpPr>
        <p:spPr>
          <a:xfrm>
            <a:off x="191344" y="1124744"/>
            <a:ext cx="7969662" cy="5050458"/>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pPr>
            <a:r>
              <a:rPr lang="es-ES" sz="2000" b="1" dirty="0">
                <a:solidFill>
                  <a:srgbClr val="000000"/>
                </a:solidFill>
                <a:cs typeface="Arial" charset="0"/>
              </a:rPr>
              <a:t>CRITERIOS DE SELECCIÓN NO ESTÁN CLAROS:</a:t>
            </a:r>
          </a:p>
          <a:p>
            <a:pPr>
              <a:lnSpc>
                <a:spcPct val="80000"/>
              </a:lnSpc>
            </a:pPr>
            <a:endParaRPr lang="es-ES" sz="2000" b="1" dirty="0">
              <a:solidFill>
                <a:srgbClr val="000000"/>
              </a:solidFill>
              <a:cs typeface="Arial" charset="0"/>
            </a:endParaRPr>
          </a:p>
          <a:p>
            <a:pPr marL="0" indent="0">
              <a:lnSpc>
                <a:spcPct val="80000"/>
              </a:lnSpc>
              <a:buNone/>
            </a:pPr>
            <a:r>
              <a:rPr lang="es-ES" sz="2000" b="1" dirty="0">
                <a:solidFill>
                  <a:srgbClr val="000000"/>
                </a:solidFill>
                <a:cs typeface="Arial" charset="0"/>
              </a:rPr>
              <a:t>    - </a:t>
            </a:r>
            <a:r>
              <a:rPr lang="es-ES" sz="2000" dirty="0">
                <a:solidFill>
                  <a:srgbClr val="000000"/>
                </a:solidFill>
                <a:cs typeface="Arial" charset="0"/>
              </a:rPr>
              <a:t>IUE leve moderada: </a:t>
            </a:r>
            <a:r>
              <a:rPr lang="es-ES" sz="2000" dirty="0" err="1">
                <a:solidFill>
                  <a:srgbClr val="000000"/>
                </a:solidFill>
                <a:cs typeface="Arial" charset="0"/>
              </a:rPr>
              <a:t>slings</a:t>
            </a:r>
            <a:r>
              <a:rPr lang="es-ES" sz="2000" dirty="0">
                <a:solidFill>
                  <a:srgbClr val="000000"/>
                </a:solidFill>
                <a:cs typeface="Arial" charset="0"/>
              </a:rPr>
              <a:t>, </a:t>
            </a:r>
            <a:r>
              <a:rPr lang="es-ES" sz="2000" dirty="0" err="1">
                <a:solidFill>
                  <a:srgbClr val="000000"/>
                </a:solidFill>
                <a:cs typeface="Arial" charset="0"/>
              </a:rPr>
              <a:t>proact</a:t>
            </a:r>
            <a:r>
              <a:rPr lang="es-ES" sz="2000" dirty="0">
                <a:solidFill>
                  <a:srgbClr val="000000"/>
                </a:solidFill>
                <a:cs typeface="Arial" charset="0"/>
              </a:rPr>
              <a:t>, sustancias uretrales.</a:t>
            </a:r>
          </a:p>
          <a:p>
            <a:pPr marL="0" indent="0">
              <a:lnSpc>
                <a:spcPct val="80000"/>
              </a:lnSpc>
              <a:buNone/>
            </a:pPr>
            <a:r>
              <a:rPr lang="es-ES" sz="2000" dirty="0">
                <a:solidFill>
                  <a:srgbClr val="000000"/>
                </a:solidFill>
                <a:cs typeface="Arial" charset="0"/>
              </a:rPr>
              <a:t>    - IUE severa: esfínter artificial</a:t>
            </a:r>
          </a:p>
          <a:p>
            <a:pPr>
              <a:lnSpc>
                <a:spcPct val="80000"/>
              </a:lnSpc>
            </a:pPr>
            <a:endParaRPr lang="es-ES" sz="2000" b="1" dirty="0">
              <a:solidFill>
                <a:srgbClr val="000000"/>
              </a:solidFill>
              <a:cs typeface="Arial" charset="0"/>
            </a:endParaRPr>
          </a:p>
          <a:p>
            <a:pPr>
              <a:lnSpc>
                <a:spcPct val="80000"/>
              </a:lnSpc>
            </a:pPr>
            <a:r>
              <a:rPr lang="es-ES" sz="2000" b="1" dirty="0">
                <a:solidFill>
                  <a:srgbClr val="000000"/>
                </a:solidFill>
                <a:cs typeface="Arial" charset="0"/>
              </a:rPr>
              <a:t>DOS HECHOS:</a:t>
            </a:r>
          </a:p>
          <a:p>
            <a:pPr>
              <a:lnSpc>
                <a:spcPct val="80000"/>
              </a:lnSpc>
            </a:pPr>
            <a:endParaRPr lang="es-ES" sz="2000" b="1" dirty="0">
              <a:solidFill>
                <a:srgbClr val="000000"/>
              </a:solidFill>
              <a:cs typeface="Arial" charset="0"/>
            </a:endParaRPr>
          </a:p>
          <a:p>
            <a:pPr>
              <a:lnSpc>
                <a:spcPct val="80000"/>
              </a:lnSpc>
              <a:buFontTx/>
              <a:buNone/>
            </a:pPr>
            <a:r>
              <a:rPr lang="es-ES" sz="2000" b="1" dirty="0">
                <a:solidFill>
                  <a:srgbClr val="000000"/>
                </a:solidFill>
                <a:cs typeface="Arial" charset="0"/>
              </a:rPr>
              <a:t>	</a:t>
            </a:r>
            <a:r>
              <a:rPr lang="es-ES" sz="2000" dirty="0">
                <a:solidFill>
                  <a:srgbClr val="000000"/>
                </a:solidFill>
                <a:cs typeface="Arial" charset="0"/>
              </a:rPr>
              <a:t>- Las uretras rígidas y </a:t>
            </a:r>
            <a:r>
              <a:rPr lang="es-ES" sz="2000" dirty="0" err="1">
                <a:solidFill>
                  <a:srgbClr val="000000"/>
                </a:solidFill>
                <a:cs typeface="Arial" charset="0"/>
              </a:rPr>
              <a:t>desvascularizadas</a:t>
            </a:r>
            <a:r>
              <a:rPr lang="es-ES" sz="2000" dirty="0">
                <a:solidFill>
                  <a:srgbClr val="000000"/>
                </a:solidFill>
                <a:cs typeface="Arial" charset="0"/>
              </a:rPr>
              <a:t> por la RT, cirugía, </a:t>
            </a:r>
            <a:r>
              <a:rPr lang="es-ES" sz="2000" dirty="0" err="1">
                <a:solidFill>
                  <a:srgbClr val="000000"/>
                </a:solidFill>
                <a:cs typeface="Arial" charset="0"/>
              </a:rPr>
              <a:t>etc</a:t>
            </a:r>
            <a:r>
              <a:rPr lang="es-ES" sz="2000" dirty="0">
                <a:solidFill>
                  <a:srgbClr val="000000"/>
                </a:solidFill>
                <a:cs typeface="Arial" charset="0"/>
              </a:rPr>
              <a:t>,  responden</a:t>
            </a:r>
          </a:p>
          <a:p>
            <a:pPr>
              <a:lnSpc>
                <a:spcPct val="80000"/>
              </a:lnSpc>
              <a:buFontTx/>
              <a:buNone/>
            </a:pPr>
            <a:r>
              <a:rPr lang="es-ES" sz="2000" dirty="0">
                <a:solidFill>
                  <a:srgbClr val="000000"/>
                </a:solidFill>
                <a:cs typeface="Arial" charset="0"/>
              </a:rPr>
              <a:t>	  mal a los dispositivos de soporte u oclusión y son mas susceptibles a la</a:t>
            </a:r>
          </a:p>
          <a:p>
            <a:pPr>
              <a:lnSpc>
                <a:spcPct val="80000"/>
              </a:lnSpc>
              <a:buFontTx/>
              <a:buNone/>
            </a:pPr>
            <a:r>
              <a:rPr lang="es-ES" sz="2000" dirty="0">
                <a:solidFill>
                  <a:srgbClr val="000000"/>
                </a:solidFill>
                <a:cs typeface="Arial" charset="0"/>
              </a:rPr>
              <a:t>	  erosión.</a:t>
            </a:r>
          </a:p>
          <a:p>
            <a:pPr>
              <a:lnSpc>
                <a:spcPct val="80000"/>
              </a:lnSpc>
              <a:buFontTx/>
              <a:buNone/>
            </a:pPr>
            <a:endParaRPr lang="es-ES" sz="2000" dirty="0">
              <a:solidFill>
                <a:srgbClr val="000000"/>
              </a:solidFill>
              <a:cs typeface="Arial" charset="0"/>
            </a:endParaRPr>
          </a:p>
          <a:p>
            <a:pPr>
              <a:lnSpc>
                <a:spcPct val="80000"/>
              </a:lnSpc>
              <a:buFontTx/>
              <a:buNone/>
            </a:pPr>
            <a:r>
              <a:rPr lang="es-ES" sz="2000" dirty="0">
                <a:solidFill>
                  <a:srgbClr val="000000"/>
                </a:solidFill>
                <a:cs typeface="Arial" charset="0"/>
              </a:rPr>
              <a:t>	- Los dispositivos de soporte u oclusión que fracasan dejan uretras rígidas</a:t>
            </a:r>
          </a:p>
          <a:p>
            <a:pPr>
              <a:lnSpc>
                <a:spcPct val="80000"/>
              </a:lnSpc>
              <a:buFontTx/>
              <a:buNone/>
            </a:pPr>
            <a:r>
              <a:rPr lang="es-ES" sz="2000" dirty="0">
                <a:solidFill>
                  <a:srgbClr val="000000"/>
                </a:solidFill>
                <a:cs typeface="Arial" charset="0"/>
              </a:rPr>
              <a:t>	  y </a:t>
            </a:r>
            <a:r>
              <a:rPr lang="es-ES" sz="2000" dirty="0" err="1">
                <a:solidFill>
                  <a:srgbClr val="000000"/>
                </a:solidFill>
                <a:cs typeface="Arial" charset="0"/>
              </a:rPr>
              <a:t>desvascularizadas</a:t>
            </a:r>
            <a:r>
              <a:rPr lang="es-ES" sz="2000" dirty="0">
                <a:solidFill>
                  <a:srgbClr val="000000"/>
                </a:solidFill>
                <a:cs typeface="Arial" charset="0"/>
              </a:rPr>
              <a:t> que responden peor a la colocación de un esfínter y</a:t>
            </a:r>
          </a:p>
          <a:p>
            <a:pPr>
              <a:lnSpc>
                <a:spcPct val="80000"/>
              </a:lnSpc>
              <a:buFontTx/>
              <a:buNone/>
            </a:pPr>
            <a:r>
              <a:rPr lang="es-ES" sz="2000" dirty="0">
                <a:solidFill>
                  <a:srgbClr val="000000"/>
                </a:solidFill>
                <a:cs typeface="Arial" charset="0"/>
              </a:rPr>
              <a:t>	  aumentan la probabilidad de complicaciones.</a:t>
            </a:r>
          </a:p>
          <a:p>
            <a:pPr>
              <a:lnSpc>
                <a:spcPct val="80000"/>
              </a:lnSpc>
              <a:buFontTx/>
              <a:buNone/>
            </a:pPr>
            <a:endParaRPr lang="es-ES" sz="2000" b="1" dirty="0">
              <a:solidFill>
                <a:srgbClr val="000000"/>
              </a:solidFill>
              <a:cs typeface="Arial" charset="0"/>
            </a:endParaRPr>
          </a:p>
          <a:p>
            <a:pPr>
              <a:lnSpc>
                <a:spcPct val="80000"/>
              </a:lnSpc>
              <a:buFontTx/>
              <a:buNone/>
            </a:pPr>
            <a:endParaRPr lang="es-ES" sz="2000" b="1" u="sng" dirty="0">
              <a:solidFill>
                <a:srgbClr val="000000"/>
              </a:solidFill>
            </a:endParaRPr>
          </a:p>
          <a:p>
            <a:pPr>
              <a:lnSpc>
                <a:spcPct val="80000"/>
              </a:lnSpc>
              <a:buFontTx/>
              <a:buNone/>
            </a:pPr>
            <a:endParaRPr lang="es-ES" sz="2000" b="1" u="sng" dirty="0">
              <a:solidFill>
                <a:srgbClr val="000000"/>
              </a:solidFill>
            </a:endParaRPr>
          </a:p>
          <a:p>
            <a:pPr>
              <a:lnSpc>
                <a:spcPct val="80000"/>
              </a:lnSpc>
              <a:buFontTx/>
              <a:buNone/>
            </a:pPr>
            <a:endParaRPr lang="es-ES" sz="2000" b="1" dirty="0">
              <a:solidFill>
                <a:srgbClr val="000000"/>
              </a:solidFill>
            </a:endParaRPr>
          </a:p>
        </p:txBody>
      </p:sp>
      <p:sp>
        <p:nvSpPr>
          <p:cNvPr id="9" name="Text Box 4">
            <a:extLst>
              <a:ext uri="{FF2B5EF4-FFF2-40B4-BE49-F238E27FC236}">
                <a16:creationId xmlns:a16="http://schemas.microsoft.com/office/drawing/2014/main" id="{A2B1A625-4820-C780-74B4-BED98DFBA97D}"/>
              </a:ext>
            </a:extLst>
          </p:cNvPr>
          <p:cNvSpPr txBox="1">
            <a:spLocks noChangeArrowheads="1"/>
          </p:cNvSpPr>
          <p:nvPr/>
        </p:nvSpPr>
        <p:spPr bwMode="auto">
          <a:xfrm>
            <a:off x="1649125" y="6309320"/>
            <a:ext cx="7255790" cy="461665"/>
          </a:xfrm>
          <a:prstGeom prst="rect">
            <a:avLst/>
          </a:prstGeom>
          <a:noFill/>
          <a:ln w="63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Times New Roman" charset="0"/>
                <a:ea typeface="ＭＳ Ｐゴシック" charset="0"/>
                <a:cs typeface="Arial" charset="0"/>
              </a:defRPr>
            </a:lvl1pPr>
            <a:lvl2pPr marL="742950" indent="-285750" eaLnBrk="0" hangingPunct="0">
              <a:defRPr sz="2400">
                <a:solidFill>
                  <a:schemeClr val="tx1"/>
                </a:solidFill>
                <a:latin typeface="Times New Roman" charset="0"/>
                <a:ea typeface="Arial" charset="0"/>
                <a:cs typeface="Arial" charset="0"/>
              </a:defRPr>
            </a:lvl2pPr>
            <a:lvl3pPr marL="1143000" indent="-228600" eaLnBrk="0" hangingPunct="0">
              <a:defRPr sz="2400">
                <a:solidFill>
                  <a:schemeClr val="tx1"/>
                </a:solidFill>
                <a:latin typeface="Times New Roman" charset="0"/>
                <a:ea typeface="Arial" charset="0"/>
                <a:cs typeface="Arial" charset="0"/>
              </a:defRPr>
            </a:lvl3pPr>
            <a:lvl4pPr marL="1600200" indent="-228600" eaLnBrk="0" hangingPunct="0">
              <a:defRPr sz="2400">
                <a:solidFill>
                  <a:schemeClr val="tx1"/>
                </a:solidFill>
                <a:latin typeface="Times New Roman" charset="0"/>
                <a:ea typeface="Arial" charset="0"/>
                <a:cs typeface="Arial" charset="0"/>
              </a:defRPr>
            </a:lvl4pPr>
            <a:lvl5pPr marL="2057400" indent="-228600" eaLnBrk="0" hangingPunct="0">
              <a:defRPr sz="2400">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sz="2400">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sz="2400">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sz="2400">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sz="2400">
                <a:solidFill>
                  <a:schemeClr val="tx1"/>
                </a:solidFill>
                <a:latin typeface="Times New Roman" charset="0"/>
                <a:ea typeface="Arial" charset="0"/>
                <a:cs typeface="Arial" charset="0"/>
              </a:defRPr>
            </a:lvl9pPr>
          </a:lstStyle>
          <a:p>
            <a:pPr algn="ctr"/>
            <a:r>
              <a:rPr lang="es-ES_tradnl" b="1">
                <a:solidFill>
                  <a:srgbClr val="000000"/>
                </a:solidFill>
                <a:latin typeface="+mn-lt"/>
              </a:rPr>
              <a:t>La selección del dispositivo al primer intento es crucial</a:t>
            </a:r>
            <a:endParaRPr lang="es-ES_tradnl">
              <a:solidFill>
                <a:srgbClr val="000000"/>
              </a:solidFill>
              <a:latin typeface="+mn-lt"/>
            </a:endParaRPr>
          </a:p>
        </p:txBody>
      </p:sp>
    </p:spTree>
    <p:extLst>
      <p:ext uri="{BB962C8B-B14F-4D97-AF65-F5344CB8AC3E}">
        <p14:creationId xmlns:p14="http://schemas.microsoft.com/office/powerpoint/2010/main" val="15639284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INDICACIÓN</a:t>
            </a:r>
          </a:p>
        </p:txBody>
      </p:sp>
      <p:sp>
        <p:nvSpPr>
          <p:cNvPr id="6" name="Rectangle 4">
            <a:extLst>
              <a:ext uri="{FF2B5EF4-FFF2-40B4-BE49-F238E27FC236}">
                <a16:creationId xmlns:a16="http://schemas.microsoft.com/office/drawing/2014/main" id="{73C11337-ABE9-5BC6-6DEA-4CA1E12F69DE}"/>
              </a:ext>
            </a:extLst>
          </p:cNvPr>
          <p:cNvSpPr txBox="1">
            <a:spLocks noChangeArrowheads="1"/>
          </p:cNvSpPr>
          <p:nvPr/>
        </p:nvSpPr>
        <p:spPr>
          <a:xfrm>
            <a:off x="819101" y="2328457"/>
            <a:ext cx="6192838" cy="4321175"/>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pPr>
            <a:r>
              <a:rPr lang="de-AT" sz="2400" dirty="0">
                <a:solidFill>
                  <a:srgbClr val="000000"/>
                </a:solidFill>
                <a:cs typeface="Arial" charset="0"/>
              </a:rPr>
              <a:t>SEVERIDAD DE LA INCONTINENCIA</a:t>
            </a:r>
          </a:p>
          <a:p>
            <a:pPr>
              <a:lnSpc>
                <a:spcPct val="80000"/>
              </a:lnSpc>
            </a:pPr>
            <a:endParaRPr lang="de-AT" sz="2400" dirty="0">
              <a:solidFill>
                <a:srgbClr val="000000"/>
              </a:solidFill>
              <a:cs typeface="Arial" charset="0"/>
            </a:endParaRPr>
          </a:p>
          <a:p>
            <a:pPr>
              <a:lnSpc>
                <a:spcPct val="80000"/>
              </a:lnSpc>
            </a:pPr>
            <a:r>
              <a:rPr lang="de-AT" sz="2400" dirty="0">
                <a:solidFill>
                  <a:srgbClr val="000000"/>
                </a:solidFill>
                <a:cs typeface="Arial" charset="0"/>
              </a:rPr>
              <a:t>RADIOTERAPIA PREVIA</a:t>
            </a:r>
          </a:p>
          <a:p>
            <a:pPr>
              <a:lnSpc>
                <a:spcPct val="80000"/>
              </a:lnSpc>
            </a:pPr>
            <a:endParaRPr lang="de-AT" sz="2400" dirty="0">
              <a:solidFill>
                <a:srgbClr val="000000"/>
              </a:solidFill>
              <a:cs typeface="Arial" charset="0"/>
            </a:endParaRPr>
          </a:p>
          <a:p>
            <a:pPr>
              <a:lnSpc>
                <a:spcPct val="80000"/>
              </a:lnSpc>
            </a:pPr>
            <a:r>
              <a:rPr lang="de-AT" sz="2400" dirty="0">
                <a:solidFill>
                  <a:srgbClr val="000000"/>
                </a:solidFill>
                <a:cs typeface="Arial" charset="0"/>
              </a:rPr>
              <a:t>CIRUGIA PREVIA</a:t>
            </a:r>
          </a:p>
          <a:p>
            <a:pPr>
              <a:lnSpc>
                <a:spcPct val="80000"/>
              </a:lnSpc>
              <a:buFontTx/>
              <a:buNone/>
            </a:pPr>
            <a:endParaRPr lang="de-AT" sz="2400" dirty="0">
              <a:solidFill>
                <a:srgbClr val="000000"/>
              </a:solidFill>
              <a:cs typeface="Arial" charset="0"/>
            </a:endParaRPr>
          </a:p>
          <a:p>
            <a:r>
              <a:rPr lang="de-AT" sz="2400" dirty="0">
                <a:solidFill>
                  <a:srgbClr val="000000"/>
                </a:solidFill>
                <a:cs typeface="Arial" charset="0"/>
              </a:rPr>
              <a:t>EXPERIENCIA DEL CIRUJANO</a:t>
            </a:r>
          </a:p>
          <a:p>
            <a:pPr marL="0" indent="0">
              <a:buNone/>
            </a:pPr>
            <a:endParaRPr lang="de-AT" sz="2400" dirty="0">
              <a:solidFill>
                <a:srgbClr val="000000"/>
              </a:solidFill>
              <a:cs typeface="Arial" charset="0"/>
            </a:endParaRPr>
          </a:p>
          <a:p>
            <a:r>
              <a:rPr lang="de-AT" sz="2400" dirty="0">
                <a:solidFill>
                  <a:srgbClr val="000000"/>
                </a:solidFill>
                <a:cs typeface="Arial" charset="0"/>
              </a:rPr>
              <a:t>PATOLOGIA NEUROLOGICA</a:t>
            </a:r>
          </a:p>
          <a:p>
            <a:pPr>
              <a:lnSpc>
                <a:spcPct val="80000"/>
              </a:lnSpc>
              <a:buFontTx/>
              <a:buNone/>
            </a:pPr>
            <a:endParaRPr lang="de-AT" sz="2400" u="sng" dirty="0">
              <a:solidFill>
                <a:srgbClr val="000000"/>
              </a:solidFill>
            </a:endParaRPr>
          </a:p>
          <a:p>
            <a:pPr>
              <a:lnSpc>
                <a:spcPct val="80000"/>
              </a:lnSpc>
              <a:buFontTx/>
              <a:buNone/>
            </a:pPr>
            <a:endParaRPr lang="de-AT" sz="2400" u="sng" dirty="0">
              <a:solidFill>
                <a:srgbClr val="000000"/>
              </a:solidFill>
            </a:endParaRPr>
          </a:p>
          <a:p>
            <a:pPr>
              <a:lnSpc>
                <a:spcPct val="80000"/>
              </a:lnSpc>
              <a:buFontTx/>
              <a:buNone/>
            </a:pPr>
            <a:endParaRPr lang="de-AT" sz="2400" dirty="0">
              <a:solidFill>
                <a:srgbClr val="000000"/>
              </a:solidFill>
            </a:endParaRPr>
          </a:p>
        </p:txBody>
      </p:sp>
      <p:sp>
        <p:nvSpPr>
          <p:cNvPr id="7" name="Text Box 4">
            <a:extLst>
              <a:ext uri="{FF2B5EF4-FFF2-40B4-BE49-F238E27FC236}">
                <a16:creationId xmlns:a16="http://schemas.microsoft.com/office/drawing/2014/main" id="{CF6BA850-0BBF-59E7-D801-E7E9C2683F78}"/>
              </a:ext>
            </a:extLst>
          </p:cNvPr>
          <p:cNvSpPr txBox="1">
            <a:spLocks noChangeArrowheads="1"/>
          </p:cNvSpPr>
          <p:nvPr/>
        </p:nvSpPr>
        <p:spPr bwMode="auto">
          <a:xfrm>
            <a:off x="2509839" y="1201613"/>
            <a:ext cx="5805896" cy="523220"/>
          </a:xfrm>
          <a:prstGeom prst="rect">
            <a:avLst/>
          </a:prstGeom>
          <a:noFill/>
          <a:ln w="63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Times New Roman" charset="0"/>
                <a:ea typeface="ＭＳ Ｐゴシック" charset="0"/>
                <a:cs typeface="Arial" charset="0"/>
              </a:defRPr>
            </a:lvl1pPr>
            <a:lvl2pPr marL="742950" indent="-285750" eaLnBrk="0" hangingPunct="0">
              <a:defRPr sz="2400">
                <a:solidFill>
                  <a:schemeClr val="tx1"/>
                </a:solidFill>
                <a:latin typeface="Times New Roman" charset="0"/>
                <a:ea typeface="Arial" charset="0"/>
                <a:cs typeface="Arial" charset="0"/>
              </a:defRPr>
            </a:lvl2pPr>
            <a:lvl3pPr marL="1143000" indent="-228600" eaLnBrk="0" hangingPunct="0">
              <a:defRPr sz="2400">
                <a:solidFill>
                  <a:schemeClr val="tx1"/>
                </a:solidFill>
                <a:latin typeface="Times New Roman" charset="0"/>
                <a:ea typeface="Arial" charset="0"/>
                <a:cs typeface="Arial" charset="0"/>
              </a:defRPr>
            </a:lvl3pPr>
            <a:lvl4pPr marL="1600200" indent="-228600" eaLnBrk="0" hangingPunct="0">
              <a:defRPr sz="2400">
                <a:solidFill>
                  <a:schemeClr val="tx1"/>
                </a:solidFill>
                <a:latin typeface="Times New Roman" charset="0"/>
                <a:ea typeface="Arial" charset="0"/>
                <a:cs typeface="Arial" charset="0"/>
              </a:defRPr>
            </a:lvl4pPr>
            <a:lvl5pPr marL="2057400" indent="-228600" eaLnBrk="0" hangingPunct="0">
              <a:defRPr sz="2400">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sz="2400">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sz="2400">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sz="2400">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sz="2400">
                <a:solidFill>
                  <a:schemeClr val="tx1"/>
                </a:solidFill>
                <a:latin typeface="Times New Roman" charset="0"/>
                <a:ea typeface="Arial" charset="0"/>
                <a:cs typeface="Arial" charset="0"/>
              </a:defRPr>
            </a:lvl9pPr>
          </a:lstStyle>
          <a:p>
            <a:pPr algn="ctr"/>
            <a:r>
              <a:rPr lang="es-ES_tradnl" sz="2800" b="1" dirty="0">
                <a:solidFill>
                  <a:srgbClr val="000000"/>
                </a:solidFill>
                <a:latin typeface="+mn-lt"/>
              </a:rPr>
              <a:t>FACTORES DE RIESGO</a:t>
            </a:r>
            <a:endParaRPr lang="es-ES_tradnl" sz="2800" dirty="0">
              <a:solidFill>
                <a:srgbClr val="000000"/>
              </a:solidFill>
              <a:latin typeface="+mn-lt"/>
            </a:endParaRPr>
          </a:p>
        </p:txBody>
      </p:sp>
      <p:pic>
        <p:nvPicPr>
          <p:cNvPr id="10" name="Imagen 9" descr="Quino factores de riesgo.png">
            <a:extLst>
              <a:ext uri="{FF2B5EF4-FFF2-40B4-BE49-F238E27FC236}">
                <a16:creationId xmlns:a16="http://schemas.microsoft.com/office/drawing/2014/main" id="{9FCAA031-C20C-94E0-B089-C80458724E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2075" y="2397125"/>
            <a:ext cx="5308600" cy="3302000"/>
          </a:xfrm>
          <a:prstGeom prst="rect">
            <a:avLst/>
          </a:prstGeom>
        </p:spPr>
      </p:pic>
    </p:spTree>
    <p:extLst>
      <p:ext uri="{BB962C8B-B14F-4D97-AF65-F5344CB8AC3E}">
        <p14:creationId xmlns:p14="http://schemas.microsoft.com/office/powerpoint/2010/main" val="40531647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5B73A7-9E40-DAF4-3ABD-065CAD04F56B}"/>
            </a:ext>
          </a:extLst>
        </p:cNvPr>
        <p:cNvGrpSpPr/>
        <p:nvPr/>
      </p:nvGrpSpPr>
      <p:grpSpPr>
        <a:xfrm>
          <a:off x="0" y="0"/>
          <a:ext cx="0" cy="0"/>
          <a:chOff x="0" y="0"/>
          <a:chExt cx="0" cy="0"/>
        </a:xfrm>
      </p:grpSpPr>
      <p:pic>
        <p:nvPicPr>
          <p:cNvPr id="5" name="Imagen 4" descr="Imagen que contiene persona, hombre, interior, parado&#10;&#10;Descripción generada automáticamente">
            <a:extLst>
              <a:ext uri="{FF2B5EF4-FFF2-40B4-BE49-F238E27FC236}">
                <a16:creationId xmlns:a16="http://schemas.microsoft.com/office/drawing/2014/main" id="{ED2ADEDA-D9DE-C86C-44B8-E0EDDBC251CB}"/>
              </a:ext>
            </a:extLst>
          </p:cNvPr>
          <p:cNvPicPr>
            <a:picLocks noChangeAspect="1"/>
          </p:cNvPicPr>
          <p:nvPr/>
        </p:nvPicPr>
        <p:blipFill>
          <a:blip r:embed="rId3">
            <a:extLst>
              <a:ext uri="{28A0092B-C50C-407E-A947-70E740481C1C}">
                <a14:useLocalDpi xmlns:a14="http://schemas.microsoft.com/office/drawing/2010/main" val="0"/>
              </a:ext>
            </a:extLst>
          </a:blip>
          <a:srcRect t="4930" b="10061"/>
          <a:stretch/>
        </p:blipFill>
        <p:spPr>
          <a:xfrm>
            <a:off x="2644776" y="10"/>
            <a:ext cx="9547224" cy="6857990"/>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p:spPr>
      </p:pic>
    </p:spTree>
    <p:extLst>
      <p:ext uri="{BB962C8B-B14F-4D97-AF65-F5344CB8AC3E}">
        <p14:creationId xmlns:p14="http://schemas.microsoft.com/office/powerpoint/2010/main" val="11740851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Artificial Intelligence in Surgery.jpe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3" name="CuadroTexto 2"/>
          <p:cNvSpPr txBox="1"/>
          <p:nvPr/>
        </p:nvSpPr>
        <p:spPr>
          <a:xfrm>
            <a:off x="230084" y="4869200"/>
            <a:ext cx="2154519" cy="369332"/>
          </a:xfrm>
          <a:prstGeom prst="rect">
            <a:avLst/>
          </a:prstGeom>
          <a:noFill/>
        </p:spPr>
        <p:txBody>
          <a:bodyPr wrap="none" rtlCol="0">
            <a:spAutoFit/>
          </a:bodyPr>
          <a:lstStyle/>
          <a:p>
            <a:r>
              <a:rPr lang="es-ES" sz="1800" dirty="0">
                <a:solidFill>
                  <a:srgbClr val="FFFF99"/>
                </a:solidFill>
                <a:latin typeface="Calibri"/>
                <a:cs typeface="Calibri"/>
              </a:rPr>
              <a:t>Dotación de material</a:t>
            </a:r>
          </a:p>
        </p:txBody>
      </p:sp>
      <p:sp>
        <p:nvSpPr>
          <p:cNvPr id="5" name="CuadroTexto 4"/>
          <p:cNvSpPr txBox="1"/>
          <p:nvPr/>
        </p:nvSpPr>
        <p:spPr>
          <a:xfrm>
            <a:off x="330415" y="1979518"/>
            <a:ext cx="1264213" cy="369332"/>
          </a:xfrm>
          <a:prstGeom prst="rect">
            <a:avLst/>
          </a:prstGeom>
          <a:noFill/>
        </p:spPr>
        <p:txBody>
          <a:bodyPr wrap="none" rtlCol="0">
            <a:spAutoFit/>
          </a:bodyPr>
          <a:lstStyle/>
          <a:p>
            <a:r>
              <a:rPr lang="es-ES" sz="1800" dirty="0">
                <a:solidFill>
                  <a:srgbClr val="FFFF99"/>
                </a:solidFill>
                <a:latin typeface="Calibri"/>
                <a:cs typeface="Calibri"/>
              </a:rPr>
              <a:t>Experiencia</a:t>
            </a:r>
          </a:p>
        </p:txBody>
      </p:sp>
      <p:sp>
        <p:nvSpPr>
          <p:cNvPr id="6" name="CuadroTexto 5"/>
          <p:cNvSpPr txBox="1"/>
          <p:nvPr/>
        </p:nvSpPr>
        <p:spPr>
          <a:xfrm>
            <a:off x="136109" y="908650"/>
            <a:ext cx="1140118" cy="369332"/>
          </a:xfrm>
          <a:prstGeom prst="rect">
            <a:avLst/>
          </a:prstGeom>
          <a:noFill/>
        </p:spPr>
        <p:txBody>
          <a:bodyPr wrap="none" rtlCol="0">
            <a:spAutoFit/>
          </a:bodyPr>
          <a:lstStyle/>
          <a:p>
            <a:r>
              <a:rPr lang="es-ES" sz="1800" dirty="0">
                <a:solidFill>
                  <a:srgbClr val="FFFF99"/>
                </a:solidFill>
                <a:latin typeface="Calibri"/>
                <a:cs typeface="Calibri"/>
              </a:rPr>
              <a:t>Indicación</a:t>
            </a:r>
          </a:p>
        </p:txBody>
      </p:sp>
      <p:sp>
        <p:nvSpPr>
          <p:cNvPr id="7" name="CuadroTexto 6"/>
          <p:cNvSpPr txBox="1"/>
          <p:nvPr/>
        </p:nvSpPr>
        <p:spPr>
          <a:xfrm>
            <a:off x="7884577" y="827358"/>
            <a:ext cx="2019378" cy="369332"/>
          </a:xfrm>
          <a:prstGeom prst="rect">
            <a:avLst/>
          </a:prstGeom>
          <a:noFill/>
        </p:spPr>
        <p:txBody>
          <a:bodyPr wrap="none" rtlCol="0">
            <a:spAutoFit/>
          </a:bodyPr>
          <a:lstStyle/>
          <a:p>
            <a:r>
              <a:rPr lang="es-ES" sz="1800" dirty="0">
                <a:solidFill>
                  <a:srgbClr val="FFFF99"/>
                </a:solidFill>
                <a:latin typeface="Calibri"/>
                <a:cs typeface="Calibri"/>
              </a:rPr>
              <a:t>Eficacia y seguridad</a:t>
            </a:r>
          </a:p>
        </p:txBody>
      </p:sp>
      <p:sp>
        <p:nvSpPr>
          <p:cNvPr id="8" name="CuadroTexto 7"/>
          <p:cNvSpPr txBox="1"/>
          <p:nvPr/>
        </p:nvSpPr>
        <p:spPr>
          <a:xfrm>
            <a:off x="7717559" y="2293156"/>
            <a:ext cx="1352691" cy="369332"/>
          </a:xfrm>
          <a:prstGeom prst="rect">
            <a:avLst/>
          </a:prstGeom>
          <a:noFill/>
        </p:spPr>
        <p:txBody>
          <a:bodyPr wrap="none" rtlCol="0">
            <a:spAutoFit/>
          </a:bodyPr>
          <a:lstStyle/>
          <a:p>
            <a:r>
              <a:rPr lang="es-ES" sz="1800" dirty="0">
                <a:solidFill>
                  <a:srgbClr val="FFFF99"/>
                </a:solidFill>
                <a:latin typeface="Calibri"/>
                <a:cs typeface="Calibri"/>
              </a:rPr>
              <a:t>Expectativas</a:t>
            </a:r>
          </a:p>
        </p:txBody>
      </p:sp>
      <p:sp>
        <p:nvSpPr>
          <p:cNvPr id="9" name="CuadroTexto 8"/>
          <p:cNvSpPr txBox="1"/>
          <p:nvPr/>
        </p:nvSpPr>
        <p:spPr>
          <a:xfrm>
            <a:off x="10448604" y="3059668"/>
            <a:ext cx="993368" cy="369332"/>
          </a:xfrm>
          <a:prstGeom prst="rect">
            <a:avLst/>
          </a:prstGeom>
          <a:noFill/>
        </p:spPr>
        <p:txBody>
          <a:bodyPr wrap="none" rtlCol="0">
            <a:spAutoFit/>
          </a:bodyPr>
          <a:lstStyle/>
          <a:p>
            <a:r>
              <a:rPr lang="es-ES" sz="1800" dirty="0">
                <a:solidFill>
                  <a:srgbClr val="FFFF99"/>
                </a:solidFill>
                <a:latin typeface="Calibri"/>
                <a:cs typeface="Calibri"/>
              </a:rPr>
              <a:t>Paciente</a:t>
            </a:r>
          </a:p>
        </p:txBody>
      </p:sp>
      <p:sp>
        <p:nvSpPr>
          <p:cNvPr id="10" name="CuadroTexto 9"/>
          <p:cNvSpPr txBox="1"/>
          <p:nvPr/>
        </p:nvSpPr>
        <p:spPr>
          <a:xfrm>
            <a:off x="10469247" y="1398717"/>
            <a:ext cx="971277" cy="369332"/>
          </a:xfrm>
          <a:prstGeom prst="rect">
            <a:avLst/>
          </a:prstGeom>
          <a:noFill/>
        </p:spPr>
        <p:txBody>
          <a:bodyPr wrap="none" rtlCol="0">
            <a:spAutoFit/>
          </a:bodyPr>
          <a:lstStyle/>
          <a:p>
            <a:r>
              <a:rPr lang="es-ES" sz="1800" dirty="0">
                <a:solidFill>
                  <a:srgbClr val="FFFF99"/>
                </a:solidFill>
                <a:latin typeface="Calibri"/>
                <a:cs typeface="Calibri"/>
              </a:rPr>
              <a:t>Cirujano</a:t>
            </a:r>
          </a:p>
        </p:txBody>
      </p:sp>
      <p:sp>
        <p:nvSpPr>
          <p:cNvPr id="11" name="CuadroTexto 10"/>
          <p:cNvSpPr txBox="1"/>
          <p:nvPr/>
        </p:nvSpPr>
        <p:spPr>
          <a:xfrm>
            <a:off x="7376179" y="4063711"/>
            <a:ext cx="3490033" cy="369332"/>
          </a:xfrm>
          <a:prstGeom prst="rect">
            <a:avLst/>
          </a:prstGeom>
          <a:noFill/>
        </p:spPr>
        <p:txBody>
          <a:bodyPr wrap="none" rtlCol="0">
            <a:spAutoFit/>
          </a:bodyPr>
          <a:lstStyle/>
          <a:p>
            <a:r>
              <a:rPr lang="es-ES" sz="1800" dirty="0">
                <a:solidFill>
                  <a:srgbClr val="FFFF99"/>
                </a:solidFill>
                <a:latin typeface="Calibri"/>
                <a:cs typeface="Calibri"/>
              </a:rPr>
              <a:t>Disponibilidad económica y política</a:t>
            </a:r>
          </a:p>
        </p:txBody>
      </p:sp>
      <p:sp>
        <p:nvSpPr>
          <p:cNvPr id="4" name="CuadroTexto 3"/>
          <p:cNvSpPr txBox="1"/>
          <p:nvPr/>
        </p:nvSpPr>
        <p:spPr>
          <a:xfrm>
            <a:off x="3055497" y="97390"/>
            <a:ext cx="3285525" cy="523220"/>
          </a:xfrm>
          <a:prstGeom prst="rect">
            <a:avLst/>
          </a:prstGeom>
          <a:noFill/>
          <a:ln>
            <a:solidFill>
              <a:srgbClr val="FFCC00"/>
            </a:solidFill>
          </a:ln>
        </p:spPr>
        <p:txBody>
          <a:bodyPr wrap="none" rtlCol="0">
            <a:spAutoFit/>
          </a:bodyPr>
          <a:lstStyle/>
          <a:p>
            <a:r>
              <a:rPr lang="es-ES" sz="2800" dirty="0">
                <a:solidFill>
                  <a:srgbClr val="FFFF99"/>
                </a:solidFill>
                <a:latin typeface="Calibri"/>
                <a:cs typeface="Calibri"/>
              </a:rPr>
              <a:t>ENFOQUE HOLÍSTICO</a:t>
            </a:r>
          </a:p>
        </p:txBody>
      </p:sp>
    </p:spTree>
    <p:extLst>
      <p:ext uri="{BB962C8B-B14F-4D97-AF65-F5344CB8AC3E}">
        <p14:creationId xmlns:p14="http://schemas.microsoft.com/office/powerpoint/2010/main" val="12750450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CASO CLÍNICO</a:t>
            </a:r>
          </a:p>
        </p:txBody>
      </p:sp>
      <p:sp>
        <p:nvSpPr>
          <p:cNvPr id="3" name="Rectangle 3">
            <a:extLst>
              <a:ext uri="{FF2B5EF4-FFF2-40B4-BE49-F238E27FC236}">
                <a16:creationId xmlns:a16="http://schemas.microsoft.com/office/drawing/2014/main" id="{6D2ECFF4-F452-4C2C-59AC-427C1F63F30D}"/>
              </a:ext>
            </a:extLst>
          </p:cNvPr>
          <p:cNvSpPr txBox="1">
            <a:spLocks/>
          </p:cNvSpPr>
          <p:nvPr/>
        </p:nvSpPr>
        <p:spPr bwMode="auto">
          <a:xfrm>
            <a:off x="407368" y="2708920"/>
            <a:ext cx="10873208" cy="3600398"/>
          </a:xfrm>
          <a:prstGeom prst="rect">
            <a:avLst/>
          </a:prstGeom>
          <a:noFill/>
          <a:ln w="9525">
            <a:noFill/>
            <a:miter lim="800000"/>
            <a:headEnd/>
            <a:tailEnd/>
          </a:ln>
        </p:spPr>
        <p:txBody>
          <a:bodyPr/>
          <a:lstStyle/>
          <a:p>
            <a:pPr marL="457200" indent="-457200" algn="l">
              <a:spcBef>
                <a:spcPct val="20000"/>
              </a:spcBef>
              <a:buFont typeface="+mj-lt"/>
              <a:buAutoNum type="arabicPeriod"/>
            </a:pPr>
            <a:r>
              <a:rPr lang="es-ES" sz="2400" dirty="0">
                <a:solidFill>
                  <a:srgbClr val="000000"/>
                </a:solidFill>
                <a:latin typeface="+mn-lt"/>
                <a:cs typeface="Arial" pitchFamily="34" charset="0"/>
              </a:rPr>
              <a:t>Colocar sustancias </a:t>
            </a:r>
            <a:r>
              <a:rPr lang="es-ES" sz="2400" dirty="0" err="1">
                <a:solidFill>
                  <a:srgbClr val="000000"/>
                </a:solidFill>
                <a:latin typeface="+mn-lt"/>
                <a:cs typeface="Arial" pitchFamily="34" charset="0"/>
              </a:rPr>
              <a:t>abultantes</a:t>
            </a:r>
            <a:r>
              <a:rPr lang="es-ES" sz="2400" dirty="0">
                <a:solidFill>
                  <a:srgbClr val="000000"/>
                </a:solidFill>
                <a:latin typeface="+mn-lt"/>
                <a:cs typeface="Arial" pitchFamily="34" charset="0"/>
              </a:rPr>
              <a:t>.</a:t>
            </a:r>
          </a:p>
          <a:p>
            <a:pPr marL="457200" indent="-457200" algn="l">
              <a:spcBef>
                <a:spcPct val="20000"/>
              </a:spcBef>
              <a:buFont typeface="+mj-lt"/>
              <a:buAutoNum type="arabicPeriod"/>
            </a:pPr>
            <a:endParaRPr lang="es-ES" sz="2400" dirty="0">
              <a:solidFill>
                <a:srgbClr val="000000"/>
              </a:solidFill>
              <a:latin typeface="+mn-lt"/>
            </a:endParaRPr>
          </a:p>
          <a:p>
            <a:pPr marL="457200" indent="-457200" algn="l">
              <a:spcBef>
                <a:spcPct val="20000"/>
              </a:spcBef>
              <a:buFont typeface="+mj-lt"/>
              <a:buAutoNum type="arabicPeriod"/>
            </a:pPr>
            <a:r>
              <a:rPr lang="es-ES" sz="2400" dirty="0">
                <a:solidFill>
                  <a:srgbClr val="000000"/>
                </a:solidFill>
                <a:latin typeface="+mn-lt"/>
              </a:rPr>
              <a:t>Colocar un </a:t>
            </a:r>
            <a:r>
              <a:rPr lang="es-ES" sz="2400" dirty="0" err="1">
                <a:solidFill>
                  <a:srgbClr val="000000"/>
                </a:solidFill>
                <a:latin typeface="+mn-lt"/>
              </a:rPr>
              <a:t>sling</a:t>
            </a:r>
            <a:r>
              <a:rPr lang="es-ES" sz="2400" dirty="0">
                <a:solidFill>
                  <a:srgbClr val="000000"/>
                </a:solidFill>
                <a:latin typeface="+mn-lt"/>
              </a:rPr>
              <a:t> ajustable.</a:t>
            </a:r>
          </a:p>
          <a:p>
            <a:pPr marL="457200" indent="-457200" algn="l">
              <a:spcBef>
                <a:spcPct val="20000"/>
              </a:spcBef>
              <a:buFont typeface="+mj-lt"/>
              <a:buAutoNum type="arabicPeriod"/>
            </a:pPr>
            <a:endParaRPr lang="es-ES" sz="2400" dirty="0">
              <a:solidFill>
                <a:srgbClr val="000000"/>
              </a:solidFill>
              <a:latin typeface="+mn-lt"/>
              <a:cs typeface="Arial" pitchFamily="34" charset="0"/>
            </a:endParaRPr>
          </a:p>
          <a:p>
            <a:pPr marL="457200" indent="-457200" algn="l">
              <a:spcBef>
                <a:spcPct val="20000"/>
              </a:spcBef>
              <a:buFont typeface="+mj-lt"/>
              <a:buAutoNum type="arabicPeriod"/>
            </a:pPr>
            <a:r>
              <a:rPr lang="es-ES" sz="2400" dirty="0">
                <a:solidFill>
                  <a:srgbClr val="000000"/>
                </a:solidFill>
                <a:latin typeface="+mn-lt"/>
                <a:cs typeface="Arial" pitchFamily="34" charset="0"/>
              </a:rPr>
              <a:t>Colocar un </a:t>
            </a:r>
            <a:r>
              <a:rPr lang="es-ES" sz="2400" dirty="0" err="1">
                <a:solidFill>
                  <a:srgbClr val="000000"/>
                </a:solidFill>
                <a:latin typeface="+mn-lt"/>
                <a:cs typeface="Arial" pitchFamily="34" charset="0"/>
              </a:rPr>
              <a:t>sling</a:t>
            </a:r>
            <a:r>
              <a:rPr lang="es-ES" sz="2400" dirty="0">
                <a:solidFill>
                  <a:srgbClr val="000000"/>
                </a:solidFill>
                <a:latin typeface="+mn-lt"/>
                <a:cs typeface="Arial" pitchFamily="34" charset="0"/>
              </a:rPr>
              <a:t> no ajustable</a:t>
            </a:r>
            <a:r>
              <a:rPr lang="es-ES" sz="2400" dirty="0">
                <a:solidFill>
                  <a:srgbClr val="000000"/>
                </a:solidFill>
                <a:latin typeface="+mn-lt"/>
              </a:rPr>
              <a:t>.</a:t>
            </a:r>
          </a:p>
          <a:p>
            <a:pPr marL="457200" indent="-457200" algn="l">
              <a:spcBef>
                <a:spcPct val="20000"/>
              </a:spcBef>
              <a:buFont typeface="+mj-lt"/>
              <a:buAutoNum type="arabicPeriod"/>
            </a:pPr>
            <a:endParaRPr lang="es-ES" sz="2400" dirty="0">
              <a:solidFill>
                <a:srgbClr val="000000"/>
              </a:solidFill>
              <a:latin typeface="+mn-lt"/>
              <a:cs typeface="Arial" pitchFamily="34" charset="0"/>
            </a:endParaRPr>
          </a:p>
          <a:p>
            <a:pPr marL="457200" indent="-457200" algn="l">
              <a:spcBef>
                <a:spcPct val="20000"/>
              </a:spcBef>
              <a:buFont typeface="+mj-lt"/>
              <a:buAutoNum type="arabicPeriod"/>
            </a:pPr>
            <a:r>
              <a:rPr lang="es-ES" sz="2400" dirty="0">
                <a:solidFill>
                  <a:srgbClr val="000000"/>
                </a:solidFill>
                <a:latin typeface="+mn-lt"/>
                <a:cs typeface="Arial" pitchFamily="34" charset="0"/>
              </a:rPr>
              <a:t>Colocar un esfínter artificial.</a:t>
            </a:r>
          </a:p>
          <a:p>
            <a:pPr algn="l">
              <a:spcBef>
                <a:spcPct val="20000"/>
              </a:spcBef>
            </a:pPr>
            <a:endParaRPr lang="es-ES" sz="2400" dirty="0">
              <a:solidFill>
                <a:srgbClr val="000000"/>
              </a:solidFill>
              <a:latin typeface="+mn-lt"/>
              <a:cs typeface="Arial" pitchFamily="34" charset="0"/>
            </a:endParaRPr>
          </a:p>
          <a:p>
            <a:pPr marL="1143000" lvl="2" indent="-228600" algn="l">
              <a:spcBef>
                <a:spcPct val="20000"/>
              </a:spcBef>
              <a:buFont typeface="Arial" pitchFamily="34" charset="0"/>
              <a:buChar char="•"/>
            </a:pPr>
            <a:endParaRPr lang="es-ES" sz="2400" dirty="0">
              <a:solidFill>
                <a:srgbClr val="000000"/>
              </a:solidFill>
              <a:latin typeface="+mn-lt"/>
              <a:cs typeface="Arial" pitchFamily="34" charset="0"/>
            </a:endParaRPr>
          </a:p>
        </p:txBody>
      </p:sp>
      <p:sp>
        <p:nvSpPr>
          <p:cNvPr id="6" name="CuadroTexto 5">
            <a:extLst>
              <a:ext uri="{FF2B5EF4-FFF2-40B4-BE49-F238E27FC236}">
                <a16:creationId xmlns:a16="http://schemas.microsoft.com/office/drawing/2014/main" id="{ADD9470A-B8EB-C0B1-5EC3-3A4994F5931B}"/>
              </a:ext>
            </a:extLst>
          </p:cNvPr>
          <p:cNvSpPr txBox="1"/>
          <p:nvPr/>
        </p:nvSpPr>
        <p:spPr>
          <a:xfrm>
            <a:off x="3169686" y="1340768"/>
            <a:ext cx="3589444" cy="830997"/>
          </a:xfrm>
          <a:prstGeom prst="rect">
            <a:avLst/>
          </a:prstGeom>
          <a:noFill/>
        </p:spPr>
        <p:txBody>
          <a:bodyPr wrap="none" rtlCol="0">
            <a:spAutoFit/>
          </a:bodyPr>
          <a:lstStyle/>
          <a:p>
            <a:r>
              <a:rPr lang="es-ES" sz="4800" dirty="0">
                <a:solidFill>
                  <a:schemeClr val="bg2">
                    <a:lumMod val="10000"/>
                  </a:schemeClr>
                </a:solidFill>
                <a:latin typeface="+mn-lt"/>
              </a:rPr>
              <a:t>¿Qué haríais?</a:t>
            </a:r>
          </a:p>
        </p:txBody>
      </p:sp>
      <p:sp>
        <p:nvSpPr>
          <p:cNvPr id="5" name="Elipse 4">
            <a:extLst>
              <a:ext uri="{FF2B5EF4-FFF2-40B4-BE49-F238E27FC236}">
                <a16:creationId xmlns:a16="http://schemas.microsoft.com/office/drawing/2014/main" id="{D10889E6-FEA7-C604-4F35-A249363D71E7}"/>
              </a:ext>
            </a:extLst>
          </p:cNvPr>
          <p:cNvSpPr/>
          <p:nvPr/>
        </p:nvSpPr>
        <p:spPr>
          <a:xfrm>
            <a:off x="283618" y="4149080"/>
            <a:ext cx="4608512" cy="102595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CuadroTexto 6">
            <a:extLst>
              <a:ext uri="{FF2B5EF4-FFF2-40B4-BE49-F238E27FC236}">
                <a16:creationId xmlns:a16="http://schemas.microsoft.com/office/drawing/2014/main" id="{3CDD9116-FC14-EC76-E817-6709C7FB426D}"/>
              </a:ext>
            </a:extLst>
          </p:cNvPr>
          <p:cNvSpPr txBox="1"/>
          <p:nvPr/>
        </p:nvSpPr>
        <p:spPr>
          <a:xfrm>
            <a:off x="6759130" y="3466729"/>
            <a:ext cx="4372222" cy="1384995"/>
          </a:xfrm>
          <a:prstGeom prst="rect">
            <a:avLst/>
          </a:prstGeom>
          <a:noFill/>
          <a:ln>
            <a:solidFill>
              <a:schemeClr val="bg2">
                <a:lumMod val="10000"/>
              </a:schemeClr>
            </a:solidFill>
          </a:ln>
        </p:spPr>
        <p:txBody>
          <a:bodyPr wrap="square" rtlCol="0">
            <a:spAutoFit/>
          </a:bodyPr>
          <a:lstStyle/>
          <a:p>
            <a:pPr algn="ctr"/>
            <a:r>
              <a:rPr lang="es-ES" sz="2800" dirty="0">
                <a:solidFill>
                  <a:schemeClr val="bg2">
                    <a:lumMod val="10000"/>
                  </a:schemeClr>
                </a:solidFill>
                <a:latin typeface="+mn-lt"/>
              </a:rPr>
              <a:t>Todas las opciones son válidas excepto las sustancias </a:t>
            </a:r>
            <a:r>
              <a:rPr lang="es-ES" sz="2800" dirty="0" err="1">
                <a:solidFill>
                  <a:schemeClr val="bg2">
                    <a:lumMod val="10000"/>
                  </a:schemeClr>
                </a:solidFill>
                <a:latin typeface="+mn-lt"/>
              </a:rPr>
              <a:t>abultantes</a:t>
            </a:r>
            <a:endParaRPr lang="es-ES" sz="2800" dirty="0">
              <a:solidFill>
                <a:schemeClr val="bg2">
                  <a:lumMod val="10000"/>
                </a:schemeClr>
              </a:solidFill>
              <a:latin typeface="+mn-lt"/>
            </a:endParaRPr>
          </a:p>
        </p:txBody>
      </p:sp>
    </p:spTree>
    <p:extLst>
      <p:ext uri="{BB962C8B-B14F-4D97-AF65-F5344CB8AC3E}">
        <p14:creationId xmlns:p14="http://schemas.microsoft.com/office/powerpoint/2010/main" val="1169155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CASO CLÍNICO</a:t>
            </a:r>
          </a:p>
        </p:txBody>
      </p:sp>
      <p:sp>
        <p:nvSpPr>
          <p:cNvPr id="6" name="CuadroTexto 5">
            <a:extLst>
              <a:ext uri="{FF2B5EF4-FFF2-40B4-BE49-F238E27FC236}">
                <a16:creationId xmlns:a16="http://schemas.microsoft.com/office/drawing/2014/main" id="{ADD9470A-B8EB-C0B1-5EC3-3A4994F5931B}"/>
              </a:ext>
            </a:extLst>
          </p:cNvPr>
          <p:cNvSpPr txBox="1"/>
          <p:nvPr/>
        </p:nvSpPr>
        <p:spPr>
          <a:xfrm>
            <a:off x="271844" y="2132856"/>
            <a:ext cx="6544236" cy="3416320"/>
          </a:xfrm>
          <a:prstGeom prst="rect">
            <a:avLst/>
          </a:prstGeom>
          <a:noFill/>
        </p:spPr>
        <p:txBody>
          <a:bodyPr wrap="square" rtlCol="0">
            <a:spAutoFit/>
          </a:bodyPr>
          <a:lstStyle/>
          <a:p>
            <a:r>
              <a:rPr lang="es-ES" sz="3600" dirty="0">
                <a:solidFill>
                  <a:schemeClr val="bg2">
                    <a:lumMod val="10000"/>
                  </a:schemeClr>
                </a:solidFill>
                <a:latin typeface="+mn-lt"/>
              </a:rPr>
              <a:t>El paciente ha recuperado la continencia, pero al 4º año se le diagnostica recidiva bioquímica y le pautan radioterapia….</a:t>
            </a:r>
          </a:p>
          <a:p>
            <a:r>
              <a:rPr lang="es-ES" sz="3600" dirty="0">
                <a:solidFill>
                  <a:schemeClr val="bg2">
                    <a:lumMod val="10000"/>
                  </a:schemeClr>
                </a:solidFill>
                <a:latin typeface="+mn-lt"/>
              </a:rPr>
              <a:t>Reaparece la IUE con un </a:t>
            </a:r>
            <a:r>
              <a:rPr lang="es-ES" sz="3600" dirty="0" err="1">
                <a:solidFill>
                  <a:schemeClr val="bg2">
                    <a:lumMod val="10000"/>
                  </a:schemeClr>
                </a:solidFill>
                <a:latin typeface="+mn-lt"/>
              </a:rPr>
              <a:t>pad</a:t>
            </a:r>
            <a:r>
              <a:rPr lang="es-ES" sz="3600" dirty="0">
                <a:solidFill>
                  <a:schemeClr val="bg2">
                    <a:lumMod val="10000"/>
                  </a:schemeClr>
                </a:solidFill>
                <a:latin typeface="+mn-lt"/>
              </a:rPr>
              <a:t> test de 150 gr</a:t>
            </a:r>
          </a:p>
        </p:txBody>
      </p:sp>
      <p:pic>
        <p:nvPicPr>
          <p:cNvPr id="1028" name="Picture 4" descr="Paciente enfadado fotos de stock, imágenes de Paciente enfadado sin  royalties | Depositphotos">
            <a:extLst>
              <a:ext uri="{FF2B5EF4-FFF2-40B4-BE49-F238E27FC236}">
                <a16:creationId xmlns:a16="http://schemas.microsoft.com/office/drawing/2014/main" id="{311FAC9E-8452-C7CF-151E-33703367694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256" r="11580"/>
          <a:stretch/>
        </p:blipFill>
        <p:spPr bwMode="auto">
          <a:xfrm>
            <a:off x="7008067" y="1632542"/>
            <a:ext cx="5015879" cy="4333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65344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CASO CLÍNICO</a:t>
            </a:r>
          </a:p>
        </p:txBody>
      </p:sp>
      <p:sp>
        <p:nvSpPr>
          <p:cNvPr id="3" name="Rectangle 3">
            <a:extLst>
              <a:ext uri="{FF2B5EF4-FFF2-40B4-BE49-F238E27FC236}">
                <a16:creationId xmlns:a16="http://schemas.microsoft.com/office/drawing/2014/main" id="{6D2ECFF4-F452-4C2C-59AC-427C1F63F30D}"/>
              </a:ext>
            </a:extLst>
          </p:cNvPr>
          <p:cNvSpPr txBox="1">
            <a:spLocks/>
          </p:cNvSpPr>
          <p:nvPr/>
        </p:nvSpPr>
        <p:spPr bwMode="auto">
          <a:xfrm>
            <a:off x="407368" y="2708920"/>
            <a:ext cx="10873208" cy="3600398"/>
          </a:xfrm>
          <a:prstGeom prst="rect">
            <a:avLst/>
          </a:prstGeom>
          <a:noFill/>
          <a:ln w="9525">
            <a:noFill/>
            <a:miter lim="800000"/>
            <a:headEnd/>
            <a:tailEnd/>
          </a:ln>
        </p:spPr>
        <p:txBody>
          <a:bodyPr/>
          <a:lstStyle/>
          <a:p>
            <a:pPr marL="457200" indent="-457200" algn="l">
              <a:spcBef>
                <a:spcPct val="20000"/>
              </a:spcBef>
              <a:buFont typeface="+mj-lt"/>
              <a:buAutoNum type="arabicPeriod"/>
            </a:pPr>
            <a:r>
              <a:rPr lang="es-ES" sz="2400" dirty="0">
                <a:solidFill>
                  <a:srgbClr val="000000"/>
                </a:solidFill>
                <a:latin typeface="+mn-lt"/>
                <a:cs typeface="Arial" pitchFamily="34" charset="0"/>
              </a:rPr>
              <a:t>Colocar un </a:t>
            </a:r>
            <a:r>
              <a:rPr lang="es-ES" sz="2400" dirty="0" err="1">
                <a:solidFill>
                  <a:srgbClr val="000000"/>
                </a:solidFill>
                <a:latin typeface="+mn-lt"/>
                <a:cs typeface="Arial" pitchFamily="34" charset="0"/>
              </a:rPr>
              <a:t>sling</a:t>
            </a:r>
            <a:r>
              <a:rPr lang="es-ES" sz="2400" dirty="0">
                <a:solidFill>
                  <a:srgbClr val="000000"/>
                </a:solidFill>
                <a:latin typeface="+mn-lt"/>
                <a:cs typeface="Arial" pitchFamily="34" charset="0"/>
              </a:rPr>
              <a:t> ajustable.</a:t>
            </a:r>
          </a:p>
          <a:p>
            <a:pPr marL="457200" indent="-457200" algn="l">
              <a:spcBef>
                <a:spcPct val="20000"/>
              </a:spcBef>
              <a:buFont typeface="+mj-lt"/>
              <a:buAutoNum type="arabicPeriod"/>
            </a:pPr>
            <a:endParaRPr lang="es-ES" sz="2400" dirty="0">
              <a:solidFill>
                <a:srgbClr val="000000"/>
              </a:solidFill>
              <a:latin typeface="+mn-lt"/>
            </a:endParaRPr>
          </a:p>
          <a:p>
            <a:pPr marL="457200" indent="-457200" algn="l">
              <a:spcBef>
                <a:spcPct val="20000"/>
              </a:spcBef>
              <a:buFont typeface="+mj-lt"/>
              <a:buAutoNum type="arabicPeriod"/>
            </a:pPr>
            <a:r>
              <a:rPr lang="es-ES" sz="2400" dirty="0">
                <a:solidFill>
                  <a:srgbClr val="000000"/>
                </a:solidFill>
                <a:latin typeface="+mn-lt"/>
              </a:rPr>
              <a:t>Intentar sustancias uretrales </a:t>
            </a:r>
            <a:r>
              <a:rPr lang="es-ES" sz="2400" dirty="0" err="1">
                <a:solidFill>
                  <a:srgbClr val="000000"/>
                </a:solidFill>
                <a:latin typeface="+mn-lt"/>
              </a:rPr>
              <a:t>abultantes</a:t>
            </a:r>
            <a:r>
              <a:rPr lang="es-ES" sz="2400" dirty="0">
                <a:solidFill>
                  <a:srgbClr val="000000"/>
                </a:solidFill>
                <a:latin typeface="+mn-lt"/>
              </a:rPr>
              <a:t>.</a:t>
            </a:r>
          </a:p>
          <a:p>
            <a:pPr marL="457200" indent="-457200" algn="l">
              <a:spcBef>
                <a:spcPct val="20000"/>
              </a:spcBef>
              <a:buFont typeface="+mj-lt"/>
              <a:buAutoNum type="arabicPeriod"/>
            </a:pPr>
            <a:endParaRPr lang="es-ES" sz="2400" dirty="0">
              <a:solidFill>
                <a:srgbClr val="000000"/>
              </a:solidFill>
              <a:latin typeface="+mn-lt"/>
              <a:cs typeface="Arial" pitchFamily="34" charset="0"/>
            </a:endParaRPr>
          </a:p>
          <a:p>
            <a:pPr marL="457200" indent="-457200" algn="l">
              <a:spcBef>
                <a:spcPct val="20000"/>
              </a:spcBef>
              <a:buFont typeface="+mj-lt"/>
              <a:buAutoNum type="arabicPeriod"/>
            </a:pPr>
            <a:r>
              <a:rPr lang="es-ES" sz="2400" dirty="0">
                <a:solidFill>
                  <a:srgbClr val="000000"/>
                </a:solidFill>
                <a:latin typeface="+mn-lt"/>
                <a:cs typeface="Arial" pitchFamily="34" charset="0"/>
              </a:rPr>
              <a:t>Colocar un esfínter artificial</a:t>
            </a:r>
            <a:r>
              <a:rPr lang="es-ES" sz="2400" dirty="0">
                <a:solidFill>
                  <a:srgbClr val="000000"/>
                </a:solidFill>
                <a:latin typeface="+mn-lt"/>
              </a:rPr>
              <a:t>.</a:t>
            </a:r>
          </a:p>
          <a:p>
            <a:pPr marL="457200" indent="-457200" algn="l">
              <a:spcBef>
                <a:spcPct val="20000"/>
              </a:spcBef>
              <a:buFont typeface="+mj-lt"/>
              <a:buAutoNum type="arabicPeriod"/>
            </a:pPr>
            <a:endParaRPr lang="es-ES" sz="2400" dirty="0">
              <a:solidFill>
                <a:srgbClr val="000000"/>
              </a:solidFill>
              <a:latin typeface="+mn-lt"/>
              <a:cs typeface="Arial" pitchFamily="34" charset="0"/>
            </a:endParaRPr>
          </a:p>
          <a:p>
            <a:pPr marL="457200" indent="-457200" algn="l">
              <a:spcBef>
                <a:spcPct val="20000"/>
              </a:spcBef>
              <a:buFont typeface="+mj-lt"/>
              <a:buAutoNum type="arabicPeriod"/>
            </a:pPr>
            <a:r>
              <a:rPr lang="es-ES" sz="2400" dirty="0">
                <a:solidFill>
                  <a:srgbClr val="000000"/>
                </a:solidFill>
                <a:latin typeface="+mn-lt"/>
                <a:cs typeface="Arial" pitchFamily="34" charset="0"/>
              </a:rPr>
              <a:t>Re-evaluación diagnóstica.</a:t>
            </a:r>
          </a:p>
          <a:p>
            <a:pPr algn="l">
              <a:spcBef>
                <a:spcPct val="20000"/>
              </a:spcBef>
            </a:pPr>
            <a:endParaRPr lang="es-ES" sz="2400" dirty="0">
              <a:solidFill>
                <a:srgbClr val="000000"/>
              </a:solidFill>
              <a:latin typeface="+mn-lt"/>
              <a:cs typeface="Arial" pitchFamily="34" charset="0"/>
            </a:endParaRPr>
          </a:p>
          <a:p>
            <a:pPr marL="1143000" lvl="2" indent="-228600" algn="l">
              <a:spcBef>
                <a:spcPct val="20000"/>
              </a:spcBef>
              <a:buFont typeface="Arial" pitchFamily="34" charset="0"/>
              <a:buChar char="•"/>
            </a:pPr>
            <a:endParaRPr lang="es-ES" sz="2400" dirty="0">
              <a:solidFill>
                <a:srgbClr val="000000"/>
              </a:solidFill>
              <a:latin typeface="+mn-lt"/>
              <a:cs typeface="Arial" pitchFamily="34" charset="0"/>
            </a:endParaRPr>
          </a:p>
        </p:txBody>
      </p:sp>
      <p:sp>
        <p:nvSpPr>
          <p:cNvPr id="6" name="CuadroTexto 5">
            <a:extLst>
              <a:ext uri="{FF2B5EF4-FFF2-40B4-BE49-F238E27FC236}">
                <a16:creationId xmlns:a16="http://schemas.microsoft.com/office/drawing/2014/main" id="{ADD9470A-B8EB-C0B1-5EC3-3A4994F5931B}"/>
              </a:ext>
            </a:extLst>
          </p:cNvPr>
          <p:cNvSpPr txBox="1"/>
          <p:nvPr/>
        </p:nvSpPr>
        <p:spPr>
          <a:xfrm>
            <a:off x="3169686" y="1340768"/>
            <a:ext cx="3589444" cy="830997"/>
          </a:xfrm>
          <a:prstGeom prst="rect">
            <a:avLst/>
          </a:prstGeom>
          <a:noFill/>
        </p:spPr>
        <p:txBody>
          <a:bodyPr wrap="none" rtlCol="0">
            <a:spAutoFit/>
          </a:bodyPr>
          <a:lstStyle/>
          <a:p>
            <a:r>
              <a:rPr lang="es-ES" sz="4800" dirty="0">
                <a:solidFill>
                  <a:schemeClr val="bg2">
                    <a:lumMod val="10000"/>
                  </a:schemeClr>
                </a:solidFill>
                <a:latin typeface="+mn-lt"/>
              </a:rPr>
              <a:t>¿Qué haríais?</a:t>
            </a:r>
          </a:p>
        </p:txBody>
      </p:sp>
      <p:sp>
        <p:nvSpPr>
          <p:cNvPr id="5" name="Elipse 4">
            <a:extLst>
              <a:ext uri="{FF2B5EF4-FFF2-40B4-BE49-F238E27FC236}">
                <a16:creationId xmlns:a16="http://schemas.microsoft.com/office/drawing/2014/main" id="{D10889E6-FEA7-C604-4F35-A249363D71E7}"/>
              </a:ext>
            </a:extLst>
          </p:cNvPr>
          <p:cNvSpPr/>
          <p:nvPr/>
        </p:nvSpPr>
        <p:spPr>
          <a:xfrm>
            <a:off x="263352" y="5157195"/>
            <a:ext cx="4176464" cy="93608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CuadroTexto 6">
            <a:extLst>
              <a:ext uri="{FF2B5EF4-FFF2-40B4-BE49-F238E27FC236}">
                <a16:creationId xmlns:a16="http://schemas.microsoft.com/office/drawing/2014/main" id="{E0FED409-3F56-AFA9-12B2-098AA5CC62DC}"/>
              </a:ext>
            </a:extLst>
          </p:cNvPr>
          <p:cNvSpPr txBox="1"/>
          <p:nvPr/>
        </p:nvSpPr>
        <p:spPr>
          <a:xfrm>
            <a:off x="7549685" y="3924344"/>
            <a:ext cx="3906839" cy="584775"/>
          </a:xfrm>
          <a:prstGeom prst="rect">
            <a:avLst/>
          </a:prstGeom>
          <a:noFill/>
          <a:ln>
            <a:solidFill>
              <a:schemeClr val="bg2">
                <a:lumMod val="10000"/>
              </a:schemeClr>
            </a:solidFill>
          </a:ln>
        </p:spPr>
        <p:txBody>
          <a:bodyPr wrap="none" rtlCol="0">
            <a:spAutoFit/>
          </a:bodyPr>
          <a:lstStyle/>
          <a:p>
            <a:r>
              <a:rPr lang="es-ES" sz="3200" dirty="0">
                <a:solidFill>
                  <a:schemeClr val="bg2">
                    <a:lumMod val="10000"/>
                  </a:schemeClr>
                </a:solidFill>
                <a:latin typeface="+mn-lt"/>
              </a:rPr>
              <a:t>¡EVITAR EL CATRASCA!</a:t>
            </a:r>
          </a:p>
        </p:txBody>
      </p:sp>
    </p:spTree>
    <p:extLst>
      <p:ext uri="{BB962C8B-B14F-4D97-AF65-F5344CB8AC3E}">
        <p14:creationId xmlns:p14="http://schemas.microsoft.com/office/powerpoint/2010/main" val="721682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adroTexto 10">
            <a:extLst>
              <a:ext uri="{FF2B5EF4-FFF2-40B4-BE49-F238E27FC236}">
                <a16:creationId xmlns:a16="http://schemas.microsoft.com/office/drawing/2014/main" id="{6D4496CB-0F37-C64C-83D1-BD3843233ED2}"/>
              </a:ext>
            </a:extLst>
          </p:cNvPr>
          <p:cNvSpPr txBox="1"/>
          <p:nvPr/>
        </p:nvSpPr>
        <p:spPr>
          <a:xfrm>
            <a:off x="5031937" y="1781522"/>
            <a:ext cx="6628488" cy="3231654"/>
          </a:xfrm>
          <a:prstGeom prst="rect">
            <a:avLst/>
          </a:prstGeom>
          <a:noFill/>
        </p:spPr>
        <p:txBody>
          <a:bodyPr wrap="square" rtlCol="0">
            <a:spAutoFit/>
          </a:bodyPr>
          <a:lstStyle/>
          <a:p>
            <a:pPr algn="ctr"/>
            <a:r>
              <a:rPr lang="es-ES" sz="3600" i="1" dirty="0">
                <a:solidFill>
                  <a:schemeClr val="bg2">
                    <a:lumMod val="10000"/>
                  </a:schemeClr>
                </a:solidFill>
                <a:latin typeface="+mn-lt"/>
              </a:rPr>
              <a:t>“Hacen falta 3 meses para aprender a hacer una operación, 3 años para saber cuándo hacerla y 30 años para saber cuándo NO hacerla”</a:t>
            </a:r>
          </a:p>
          <a:p>
            <a:pPr algn="ctr"/>
            <a:endParaRPr lang="es-ES" sz="2000" dirty="0">
              <a:solidFill>
                <a:schemeClr val="bg2">
                  <a:lumMod val="10000"/>
                </a:schemeClr>
              </a:solidFill>
              <a:latin typeface="+mn-lt"/>
            </a:endParaRPr>
          </a:p>
        </p:txBody>
      </p:sp>
      <p:pic>
        <p:nvPicPr>
          <p:cNvPr id="3" name="Imagen 2" descr="Dr Henry Marsh.jpg"/>
          <p:cNvPicPr>
            <a:picLocks noChangeAspect="1"/>
          </p:cNvPicPr>
          <p:nvPr/>
        </p:nvPicPr>
        <p:blipFill rotWithShape="1">
          <a:blip r:embed="rId3">
            <a:extLst>
              <a:ext uri="{28A0092B-C50C-407E-A947-70E740481C1C}">
                <a14:useLocalDpi xmlns:a14="http://schemas.microsoft.com/office/drawing/2010/main" val="0"/>
              </a:ext>
            </a:extLst>
          </a:blip>
          <a:srcRect l="12653" t="14767" r="4400" b="25696"/>
          <a:stretch/>
        </p:blipFill>
        <p:spPr>
          <a:xfrm>
            <a:off x="401912" y="1434179"/>
            <a:ext cx="3794049" cy="4083053"/>
          </a:xfrm>
          <a:prstGeom prst="rect">
            <a:avLst/>
          </a:prstGeom>
          <a:effectLst>
            <a:outerShdw blurRad="292100" dist="139700" dir="2700000" algn="tl" rotWithShape="0">
              <a:srgbClr val="000000">
                <a:alpha val="65000"/>
              </a:srgbClr>
            </a:outerShdw>
          </a:effectLst>
        </p:spPr>
      </p:pic>
      <p:sp>
        <p:nvSpPr>
          <p:cNvPr id="9" name="CuadroTexto 8"/>
          <p:cNvSpPr txBox="1"/>
          <p:nvPr/>
        </p:nvSpPr>
        <p:spPr>
          <a:xfrm>
            <a:off x="1109277" y="5805264"/>
            <a:ext cx="2426305" cy="461665"/>
          </a:xfrm>
          <a:prstGeom prst="rect">
            <a:avLst/>
          </a:prstGeom>
          <a:noFill/>
        </p:spPr>
        <p:txBody>
          <a:bodyPr wrap="none" rtlCol="0">
            <a:spAutoFit/>
          </a:bodyPr>
          <a:lstStyle/>
          <a:p>
            <a:r>
              <a:rPr lang="es-ES" sz="2400" dirty="0">
                <a:solidFill>
                  <a:schemeClr val="bg2">
                    <a:lumMod val="10000"/>
                  </a:schemeClr>
                </a:solidFill>
              </a:rPr>
              <a:t>Dr. Henry </a:t>
            </a:r>
            <a:r>
              <a:rPr lang="es-ES" sz="2400" dirty="0" err="1">
                <a:solidFill>
                  <a:schemeClr val="bg2">
                    <a:lumMod val="10000"/>
                  </a:schemeClr>
                </a:solidFill>
              </a:rPr>
              <a:t>Marsh</a:t>
            </a:r>
            <a:endParaRPr lang="es-ES" sz="2400" dirty="0">
              <a:solidFill>
                <a:schemeClr val="bg2">
                  <a:lumMod val="10000"/>
                </a:schemeClr>
              </a:solidFill>
            </a:endParaRPr>
          </a:p>
        </p:txBody>
      </p:sp>
    </p:spTree>
    <p:extLst>
      <p:ext uri="{BB962C8B-B14F-4D97-AF65-F5344CB8AC3E}">
        <p14:creationId xmlns:p14="http://schemas.microsoft.com/office/powerpoint/2010/main" val="3976317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ector recto 6">
            <a:extLst>
              <a:ext uri="{FF2B5EF4-FFF2-40B4-BE49-F238E27FC236}">
                <a16:creationId xmlns:a16="http://schemas.microsoft.com/office/drawing/2014/main" id="{4A9ECE51-A678-391C-DEC5-59A6C8BD921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8" name="Título 1">
            <a:extLst>
              <a:ext uri="{FF2B5EF4-FFF2-40B4-BE49-F238E27FC236}">
                <a16:creationId xmlns:a16="http://schemas.microsoft.com/office/drawing/2014/main" id="{EED3DE20-F8BE-0036-E31A-C6A2AF283F05}"/>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IMPACTO CALIDAD DE VIDA</a:t>
            </a:r>
          </a:p>
        </p:txBody>
      </p:sp>
      <p:sp>
        <p:nvSpPr>
          <p:cNvPr id="6" name="Text Box 7">
            <a:extLst>
              <a:ext uri="{FF2B5EF4-FFF2-40B4-BE49-F238E27FC236}">
                <a16:creationId xmlns:a16="http://schemas.microsoft.com/office/drawing/2014/main" id="{91965E38-5F70-2C6D-D79E-905F75E4C3E6}"/>
              </a:ext>
            </a:extLst>
          </p:cNvPr>
          <p:cNvSpPr txBox="1">
            <a:spLocks noChangeArrowheads="1"/>
          </p:cNvSpPr>
          <p:nvPr/>
        </p:nvSpPr>
        <p:spPr bwMode="auto">
          <a:xfrm>
            <a:off x="410818" y="1528380"/>
            <a:ext cx="11370364" cy="47089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marL="342900" indent="-342900">
              <a:buFont typeface="Arial" panose="020B0604020202020204" pitchFamily="34" charset="0"/>
              <a:buChar char="•"/>
            </a:pPr>
            <a:r>
              <a:rPr lang="es-ES_tradnl" altLang="es-ES" sz="2000" dirty="0">
                <a:solidFill>
                  <a:schemeClr val="bg2">
                    <a:lumMod val="10000"/>
                  </a:schemeClr>
                </a:solidFill>
                <a:latin typeface="Calibri" panose="020F0502020204030204" pitchFamily="34" charset="0"/>
                <a:cs typeface="Calibri" panose="020F0502020204030204" pitchFamily="34" charset="0"/>
              </a:rPr>
              <a:t>Baja autoestima, vergüenza y culpabilidad que puede conducir a la depresión.</a:t>
            </a:r>
          </a:p>
          <a:p>
            <a:pPr marL="342900" indent="-342900">
              <a:buFont typeface="Arial" panose="020B0604020202020204" pitchFamily="34" charset="0"/>
              <a:buChar char="•"/>
            </a:pPr>
            <a:endParaRPr lang="es-ES_tradnl" altLang="es-ES" sz="2000" dirty="0">
              <a:solidFill>
                <a:schemeClr val="bg2">
                  <a:lumMod val="10000"/>
                </a:schemeClr>
              </a:solidFill>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s-ES_tradnl" altLang="es-ES" sz="2000" dirty="0">
                <a:solidFill>
                  <a:schemeClr val="bg2">
                    <a:lumMod val="10000"/>
                  </a:schemeClr>
                </a:solidFill>
                <a:latin typeface="Calibri" panose="020F0502020204030204" pitchFamily="34" charset="0"/>
                <a:cs typeface="Calibri" panose="020F0502020204030204" pitchFamily="34" charset="0"/>
              </a:rPr>
              <a:t>Reducción en la efectividad en el trabajo y abandono de la vida laboral.</a:t>
            </a:r>
          </a:p>
          <a:p>
            <a:pPr marL="342900" indent="-342900">
              <a:buFont typeface="Arial" panose="020B0604020202020204" pitchFamily="34" charset="0"/>
              <a:buChar char="•"/>
            </a:pPr>
            <a:endParaRPr lang="es-ES_tradnl" altLang="es-ES" sz="2000" dirty="0">
              <a:solidFill>
                <a:schemeClr val="bg2">
                  <a:lumMod val="10000"/>
                </a:schemeClr>
              </a:solidFill>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s-ES_tradnl" altLang="es-ES" sz="2000" dirty="0">
                <a:solidFill>
                  <a:schemeClr val="bg2">
                    <a:lumMod val="10000"/>
                  </a:schemeClr>
                </a:solidFill>
                <a:latin typeface="Calibri" panose="020F0502020204030204" pitchFamily="34" charset="0"/>
                <a:cs typeface="Calibri" panose="020F0502020204030204" pitchFamily="34" charset="0"/>
              </a:rPr>
              <a:t>Supone un mayor riesgo para la salud: Dermatitis perineal, infecciones urinarias, caídas y fracturas, depresión…</a:t>
            </a:r>
          </a:p>
          <a:p>
            <a:pPr marL="342900" indent="-342900">
              <a:buFont typeface="Arial" panose="020B0604020202020204" pitchFamily="34" charset="0"/>
              <a:buChar char="•"/>
            </a:pPr>
            <a:endParaRPr lang="es-ES_tradnl" altLang="es-ES" sz="2000" dirty="0">
              <a:solidFill>
                <a:schemeClr val="bg2">
                  <a:lumMod val="10000"/>
                </a:schemeClr>
              </a:solidFill>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s-ES_tradnl" altLang="es-ES" sz="2000" dirty="0">
                <a:solidFill>
                  <a:schemeClr val="bg2">
                    <a:lumMod val="10000"/>
                  </a:schemeClr>
                </a:solidFill>
                <a:latin typeface="Calibri" panose="020F0502020204030204" pitchFamily="34" charset="0"/>
                <a:cs typeface="Calibri" panose="020F0502020204030204" pitchFamily="34" charset="0"/>
              </a:rPr>
              <a:t>Es un motivo de ingreso de pacientes en residencias de la 3ª edad.</a:t>
            </a:r>
          </a:p>
          <a:p>
            <a:pPr marL="342900" indent="-342900">
              <a:buFont typeface="Arial" panose="020B0604020202020204" pitchFamily="34" charset="0"/>
              <a:buChar char="•"/>
            </a:pPr>
            <a:endParaRPr lang="es-ES_tradnl" altLang="es-ES" sz="2000" dirty="0">
              <a:solidFill>
                <a:schemeClr val="bg2">
                  <a:lumMod val="10000"/>
                </a:schemeClr>
              </a:solidFill>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s-ES_tradnl" altLang="es-ES" sz="2000" dirty="0">
                <a:solidFill>
                  <a:schemeClr val="bg2">
                    <a:lumMod val="10000"/>
                  </a:schemeClr>
                </a:solidFill>
                <a:latin typeface="Calibri" panose="020F0502020204030204" pitchFamily="34" charset="0"/>
                <a:cs typeface="Calibri" panose="020F0502020204030204" pitchFamily="34" charset="0"/>
              </a:rPr>
              <a:t>El deterioro sobre la Calidad de Vida supera al de enfermedades crónicas con mayor riesgo para la salud como la diabetes, artritis reumatoide o la enfermedad cardiaca.</a:t>
            </a:r>
          </a:p>
          <a:p>
            <a:pPr marL="342900" indent="-342900">
              <a:buFont typeface="Arial" panose="020B0604020202020204" pitchFamily="34" charset="0"/>
              <a:buChar char="•"/>
            </a:pPr>
            <a:endParaRPr lang="es-ES_tradnl" altLang="es-ES" sz="2000" dirty="0">
              <a:solidFill>
                <a:schemeClr val="bg2">
                  <a:lumMod val="10000"/>
                </a:schemeClr>
              </a:solidFill>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s-ES_tradnl" altLang="es-ES" sz="2000" dirty="0">
                <a:solidFill>
                  <a:schemeClr val="bg2">
                    <a:lumMod val="10000"/>
                  </a:schemeClr>
                </a:solidFill>
                <a:latin typeface="Calibri" panose="020F0502020204030204" pitchFamily="34" charset="0"/>
                <a:cs typeface="Calibri" panose="020F0502020204030204" pitchFamily="34" charset="0"/>
              </a:rPr>
              <a:t>El </a:t>
            </a:r>
            <a:r>
              <a:rPr lang="es-ES_tradnl" altLang="es-ES" sz="2000" dirty="0" err="1">
                <a:solidFill>
                  <a:schemeClr val="bg2">
                    <a:lumMod val="10000"/>
                  </a:schemeClr>
                </a:solidFill>
                <a:latin typeface="Calibri" panose="020F0502020204030204" pitchFamily="34" charset="0"/>
                <a:cs typeface="Calibri" panose="020F0502020204030204" pitchFamily="34" charset="0"/>
              </a:rPr>
              <a:t>infradiagnóstico</a:t>
            </a:r>
            <a:r>
              <a:rPr lang="es-ES_tradnl" altLang="es-ES" sz="2000" dirty="0">
                <a:solidFill>
                  <a:schemeClr val="bg2">
                    <a:lumMod val="10000"/>
                  </a:schemeClr>
                </a:solidFill>
                <a:latin typeface="Calibri" panose="020F0502020204030204" pitchFamily="34" charset="0"/>
                <a:cs typeface="Calibri" panose="020F0502020204030204" pitchFamily="34" charset="0"/>
              </a:rPr>
              <a:t> impide un tratamiento adecuado por lo que se dispara el gasto económico y social asociado a la IU. En Europa ha supuesto en el 2023 un gasto de 70 billones de €, y si no se toman medidas se estima que el gasto puede incrementarse en un 25%. </a:t>
            </a:r>
          </a:p>
        </p:txBody>
      </p:sp>
      <p:sp>
        <p:nvSpPr>
          <p:cNvPr id="9" name="6 CuadroTexto">
            <a:extLst>
              <a:ext uri="{FF2B5EF4-FFF2-40B4-BE49-F238E27FC236}">
                <a16:creationId xmlns:a16="http://schemas.microsoft.com/office/drawing/2014/main" id="{219EDEAB-29ED-BFD9-B9A2-AD617C01C989}"/>
              </a:ext>
            </a:extLst>
          </p:cNvPr>
          <p:cNvSpPr txBox="1">
            <a:spLocks noChangeArrowheads="1"/>
          </p:cNvSpPr>
          <p:nvPr/>
        </p:nvSpPr>
        <p:spPr bwMode="auto">
          <a:xfrm>
            <a:off x="8578675" y="6597777"/>
            <a:ext cx="3637727"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eaLnBrk="1" hangingPunct="1"/>
            <a:r>
              <a:rPr lang="es-ES_tradnl" altLang="zh-CN" sz="1200" dirty="0" err="1">
                <a:solidFill>
                  <a:schemeClr val="bg2">
                    <a:lumMod val="10000"/>
                  </a:schemeClr>
                </a:solidFill>
                <a:latin typeface="Calibri" panose="020F0502020204030204" pitchFamily="34" charset="0"/>
                <a:ea typeface="SimSun" panose="02010600030101010101" pitchFamily="2" charset="-122"/>
                <a:cs typeface="Calibri" panose="020F0502020204030204" pitchFamily="34" charset="0"/>
              </a:rPr>
              <a:t>Reimundez</a:t>
            </a:r>
            <a:r>
              <a:rPr lang="es-ES_tradnl" altLang="zh-CN" sz="1200" dirty="0">
                <a:solidFill>
                  <a:schemeClr val="bg2">
                    <a:lumMod val="10000"/>
                  </a:schemeClr>
                </a:solidFill>
                <a:latin typeface="Calibri" panose="020F0502020204030204" pitchFamily="34" charset="0"/>
                <a:ea typeface="SimSun" panose="02010600030101010101" pitchFamily="2" charset="-122"/>
                <a:cs typeface="Calibri" panose="020F0502020204030204" pitchFamily="34" charset="0"/>
              </a:rPr>
              <a:t> G. </a:t>
            </a:r>
            <a:r>
              <a:rPr lang="es-ES_tradnl" altLang="zh-CN" sz="1200" dirty="0" err="1">
                <a:solidFill>
                  <a:schemeClr val="bg2">
                    <a:lumMod val="10000"/>
                  </a:schemeClr>
                </a:solidFill>
                <a:latin typeface="Calibri" panose="020F0502020204030204" pitchFamily="34" charset="0"/>
                <a:ea typeface="SimSun" panose="02010600030101010101" pitchFamily="2" charset="-122"/>
                <a:cs typeface="Calibri" panose="020F0502020204030204" pitchFamily="34" charset="0"/>
              </a:rPr>
              <a:t>Rev</a:t>
            </a:r>
            <a:r>
              <a:rPr lang="es-ES_tradnl" altLang="zh-CN" sz="1200" dirty="0">
                <a:solidFill>
                  <a:schemeClr val="bg2">
                    <a:lumMod val="10000"/>
                  </a:schemeClr>
                </a:solidFill>
                <a:latin typeface="Calibri" panose="020F0502020204030204" pitchFamily="34" charset="0"/>
                <a:ea typeface="SimSun" panose="02010600030101010101" pitchFamily="2" charset="-122"/>
                <a:cs typeface="Calibri" panose="020F0502020204030204" pitchFamily="34" charset="0"/>
              </a:rPr>
              <a:t> </a:t>
            </a:r>
            <a:r>
              <a:rPr lang="es-ES_tradnl" altLang="zh-CN" sz="1200" dirty="0" err="1">
                <a:solidFill>
                  <a:schemeClr val="bg2">
                    <a:lumMod val="10000"/>
                  </a:schemeClr>
                </a:solidFill>
                <a:latin typeface="Calibri" panose="020F0502020204030204" pitchFamily="34" charset="0"/>
                <a:ea typeface="SimSun" panose="02010600030101010101" pitchFamily="2" charset="-122"/>
                <a:cs typeface="Calibri" panose="020F0502020204030204" pitchFamily="34" charset="0"/>
              </a:rPr>
              <a:t>Esp</a:t>
            </a:r>
            <a:r>
              <a:rPr lang="es-ES_tradnl" altLang="zh-CN" sz="1200" dirty="0">
                <a:solidFill>
                  <a:schemeClr val="bg2">
                    <a:lumMod val="10000"/>
                  </a:schemeClr>
                </a:solidFill>
                <a:latin typeface="Calibri" panose="020F0502020204030204" pitchFamily="34" charset="0"/>
                <a:ea typeface="SimSun" panose="02010600030101010101" pitchFamily="2" charset="-122"/>
                <a:cs typeface="Calibri" panose="020F0502020204030204" pitchFamily="34" charset="0"/>
              </a:rPr>
              <a:t> </a:t>
            </a:r>
            <a:r>
              <a:rPr lang="es-ES_tradnl" altLang="zh-CN" sz="1200" dirty="0" err="1">
                <a:solidFill>
                  <a:schemeClr val="bg2">
                    <a:lumMod val="10000"/>
                  </a:schemeClr>
                </a:solidFill>
                <a:latin typeface="Calibri" panose="020F0502020204030204" pitchFamily="34" charset="0"/>
                <a:ea typeface="SimSun" panose="02010600030101010101" pitchFamily="2" charset="-122"/>
                <a:cs typeface="Calibri" panose="020F0502020204030204" pitchFamily="34" charset="0"/>
              </a:rPr>
              <a:t>Econ</a:t>
            </a:r>
            <a:r>
              <a:rPr lang="es-ES_tradnl" altLang="zh-CN" sz="1200" dirty="0">
                <a:solidFill>
                  <a:schemeClr val="bg2">
                    <a:lumMod val="10000"/>
                  </a:schemeClr>
                </a:solidFill>
                <a:latin typeface="Calibri" panose="020F0502020204030204" pitchFamily="34" charset="0"/>
                <a:ea typeface="SimSun" panose="02010600030101010101" pitchFamily="2" charset="-122"/>
                <a:cs typeface="Calibri" panose="020F0502020204030204" pitchFamily="34" charset="0"/>
              </a:rPr>
              <a:t> Salud Jun 2002;1(2):27-30</a:t>
            </a:r>
            <a:endParaRPr lang="es-ES_tradnl" altLang="es-ES" sz="1200" dirty="0">
              <a:solidFill>
                <a:schemeClr val="bg2">
                  <a:lumMod val="1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204333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ector recto 6">
            <a:extLst>
              <a:ext uri="{FF2B5EF4-FFF2-40B4-BE49-F238E27FC236}">
                <a16:creationId xmlns:a16="http://schemas.microsoft.com/office/drawing/2014/main" id="{4A9ECE51-A678-391C-DEC5-59A6C8BD921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8" name="Título 1">
            <a:extLst>
              <a:ext uri="{FF2B5EF4-FFF2-40B4-BE49-F238E27FC236}">
                <a16:creationId xmlns:a16="http://schemas.microsoft.com/office/drawing/2014/main" id="{EED3DE20-F8BE-0036-E31A-C6A2AF283F05}"/>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IMPACTO</a:t>
            </a:r>
          </a:p>
        </p:txBody>
      </p:sp>
      <p:sp>
        <p:nvSpPr>
          <p:cNvPr id="2" name="Text Box 12">
            <a:extLst>
              <a:ext uri="{FF2B5EF4-FFF2-40B4-BE49-F238E27FC236}">
                <a16:creationId xmlns:a16="http://schemas.microsoft.com/office/drawing/2014/main" id="{E80134B0-F104-56E5-32A4-260FD8003DA8}"/>
              </a:ext>
            </a:extLst>
          </p:cNvPr>
          <p:cNvSpPr txBox="1">
            <a:spLocks noChangeArrowheads="1"/>
          </p:cNvSpPr>
          <p:nvPr/>
        </p:nvSpPr>
        <p:spPr bwMode="auto">
          <a:xfrm>
            <a:off x="279791" y="1422403"/>
            <a:ext cx="11374509" cy="1692771"/>
          </a:xfrm>
          <a:prstGeom prst="rect">
            <a:avLst/>
          </a:prstGeom>
          <a:noFill/>
          <a:ln w="635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sz="2400">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endParaRPr lang="es-ES_tradnl" altLang="es-ES" sz="2600" dirty="0">
              <a:solidFill>
                <a:schemeClr val="bg2">
                  <a:lumMod val="10000"/>
                </a:schemeClr>
              </a:solidFill>
              <a:latin typeface="Calibri" panose="020F0502020204030204" pitchFamily="34" charset="0"/>
              <a:cs typeface="Calibri" panose="020F0502020204030204" pitchFamily="34" charset="0"/>
            </a:endParaRPr>
          </a:p>
          <a:p>
            <a:pPr algn="ctr" eaLnBrk="1" hangingPunct="1"/>
            <a:r>
              <a:rPr lang="es-ES" altLang="es-ES" sz="2600" dirty="0">
                <a:solidFill>
                  <a:schemeClr val="bg2">
                    <a:lumMod val="10000"/>
                  </a:schemeClr>
                </a:solidFill>
                <a:latin typeface="Calibri" panose="020F0502020204030204" pitchFamily="34" charset="0"/>
                <a:cs typeface="Calibri" panose="020F0502020204030204" pitchFamily="34" charset="0"/>
              </a:rPr>
              <a:t>Se ha demostrado que cualquiera de las opciones terapéuticas disponibles para el manejo de esta patología presenta una mejor relación coste-eficacia que no tratar.</a:t>
            </a:r>
          </a:p>
          <a:p>
            <a:pPr algn="ctr" eaLnBrk="1" hangingPunct="1"/>
            <a:endParaRPr lang="es-ES_tradnl" altLang="es-ES" sz="2600" dirty="0">
              <a:solidFill>
                <a:schemeClr val="bg2">
                  <a:lumMod val="10000"/>
                </a:schemeClr>
              </a:solidFill>
              <a:latin typeface="Calibri" panose="020F0502020204030204" pitchFamily="34" charset="0"/>
              <a:cs typeface="Calibri" panose="020F0502020204030204" pitchFamily="34" charset="0"/>
            </a:endParaRPr>
          </a:p>
        </p:txBody>
      </p:sp>
      <p:pic>
        <p:nvPicPr>
          <p:cNvPr id="3" name="Imagen 2" descr="Imagen que contiene Flecha&#10;&#10;Descripción generada automáticamente">
            <a:extLst>
              <a:ext uri="{FF2B5EF4-FFF2-40B4-BE49-F238E27FC236}">
                <a16:creationId xmlns:a16="http://schemas.microsoft.com/office/drawing/2014/main" id="{DE231CD4-B2E5-E70B-2312-60B231F668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0137" y="3429000"/>
            <a:ext cx="6206490" cy="3061258"/>
          </a:xfrm>
          <a:prstGeom prst="rect">
            <a:avLst/>
          </a:prstGeom>
        </p:spPr>
      </p:pic>
      <p:sp>
        <p:nvSpPr>
          <p:cNvPr id="4" name="Elipse 3">
            <a:extLst>
              <a:ext uri="{FF2B5EF4-FFF2-40B4-BE49-F238E27FC236}">
                <a16:creationId xmlns:a16="http://schemas.microsoft.com/office/drawing/2014/main" id="{916AC795-2BD3-446D-2CEB-7E88FA684094}"/>
              </a:ext>
            </a:extLst>
          </p:cNvPr>
          <p:cNvSpPr/>
          <p:nvPr/>
        </p:nvSpPr>
        <p:spPr>
          <a:xfrm>
            <a:off x="7193280" y="6035040"/>
            <a:ext cx="2048256" cy="545961"/>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6 CuadroTexto">
            <a:extLst>
              <a:ext uri="{FF2B5EF4-FFF2-40B4-BE49-F238E27FC236}">
                <a16:creationId xmlns:a16="http://schemas.microsoft.com/office/drawing/2014/main" id="{FD563B4F-1FBB-3E85-3DD6-16A1C244737F}"/>
              </a:ext>
            </a:extLst>
          </p:cNvPr>
          <p:cNvSpPr txBox="1">
            <a:spLocks noChangeArrowheads="1"/>
          </p:cNvSpPr>
          <p:nvPr/>
        </p:nvSpPr>
        <p:spPr bwMode="auto">
          <a:xfrm>
            <a:off x="8578675" y="6597777"/>
            <a:ext cx="3637727"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eaLnBrk="1" hangingPunct="1"/>
            <a:r>
              <a:rPr lang="es-ES_tradnl" altLang="zh-CN" sz="1200" dirty="0" err="1">
                <a:solidFill>
                  <a:schemeClr val="bg2">
                    <a:lumMod val="10000"/>
                  </a:schemeClr>
                </a:solidFill>
                <a:latin typeface="Calibri" panose="020F0502020204030204" pitchFamily="34" charset="0"/>
                <a:ea typeface="SimSun" panose="02010600030101010101" pitchFamily="2" charset="-122"/>
                <a:cs typeface="Calibri" panose="020F0502020204030204" pitchFamily="34" charset="0"/>
              </a:rPr>
              <a:t>Reimundez</a:t>
            </a:r>
            <a:r>
              <a:rPr lang="es-ES_tradnl" altLang="zh-CN" sz="1200" dirty="0">
                <a:solidFill>
                  <a:schemeClr val="bg2">
                    <a:lumMod val="10000"/>
                  </a:schemeClr>
                </a:solidFill>
                <a:latin typeface="Calibri" panose="020F0502020204030204" pitchFamily="34" charset="0"/>
                <a:ea typeface="SimSun" panose="02010600030101010101" pitchFamily="2" charset="-122"/>
                <a:cs typeface="Calibri" panose="020F0502020204030204" pitchFamily="34" charset="0"/>
              </a:rPr>
              <a:t> G. </a:t>
            </a:r>
            <a:r>
              <a:rPr lang="es-ES_tradnl" altLang="zh-CN" sz="1200" dirty="0" err="1">
                <a:solidFill>
                  <a:schemeClr val="bg2">
                    <a:lumMod val="10000"/>
                  </a:schemeClr>
                </a:solidFill>
                <a:latin typeface="Calibri" panose="020F0502020204030204" pitchFamily="34" charset="0"/>
                <a:ea typeface="SimSun" panose="02010600030101010101" pitchFamily="2" charset="-122"/>
                <a:cs typeface="Calibri" panose="020F0502020204030204" pitchFamily="34" charset="0"/>
              </a:rPr>
              <a:t>Rev</a:t>
            </a:r>
            <a:r>
              <a:rPr lang="es-ES_tradnl" altLang="zh-CN" sz="1200" dirty="0">
                <a:solidFill>
                  <a:schemeClr val="bg2">
                    <a:lumMod val="10000"/>
                  </a:schemeClr>
                </a:solidFill>
                <a:latin typeface="Calibri" panose="020F0502020204030204" pitchFamily="34" charset="0"/>
                <a:ea typeface="SimSun" panose="02010600030101010101" pitchFamily="2" charset="-122"/>
                <a:cs typeface="Calibri" panose="020F0502020204030204" pitchFamily="34" charset="0"/>
              </a:rPr>
              <a:t> </a:t>
            </a:r>
            <a:r>
              <a:rPr lang="es-ES_tradnl" altLang="zh-CN" sz="1200" dirty="0" err="1">
                <a:solidFill>
                  <a:schemeClr val="bg2">
                    <a:lumMod val="10000"/>
                  </a:schemeClr>
                </a:solidFill>
                <a:latin typeface="Calibri" panose="020F0502020204030204" pitchFamily="34" charset="0"/>
                <a:ea typeface="SimSun" panose="02010600030101010101" pitchFamily="2" charset="-122"/>
                <a:cs typeface="Calibri" panose="020F0502020204030204" pitchFamily="34" charset="0"/>
              </a:rPr>
              <a:t>Esp</a:t>
            </a:r>
            <a:r>
              <a:rPr lang="es-ES_tradnl" altLang="zh-CN" sz="1200" dirty="0">
                <a:solidFill>
                  <a:schemeClr val="bg2">
                    <a:lumMod val="10000"/>
                  </a:schemeClr>
                </a:solidFill>
                <a:latin typeface="Calibri" panose="020F0502020204030204" pitchFamily="34" charset="0"/>
                <a:ea typeface="SimSun" panose="02010600030101010101" pitchFamily="2" charset="-122"/>
                <a:cs typeface="Calibri" panose="020F0502020204030204" pitchFamily="34" charset="0"/>
              </a:rPr>
              <a:t> </a:t>
            </a:r>
            <a:r>
              <a:rPr lang="es-ES_tradnl" altLang="zh-CN" sz="1200" dirty="0" err="1">
                <a:solidFill>
                  <a:schemeClr val="bg2">
                    <a:lumMod val="10000"/>
                  </a:schemeClr>
                </a:solidFill>
                <a:latin typeface="Calibri" panose="020F0502020204030204" pitchFamily="34" charset="0"/>
                <a:ea typeface="SimSun" panose="02010600030101010101" pitchFamily="2" charset="-122"/>
                <a:cs typeface="Calibri" panose="020F0502020204030204" pitchFamily="34" charset="0"/>
              </a:rPr>
              <a:t>Econ</a:t>
            </a:r>
            <a:r>
              <a:rPr lang="es-ES_tradnl" altLang="zh-CN" sz="1200" dirty="0">
                <a:solidFill>
                  <a:schemeClr val="bg2">
                    <a:lumMod val="10000"/>
                  </a:schemeClr>
                </a:solidFill>
                <a:latin typeface="Calibri" panose="020F0502020204030204" pitchFamily="34" charset="0"/>
                <a:ea typeface="SimSun" panose="02010600030101010101" pitchFamily="2" charset="-122"/>
                <a:cs typeface="Calibri" panose="020F0502020204030204" pitchFamily="34" charset="0"/>
              </a:rPr>
              <a:t> Salud Jun 2002;1(2):27-30</a:t>
            </a:r>
            <a:endParaRPr lang="es-ES_tradnl" altLang="es-ES" sz="1200" dirty="0">
              <a:solidFill>
                <a:schemeClr val="bg2">
                  <a:lumMod val="10000"/>
                </a:schemeClr>
              </a:solidFill>
              <a:latin typeface="Calibri" panose="020F0502020204030204" pitchFamily="34" charset="0"/>
              <a:cs typeface="Calibri" panose="020F0502020204030204" pitchFamily="34" charset="0"/>
            </a:endParaRPr>
          </a:p>
        </p:txBody>
      </p:sp>
      <p:pic>
        <p:nvPicPr>
          <p:cNvPr id="9" name="Imagen 8" descr="Icono&#10;&#10;Descripción generada automáticamente">
            <a:extLst>
              <a:ext uri="{FF2B5EF4-FFF2-40B4-BE49-F238E27FC236}">
                <a16:creationId xmlns:a16="http://schemas.microsoft.com/office/drawing/2014/main" id="{0B5A8782-978C-226F-6307-2920C11EB3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050" y="3908284"/>
            <a:ext cx="2172551" cy="1333645"/>
          </a:xfrm>
          <a:prstGeom prst="rect">
            <a:avLst/>
          </a:prstGeom>
        </p:spPr>
      </p:pic>
    </p:spTree>
    <p:extLst>
      <p:ext uri="{BB962C8B-B14F-4D97-AF65-F5344CB8AC3E}">
        <p14:creationId xmlns:p14="http://schemas.microsoft.com/office/powerpoint/2010/main" val="24574575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C31B55-4646-2E7E-916E-0ED8A8CE7344}"/>
            </a:ext>
          </a:extLst>
        </p:cNvPr>
        <p:cNvGrpSpPr/>
        <p:nvPr/>
      </p:nvGrpSpPr>
      <p:grpSpPr>
        <a:xfrm>
          <a:off x="0" y="0"/>
          <a:ext cx="0" cy="0"/>
          <a:chOff x="0" y="0"/>
          <a:chExt cx="0" cy="0"/>
        </a:xfrm>
      </p:grpSpPr>
      <p:cxnSp>
        <p:nvCxnSpPr>
          <p:cNvPr id="7" name="Conector recto 6">
            <a:extLst>
              <a:ext uri="{FF2B5EF4-FFF2-40B4-BE49-F238E27FC236}">
                <a16:creationId xmlns:a16="http://schemas.microsoft.com/office/drawing/2014/main" id="{C9B8D3A9-018F-2B15-046E-34BC2B11F9BF}"/>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8" name="Título 1">
            <a:extLst>
              <a:ext uri="{FF2B5EF4-FFF2-40B4-BE49-F238E27FC236}">
                <a16:creationId xmlns:a16="http://schemas.microsoft.com/office/drawing/2014/main" id="{8C1F23DF-69CD-2E6E-E4DA-76139A1476DA}"/>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ESPERANZA DE VIDA</a:t>
            </a:r>
          </a:p>
        </p:txBody>
      </p:sp>
      <p:pic>
        <p:nvPicPr>
          <p:cNvPr id="6" name="Picture 2">
            <a:extLst>
              <a:ext uri="{FF2B5EF4-FFF2-40B4-BE49-F238E27FC236}">
                <a16:creationId xmlns:a16="http://schemas.microsoft.com/office/drawing/2014/main" id="{9BF6B5D0-3164-C630-6DB5-04C5BDAD6167}"/>
              </a:ext>
            </a:extLst>
          </p:cNvPr>
          <p:cNvPicPr>
            <a:picLocks noChangeAspect="1" noChangeArrowheads="1"/>
          </p:cNvPicPr>
          <p:nvPr/>
        </p:nvPicPr>
        <p:blipFill>
          <a:blip r:embed="rId3"/>
          <a:srcRect l="26794" t="16145" r="9956" b="17969"/>
          <a:stretch>
            <a:fillRect/>
          </a:stretch>
        </p:blipFill>
        <p:spPr bwMode="auto">
          <a:xfrm>
            <a:off x="1901474" y="1349990"/>
            <a:ext cx="7673975" cy="2994025"/>
          </a:xfrm>
          <a:prstGeom prst="rect">
            <a:avLst/>
          </a:prstGeom>
          <a:noFill/>
          <a:ln w="9525">
            <a:noFill/>
            <a:miter lim="800000"/>
            <a:headEnd/>
            <a:tailEnd/>
          </a:ln>
          <a:effectLst>
            <a:outerShdw blurRad="292100" dist="139700" dir="2700000" algn="ctr" rotWithShape="0">
              <a:srgbClr val="000000">
                <a:alpha val="65000"/>
              </a:srgbClr>
            </a:outerShdw>
          </a:effectLst>
        </p:spPr>
      </p:pic>
      <p:sp>
        <p:nvSpPr>
          <p:cNvPr id="10" name="CuadroTexto 9">
            <a:extLst>
              <a:ext uri="{FF2B5EF4-FFF2-40B4-BE49-F238E27FC236}">
                <a16:creationId xmlns:a16="http://schemas.microsoft.com/office/drawing/2014/main" id="{6492F8D3-4397-62F1-37C1-E533273D3CC1}"/>
              </a:ext>
            </a:extLst>
          </p:cNvPr>
          <p:cNvSpPr txBox="1"/>
          <p:nvPr/>
        </p:nvSpPr>
        <p:spPr>
          <a:xfrm>
            <a:off x="1908489" y="4984669"/>
            <a:ext cx="7666960" cy="1077218"/>
          </a:xfrm>
          <a:prstGeom prst="rect">
            <a:avLst/>
          </a:prstGeom>
          <a:noFill/>
          <a:ln>
            <a:solidFill>
              <a:schemeClr val="tx1"/>
            </a:solidFill>
          </a:ln>
        </p:spPr>
        <p:txBody>
          <a:bodyPr wrap="square" rtlCol="0">
            <a:spAutoFit/>
          </a:bodyPr>
          <a:lstStyle/>
          <a:p>
            <a:pPr algn="ctr"/>
            <a:r>
              <a:rPr lang="es-ES" sz="2000" dirty="0"/>
              <a:t>Dado que la esperanza de vida media tras el tratamiento del cáncer de próstata es de </a:t>
            </a:r>
            <a:r>
              <a:rPr lang="es-ES" sz="2400" b="1" dirty="0"/>
              <a:t>13,8 años</a:t>
            </a:r>
            <a:r>
              <a:rPr lang="es-ES" sz="2000" dirty="0"/>
              <a:t>, una evaluación cuidadosa de los resultados funcionales a largo plazo es fundamental </a:t>
            </a:r>
          </a:p>
        </p:txBody>
      </p:sp>
      <p:sp>
        <p:nvSpPr>
          <p:cNvPr id="11" name="CuadroTexto 10">
            <a:extLst>
              <a:ext uri="{FF2B5EF4-FFF2-40B4-BE49-F238E27FC236}">
                <a16:creationId xmlns:a16="http://schemas.microsoft.com/office/drawing/2014/main" id="{F92AFCEF-7109-FE10-B1AA-5CBAC7718F10}"/>
              </a:ext>
            </a:extLst>
          </p:cNvPr>
          <p:cNvSpPr txBox="1"/>
          <p:nvPr/>
        </p:nvSpPr>
        <p:spPr>
          <a:xfrm>
            <a:off x="7002369" y="4084364"/>
            <a:ext cx="2653290" cy="307777"/>
          </a:xfrm>
          <a:prstGeom prst="rect">
            <a:avLst/>
          </a:prstGeom>
          <a:noFill/>
        </p:spPr>
        <p:txBody>
          <a:bodyPr wrap="none" rtlCol="0">
            <a:spAutoFit/>
          </a:bodyPr>
          <a:lstStyle/>
          <a:p>
            <a:r>
              <a:rPr lang="es-ES" sz="1400" dirty="0"/>
              <a:t>N </a:t>
            </a:r>
            <a:r>
              <a:rPr lang="es-ES" sz="1400" dirty="0" err="1"/>
              <a:t>Engl</a:t>
            </a:r>
            <a:r>
              <a:rPr lang="es-ES" sz="1400" dirty="0"/>
              <a:t> J </a:t>
            </a:r>
            <a:r>
              <a:rPr lang="es-ES" sz="1400" dirty="0" err="1"/>
              <a:t>Med</a:t>
            </a:r>
            <a:r>
              <a:rPr lang="es-ES" sz="1400" dirty="0"/>
              <a:t> 2013; 368(5):436-45</a:t>
            </a:r>
          </a:p>
        </p:txBody>
      </p:sp>
    </p:spTree>
    <p:extLst>
      <p:ext uri="{BB962C8B-B14F-4D97-AF65-F5344CB8AC3E}">
        <p14:creationId xmlns:p14="http://schemas.microsoft.com/office/powerpoint/2010/main" val="41536194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ector recto 1">
            <a:extLst>
              <a:ext uri="{FF2B5EF4-FFF2-40B4-BE49-F238E27FC236}">
                <a16:creationId xmlns:a16="http://schemas.microsoft.com/office/drawing/2014/main" id="{56AC77E2-6975-D714-31ED-6071006819FE}"/>
              </a:ext>
            </a:extLst>
          </p:cNvPr>
          <p:cNvCxnSpPr>
            <a:cxnSpLocks/>
          </p:cNvCxnSpPr>
          <p:nvPr/>
        </p:nvCxnSpPr>
        <p:spPr>
          <a:xfrm>
            <a:off x="0" y="908923"/>
            <a:ext cx="10200456" cy="0"/>
          </a:xfrm>
          <a:prstGeom prst="line">
            <a:avLst/>
          </a:prstGeom>
          <a:ln w="57150" cmpd="sng"/>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4" name="Título 1">
            <a:extLst>
              <a:ext uri="{FF2B5EF4-FFF2-40B4-BE49-F238E27FC236}">
                <a16:creationId xmlns:a16="http://schemas.microsoft.com/office/drawing/2014/main" id="{CDB9A393-4ACF-919C-B2EC-517313C0DDB4}"/>
              </a:ext>
            </a:extLst>
          </p:cNvPr>
          <p:cNvSpPr txBox="1">
            <a:spLocks/>
          </p:cNvSpPr>
          <p:nvPr/>
        </p:nvSpPr>
        <p:spPr bwMode="auto">
          <a:xfrm>
            <a:off x="2711624" y="-171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es-ES" sz="4000" dirty="0">
                <a:solidFill>
                  <a:schemeClr val="bg2">
                    <a:lumMod val="10000"/>
                  </a:schemeClr>
                </a:solidFill>
                <a:latin typeface="Calibri" charset="0"/>
              </a:rPr>
              <a:t>DEFINICIÓN Y CONCEPTOS</a:t>
            </a:r>
          </a:p>
        </p:txBody>
      </p:sp>
      <p:pic>
        <p:nvPicPr>
          <p:cNvPr id="5" name="4 Imagen" descr="Incontinencia 2.JPG">
            <a:extLst>
              <a:ext uri="{FF2B5EF4-FFF2-40B4-BE49-F238E27FC236}">
                <a16:creationId xmlns:a16="http://schemas.microsoft.com/office/drawing/2014/main" id="{A4146D4B-65BD-49FA-D015-BA5BBCBDE35F}"/>
              </a:ext>
            </a:extLst>
          </p:cNvPr>
          <p:cNvPicPr>
            <a:picLocks noChangeAspect="1"/>
          </p:cNvPicPr>
          <p:nvPr/>
        </p:nvPicPr>
        <p:blipFill>
          <a:blip r:embed="rId3">
            <a:extLst>
              <a:ext uri="{28A0092B-C50C-407E-A947-70E740481C1C}">
                <a14:useLocalDpi xmlns:a14="http://schemas.microsoft.com/office/drawing/2010/main" val="0"/>
              </a:ext>
            </a:extLst>
          </a:blip>
          <a:srcRect l="22426" t="12746" r="20515" b="11765"/>
          <a:stretch>
            <a:fillRect/>
          </a:stretch>
        </p:blipFill>
        <p:spPr bwMode="auto">
          <a:xfrm>
            <a:off x="3644805" y="1780709"/>
            <a:ext cx="4679228" cy="46426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72015267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5891</TotalTime>
  <Words>4542</Words>
  <Application>Microsoft Macintosh PowerPoint</Application>
  <PresentationFormat>Panorámica</PresentationFormat>
  <Paragraphs>549</Paragraphs>
  <Slides>57</Slides>
  <Notes>57</Notes>
  <HiddenSlides>0</HiddenSlides>
  <MMClips>1</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57</vt:i4>
      </vt:variant>
    </vt:vector>
  </HeadingPairs>
  <TitlesOfParts>
    <vt:vector size="67" baseType="lpstr">
      <vt:lpstr>Arial Unicode MS</vt:lpstr>
      <vt:lpstr>ＭＳ Ｐゴシック</vt:lpstr>
      <vt:lpstr>Aptos</vt:lpstr>
      <vt:lpstr>Arial</vt:lpstr>
      <vt:lpstr>Calibri</vt:lpstr>
      <vt:lpstr>Calibri Light</vt:lpstr>
      <vt:lpstr>Tahoma</vt:lpstr>
      <vt:lpstr>Times New Roman</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Manuel Espárrago González</dc:creator>
  <cp:lastModifiedBy>LUIS EDUARDO RESEL FOLKERSMA</cp:lastModifiedBy>
  <cp:revision>14</cp:revision>
  <dcterms:created xsi:type="dcterms:W3CDTF">2024-09-10T07:59:56Z</dcterms:created>
  <dcterms:modified xsi:type="dcterms:W3CDTF">2025-11-09T18:44:14Z</dcterms:modified>
</cp:coreProperties>
</file>